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79"/>
  </p:notesMasterIdLst>
  <p:handoutMasterIdLst>
    <p:handoutMasterId r:id="rId80"/>
  </p:handoutMasterIdLst>
  <p:sldIdLst>
    <p:sldId id="789" r:id="rId2"/>
    <p:sldId id="256" r:id="rId3"/>
    <p:sldId id="258" r:id="rId4"/>
    <p:sldId id="260" r:id="rId5"/>
    <p:sldId id="742" r:id="rId6"/>
    <p:sldId id="739" r:id="rId7"/>
    <p:sldId id="744" r:id="rId8"/>
    <p:sldId id="743" r:id="rId9"/>
    <p:sldId id="741" r:id="rId10"/>
    <p:sldId id="745" r:id="rId11"/>
    <p:sldId id="259" r:id="rId12"/>
    <p:sldId id="266" r:id="rId13"/>
    <p:sldId id="267" r:id="rId14"/>
    <p:sldId id="271" r:id="rId15"/>
    <p:sldId id="264" r:id="rId16"/>
    <p:sldId id="268" r:id="rId17"/>
    <p:sldId id="261" r:id="rId18"/>
    <p:sldId id="269" r:id="rId19"/>
    <p:sldId id="270" r:id="rId20"/>
    <p:sldId id="272" r:id="rId21"/>
    <p:sldId id="746" r:id="rId22"/>
    <p:sldId id="747" r:id="rId23"/>
    <p:sldId id="748" r:id="rId24"/>
    <p:sldId id="276" r:id="rId25"/>
    <p:sldId id="749" r:id="rId26"/>
    <p:sldId id="792" r:id="rId27"/>
    <p:sldId id="793" r:id="rId28"/>
    <p:sldId id="794" r:id="rId29"/>
    <p:sldId id="795" r:id="rId30"/>
    <p:sldId id="796" r:id="rId31"/>
    <p:sldId id="751" r:id="rId32"/>
    <p:sldId id="752" r:id="rId33"/>
    <p:sldId id="753" r:id="rId34"/>
    <p:sldId id="754" r:id="rId35"/>
    <p:sldId id="755" r:id="rId36"/>
    <p:sldId id="797" r:id="rId37"/>
    <p:sldId id="798" r:id="rId38"/>
    <p:sldId id="799" r:id="rId39"/>
    <p:sldId id="800" r:id="rId40"/>
    <p:sldId id="801" r:id="rId41"/>
    <p:sldId id="802" r:id="rId42"/>
    <p:sldId id="803" r:id="rId43"/>
    <p:sldId id="804" r:id="rId44"/>
    <p:sldId id="805" r:id="rId45"/>
    <p:sldId id="790" r:id="rId46"/>
    <p:sldId id="806" r:id="rId47"/>
    <p:sldId id="257" r:id="rId48"/>
    <p:sldId id="807" r:id="rId49"/>
    <p:sldId id="808" r:id="rId50"/>
    <p:sldId id="809" r:id="rId51"/>
    <p:sldId id="810" r:id="rId52"/>
    <p:sldId id="262" r:id="rId53"/>
    <p:sldId id="263" r:id="rId54"/>
    <p:sldId id="811" r:id="rId55"/>
    <p:sldId id="812" r:id="rId56"/>
    <p:sldId id="265" r:id="rId57"/>
    <p:sldId id="813" r:id="rId58"/>
    <p:sldId id="814" r:id="rId59"/>
    <p:sldId id="815" r:id="rId60"/>
    <p:sldId id="816" r:id="rId61"/>
    <p:sldId id="817" r:id="rId62"/>
    <p:sldId id="818" r:id="rId63"/>
    <p:sldId id="819" r:id="rId64"/>
    <p:sldId id="820" r:id="rId65"/>
    <p:sldId id="821" r:id="rId66"/>
    <p:sldId id="822" r:id="rId67"/>
    <p:sldId id="823" r:id="rId68"/>
    <p:sldId id="824" r:id="rId69"/>
    <p:sldId id="825" r:id="rId70"/>
    <p:sldId id="285" r:id="rId71"/>
    <p:sldId id="826" r:id="rId72"/>
    <p:sldId id="827" r:id="rId73"/>
    <p:sldId id="282" r:id="rId74"/>
    <p:sldId id="274" r:id="rId75"/>
    <p:sldId id="273" r:id="rId76"/>
    <p:sldId id="281" r:id="rId77"/>
    <p:sldId id="828" r:id="rId7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6" d="100"/>
          <a:sy n="66" d="100"/>
        </p:scale>
        <p:origin x="544" y="32"/>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D:\CloudINED\Projets\Apprentis%20Chercheurs\2022\Apprenti.es%20Chercheur.es%20(partage)\APCH_base_pour%20graph.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84814828152606"/>
          <c:y val="0.12182002425166975"/>
          <c:w val="0.71477010821614417"/>
          <c:h val="0.81799981583073378"/>
        </c:manualLayout>
      </c:layout>
      <c:barChart>
        <c:barDir val="bar"/>
        <c:grouping val="clustered"/>
        <c:varyColors val="0"/>
        <c:ser>
          <c:idx val="1"/>
          <c:order val="1"/>
          <c:tx>
            <c:strRef>
              <c:f>TRANSPORTS!$C$1</c:f>
              <c:strCache>
                <c:ptCount val="1"/>
                <c:pt idx="0">
                  <c:v>Pourcentages</c:v>
                </c:pt>
              </c:strCache>
            </c:strRef>
          </c:tx>
          <c:spPr>
            <a:solidFill>
              <a:srgbClr val="89B2D3"/>
            </a:solidFill>
            <a:ln cap="rnd">
              <a:noFill/>
            </a:ln>
            <a:effectLst/>
          </c:spPr>
          <c:invertIfNegative val="0"/>
          <c:dLbls>
            <c:numFmt formatCode="0.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TRANSPORTS!$A$2:$A$11</c:f>
              <c:strCache>
                <c:ptCount val="10"/>
                <c:pt idx="0">
                  <c:v>Autre</c:v>
                </c:pt>
                <c:pt idx="1">
                  <c:v>Train</c:v>
                </c:pt>
                <c:pt idx="2">
                  <c:v>Transports individuels motorisés</c:v>
                </c:pt>
                <c:pt idx="3">
                  <c:v>Trottinette</c:v>
                </c:pt>
                <c:pt idx="4">
                  <c:v>NSPRF</c:v>
                </c:pt>
                <c:pt idx="5">
                  <c:v>Vélo</c:v>
                </c:pt>
                <c:pt idx="6">
                  <c:v>Tram</c:v>
                </c:pt>
                <c:pt idx="7">
                  <c:v>Bus</c:v>
                </c:pt>
                <c:pt idx="8">
                  <c:v>À pied</c:v>
                </c:pt>
                <c:pt idx="9">
                  <c:v>Métro / RER</c:v>
                </c:pt>
              </c:strCache>
            </c:strRef>
          </c:cat>
          <c:val>
            <c:numRef>
              <c:f>TRANSPORTS!$C$2:$C$11</c:f>
              <c:numCache>
                <c:formatCode>0.00%</c:formatCode>
                <c:ptCount val="10"/>
                <c:pt idx="0">
                  <c:v>5.7478437167037925E-3</c:v>
                </c:pt>
                <c:pt idx="1">
                  <c:v>6.7623004875726625E-3</c:v>
                </c:pt>
                <c:pt idx="2">
                  <c:v>1.8104328405250232E-2</c:v>
                </c:pt>
                <c:pt idx="3">
                  <c:v>2.4533684058565777E-2</c:v>
                </c:pt>
                <c:pt idx="4">
                  <c:v>3.0930142201285798E-2</c:v>
                </c:pt>
                <c:pt idx="5">
                  <c:v>5.5809272754398828E-2</c:v>
                </c:pt>
                <c:pt idx="6">
                  <c:v>0.11411791933908114</c:v>
                </c:pt>
                <c:pt idx="7">
                  <c:v>0.14257568649765659</c:v>
                </c:pt>
                <c:pt idx="8">
                  <c:v>0.27466878638874981</c:v>
                </c:pt>
                <c:pt idx="9">
                  <c:v>0.32675003615073395</c:v>
                </c:pt>
              </c:numCache>
            </c:numRef>
          </c:val>
          <c:extLst>
            <c:ext xmlns:c16="http://schemas.microsoft.com/office/drawing/2014/chart" uri="{C3380CC4-5D6E-409C-BE32-E72D297353CC}">
              <c16:uniqueId val="{00000000-3432-405F-8A66-9A978F927D32}"/>
            </c:ext>
          </c:extLst>
        </c:ser>
        <c:dLbls>
          <c:showLegendKey val="0"/>
          <c:showVal val="0"/>
          <c:showCatName val="0"/>
          <c:showSerName val="0"/>
          <c:showPercent val="0"/>
          <c:showBubbleSize val="0"/>
        </c:dLbls>
        <c:gapWidth val="500"/>
        <c:axId val="12075823"/>
        <c:axId val="12061679"/>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TRANSPORTS!$A$2:$A$11</c15:sqref>
                        </c15:formulaRef>
                      </c:ext>
                    </c:extLst>
                    <c:strCache>
                      <c:ptCount val="10"/>
                      <c:pt idx="0">
                        <c:v>Autre</c:v>
                      </c:pt>
                      <c:pt idx="1">
                        <c:v>Train</c:v>
                      </c:pt>
                      <c:pt idx="2">
                        <c:v>Transports individuels motorisés</c:v>
                      </c:pt>
                      <c:pt idx="3">
                        <c:v>Trottinette</c:v>
                      </c:pt>
                      <c:pt idx="4">
                        <c:v>NSPRF</c:v>
                      </c:pt>
                      <c:pt idx="5">
                        <c:v>Vélo</c:v>
                      </c:pt>
                      <c:pt idx="6">
                        <c:v>Tram</c:v>
                      </c:pt>
                      <c:pt idx="7">
                        <c:v>Bus</c:v>
                      </c:pt>
                      <c:pt idx="8">
                        <c:v>À pied</c:v>
                      </c:pt>
                      <c:pt idx="9">
                        <c:v>Métro / RER</c:v>
                      </c:pt>
                    </c:strCache>
                  </c:strRef>
                </c:cat>
                <c:val>
                  <c:numRef>
                    <c:extLst>
                      <c:ext uri="{02D57815-91ED-43cb-92C2-25804820EDAC}">
                        <c15:formulaRef>
                          <c15:sqref>TRANSPORTS!$B$2:$B$11</c15:sqref>
                        </c15:formulaRef>
                      </c:ext>
                    </c:extLst>
                    <c:numCache>
                      <c:formatCode>General</c:formatCode>
                      <c:ptCount val="10"/>
                      <c:pt idx="0">
                        <c:v>3</c:v>
                      </c:pt>
                      <c:pt idx="1">
                        <c:v>4</c:v>
                      </c:pt>
                      <c:pt idx="2">
                        <c:v>22</c:v>
                      </c:pt>
                      <c:pt idx="3">
                        <c:v>41</c:v>
                      </c:pt>
                      <c:pt idx="4">
                        <c:v>34</c:v>
                      </c:pt>
                      <c:pt idx="5">
                        <c:v>47</c:v>
                      </c:pt>
                      <c:pt idx="6">
                        <c:v>82</c:v>
                      </c:pt>
                      <c:pt idx="7">
                        <c:v>133</c:v>
                      </c:pt>
                      <c:pt idx="8">
                        <c:v>285</c:v>
                      </c:pt>
                      <c:pt idx="9">
                        <c:v>203</c:v>
                      </c:pt>
                    </c:numCache>
                  </c:numRef>
                </c:val>
                <c:extLst>
                  <c:ext xmlns:c16="http://schemas.microsoft.com/office/drawing/2014/chart" uri="{C3380CC4-5D6E-409C-BE32-E72D297353CC}">
                    <c16:uniqueId val="{00000001-3432-405F-8A66-9A978F927D32}"/>
                  </c:ext>
                </c:extLst>
              </c15:ser>
            </c15:filteredBarSeries>
          </c:ext>
        </c:extLst>
      </c:barChart>
      <c:catAx>
        <c:axId val="12075823"/>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61679"/>
        <c:crosses val="autoZero"/>
        <c:auto val="1"/>
        <c:lblAlgn val="ctr"/>
        <c:lblOffset val="100"/>
        <c:noMultiLvlLbl val="0"/>
      </c:catAx>
      <c:valAx>
        <c:axId val="12061679"/>
        <c:scaling>
          <c:orientation val="minMax"/>
          <c:max val="0.35000000000000003"/>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75823"/>
        <c:crosses val="autoZero"/>
        <c:crossBetween val="between"/>
        <c:majorUnit val="5.000000000000001E-2"/>
      </c:valAx>
      <c:spPr>
        <a:noFill/>
        <a:ln>
          <a:solidFill>
            <a:schemeClr val="bg1">
              <a:lumMod val="50000"/>
              <a:alpha val="95000"/>
            </a:schemeClr>
          </a:solid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11656280211874"/>
          <c:y val="0.12137419388376543"/>
          <c:w val="0.61202029784085799"/>
          <c:h val="0.82030650061767552"/>
        </c:manualLayout>
      </c:layout>
      <c:barChart>
        <c:barDir val="bar"/>
        <c:grouping val="stacked"/>
        <c:varyColors val="0"/>
        <c:ser>
          <c:idx val="0"/>
          <c:order val="0"/>
          <c:tx>
            <c:strRef>
              <c:f>TRANSPORTS!$B$22</c:f>
              <c:strCache>
                <c:ptCount val="1"/>
                <c:pt idx="0">
                  <c:v>Hélène Boucher</c:v>
                </c:pt>
              </c:strCache>
            </c:strRef>
          </c:tx>
          <c:spPr>
            <a:solidFill>
              <a:srgbClr val="CCEBC5"/>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A6A-4336-8AD0-6526917AC78C}"/>
                </c:ext>
              </c:extLst>
            </c:dLbl>
            <c:dLbl>
              <c:idx val="2"/>
              <c:delete val="1"/>
              <c:extLst>
                <c:ext xmlns:c15="http://schemas.microsoft.com/office/drawing/2012/chart" uri="{CE6537A1-D6FC-4f65-9D91-7224C49458BB}"/>
                <c:ext xmlns:c16="http://schemas.microsoft.com/office/drawing/2014/chart" uri="{C3380CC4-5D6E-409C-BE32-E72D297353CC}">
                  <c16:uniqueId val="{00000001-EA6A-4336-8AD0-6526917AC78C}"/>
                </c:ext>
              </c:extLst>
            </c:dLbl>
            <c:dLbl>
              <c:idx val="3"/>
              <c:delete val="1"/>
              <c:extLst>
                <c:ext xmlns:c15="http://schemas.microsoft.com/office/drawing/2012/chart" uri="{CE6537A1-D6FC-4f65-9D91-7224C49458BB}"/>
                <c:ext xmlns:c16="http://schemas.microsoft.com/office/drawing/2014/chart" uri="{C3380CC4-5D6E-409C-BE32-E72D297353CC}">
                  <c16:uniqueId val="{00000002-EA6A-4336-8AD0-6526917AC78C}"/>
                </c:ext>
              </c:extLst>
            </c:dLbl>
            <c:dLbl>
              <c:idx val="4"/>
              <c:delete val="1"/>
              <c:extLst>
                <c:ext xmlns:c15="http://schemas.microsoft.com/office/drawing/2012/chart" uri="{CE6537A1-D6FC-4f65-9D91-7224C49458BB}"/>
                <c:ext xmlns:c16="http://schemas.microsoft.com/office/drawing/2014/chart" uri="{C3380CC4-5D6E-409C-BE32-E72D297353CC}">
                  <c16:uniqueId val="{00000003-EA6A-4336-8AD0-6526917AC78C}"/>
                </c:ext>
              </c:extLst>
            </c:dLbl>
            <c:dLbl>
              <c:idx val="5"/>
              <c:delete val="1"/>
              <c:extLst>
                <c:ext xmlns:c15="http://schemas.microsoft.com/office/drawing/2012/chart" uri="{CE6537A1-D6FC-4f65-9D91-7224C49458BB}"/>
                <c:ext xmlns:c16="http://schemas.microsoft.com/office/drawing/2014/chart" uri="{C3380CC4-5D6E-409C-BE32-E72D297353CC}">
                  <c16:uniqueId val="{00000004-EA6A-4336-8AD0-6526917AC78C}"/>
                </c:ext>
              </c:extLst>
            </c:dLbl>
            <c:dLbl>
              <c:idx val="6"/>
              <c:delete val="1"/>
              <c:extLst>
                <c:ext xmlns:c15="http://schemas.microsoft.com/office/drawing/2012/chart" uri="{CE6537A1-D6FC-4f65-9D91-7224C49458BB}"/>
                <c:ext xmlns:c16="http://schemas.microsoft.com/office/drawing/2014/chart" uri="{C3380CC4-5D6E-409C-BE32-E72D297353CC}">
                  <c16:uniqueId val="{00000005-EA6A-4336-8AD0-6526917AC78C}"/>
                </c:ext>
              </c:extLst>
            </c:dLbl>
            <c:dLbl>
              <c:idx val="9"/>
              <c:delete val="1"/>
              <c:extLst>
                <c:ext xmlns:c15="http://schemas.microsoft.com/office/drawing/2012/chart" uri="{CE6537A1-D6FC-4f65-9D91-7224C49458BB}"/>
                <c:ext xmlns:c16="http://schemas.microsoft.com/office/drawing/2014/chart" uri="{C3380CC4-5D6E-409C-BE32-E72D297353CC}">
                  <c16:uniqueId val="{00000006-EA6A-4336-8AD0-6526917AC78C}"/>
                </c:ext>
              </c:extLst>
            </c:dLbl>
            <c:dLbl>
              <c:idx val="10"/>
              <c:delete val="1"/>
              <c:extLst>
                <c:ext xmlns:c15="http://schemas.microsoft.com/office/drawing/2012/chart" uri="{CE6537A1-D6FC-4f65-9D91-7224C49458BB}"/>
                <c:ext xmlns:c16="http://schemas.microsoft.com/office/drawing/2014/chart" uri="{C3380CC4-5D6E-409C-BE32-E72D297353CC}">
                  <c16:uniqueId val="{00000007-EA6A-4336-8AD0-6526917AC78C}"/>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TRANSPORTS!$A$23:$A$34</c:f>
              <c:strCache>
                <c:ptCount val="12"/>
                <c:pt idx="0">
                  <c:v>Répartition par établissements</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TRANSPORTS!$B$23:$B$34</c:f>
              <c:numCache>
                <c:formatCode>0.00%</c:formatCode>
                <c:ptCount val="12"/>
                <c:pt idx="0">
                  <c:v>0.52090000000000003</c:v>
                </c:pt>
                <c:pt idx="1">
                  <c:v>0</c:v>
                </c:pt>
                <c:pt idx="2">
                  <c:v>0</c:v>
                </c:pt>
                <c:pt idx="3">
                  <c:v>0.4760155516079595</c:v>
                </c:pt>
                <c:pt idx="4">
                  <c:v>0.34766110166613934</c:v>
                </c:pt>
                <c:pt idx="5">
                  <c:v>0</c:v>
                </c:pt>
                <c:pt idx="6">
                  <c:v>0.27241732202797175</c:v>
                </c:pt>
                <c:pt idx="7">
                  <c:v>0.64180975470799639</c:v>
                </c:pt>
                <c:pt idx="8">
                  <c:v>0.91570814761850627</c:v>
                </c:pt>
                <c:pt idx="9">
                  <c:v>0.40439972993245538</c:v>
                </c:pt>
                <c:pt idx="10">
                  <c:v>0.44948732510044609</c:v>
                </c:pt>
                <c:pt idx="11">
                  <c:v>0.55564134092037698</c:v>
                </c:pt>
              </c:numCache>
            </c:numRef>
          </c:val>
          <c:extLst>
            <c:ext xmlns:c16="http://schemas.microsoft.com/office/drawing/2014/chart" uri="{C3380CC4-5D6E-409C-BE32-E72D297353CC}">
              <c16:uniqueId val="{00000008-EA6A-4336-8AD0-6526917AC78C}"/>
            </c:ext>
          </c:extLst>
        </c:ser>
        <c:ser>
          <c:idx val="1"/>
          <c:order val="1"/>
          <c:tx>
            <c:strRef>
              <c:f>TRANSPORTS!$C$22</c:f>
              <c:strCache>
                <c:ptCount val="1"/>
                <c:pt idx="0">
                  <c:v>Henri Bergson</c:v>
                </c:pt>
              </c:strCache>
            </c:strRef>
          </c:tx>
          <c:spPr>
            <a:solidFill>
              <a:srgbClr val="B3CDE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EA6A-4336-8AD0-6526917AC78C}"/>
                </c:ext>
              </c:extLst>
            </c:dLbl>
            <c:dLbl>
              <c:idx val="2"/>
              <c:delete val="1"/>
              <c:extLst>
                <c:ext xmlns:c15="http://schemas.microsoft.com/office/drawing/2012/chart" uri="{CE6537A1-D6FC-4f65-9D91-7224C49458BB}"/>
                <c:ext xmlns:c16="http://schemas.microsoft.com/office/drawing/2014/chart" uri="{C3380CC4-5D6E-409C-BE32-E72D297353CC}">
                  <c16:uniqueId val="{0000000A-EA6A-4336-8AD0-6526917AC78C}"/>
                </c:ext>
              </c:extLst>
            </c:dLbl>
            <c:dLbl>
              <c:idx val="3"/>
              <c:delete val="1"/>
              <c:extLst>
                <c:ext xmlns:c15="http://schemas.microsoft.com/office/drawing/2012/chart" uri="{CE6537A1-D6FC-4f65-9D91-7224C49458BB}"/>
                <c:ext xmlns:c16="http://schemas.microsoft.com/office/drawing/2014/chart" uri="{C3380CC4-5D6E-409C-BE32-E72D297353CC}">
                  <c16:uniqueId val="{0000000B-EA6A-4336-8AD0-6526917AC78C}"/>
                </c:ext>
              </c:extLst>
            </c:dLbl>
            <c:dLbl>
              <c:idx val="4"/>
              <c:delete val="1"/>
              <c:extLst>
                <c:ext xmlns:c15="http://schemas.microsoft.com/office/drawing/2012/chart" uri="{CE6537A1-D6FC-4f65-9D91-7224C49458BB}"/>
                <c:ext xmlns:c16="http://schemas.microsoft.com/office/drawing/2014/chart" uri="{C3380CC4-5D6E-409C-BE32-E72D297353CC}">
                  <c16:uniqueId val="{0000000C-EA6A-4336-8AD0-6526917AC78C}"/>
                </c:ext>
              </c:extLst>
            </c:dLbl>
            <c:dLbl>
              <c:idx val="6"/>
              <c:delete val="1"/>
              <c:extLst>
                <c:ext xmlns:c15="http://schemas.microsoft.com/office/drawing/2012/chart" uri="{CE6537A1-D6FC-4f65-9D91-7224C49458BB}"/>
                <c:ext xmlns:c16="http://schemas.microsoft.com/office/drawing/2014/chart" uri="{C3380CC4-5D6E-409C-BE32-E72D297353CC}">
                  <c16:uniqueId val="{0000000D-EA6A-4336-8AD0-6526917AC78C}"/>
                </c:ext>
              </c:extLst>
            </c:dLbl>
            <c:dLbl>
              <c:idx val="8"/>
              <c:delete val="1"/>
              <c:extLst>
                <c:ext xmlns:c15="http://schemas.microsoft.com/office/drawing/2012/chart" uri="{CE6537A1-D6FC-4f65-9D91-7224C49458BB}"/>
                <c:ext xmlns:c16="http://schemas.microsoft.com/office/drawing/2014/chart" uri="{C3380CC4-5D6E-409C-BE32-E72D297353CC}">
                  <c16:uniqueId val="{0000000E-EA6A-4336-8AD0-6526917AC78C}"/>
                </c:ext>
              </c:extLst>
            </c:dLbl>
            <c:dLbl>
              <c:idx val="9"/>
              <c:delete val="1"/>
              <c:extLst>
                <c:ext xmlns:c15="http://schemas.microsoft.com/office/drawing/2012/chart" uri="{CE6537A1-D6FC-4f65-9D91-7224C49458BB}"/>
                <c:ext xmlns:c16="http://schemas.microsoft.com/office/drawing/2014/chart" uri="{C3380CC4-5D6E-409C-BE32-E72D297353CC}">
                  <c16:uniqueId val="{0000000F-EA6A-4336-8AD0-6526917AC78C}"/>
                </c:ext>
              </c:extLst>
            </c:dLbl>
            <c:dLbl>
              <c:idx val="10"/>
              <c:delete val="1"/>
              <c:extLst>
                <c:ext xmlns:c15="http://schemas.microsoft.com/office/drawing/2012/chart" uri="{CE6537A1-D6FC-4f65-9D91-7224C49458BB}"/>
                <c:ext xmlns:c16="http://schemas.microsoft.com/office/drawing/2014/chart" uri="{C3380CC4-5D6E-409C-BE32-E72D297353CC}">
                  <c16:uniqueId val="{00000010-EA6A-4336-8AD0-6526917AC78C}"/>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TRANSPORTS!$A$23:$A$34</c:f>
              <c:strCache>
                <c:ptCount val="12"/>
                <c:pt idx="0">
                  <c:v>Répartition par établissements</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TRANSPORTS!$C$23:$C$34</c:f>
              <c:numCache>
                <c:formatCode>0.00%</c:formatCode>
                <c:ptCount val="12"/>
                <c:pt idx="0">
                  <c:v>0.29389999999999999</c:v>
                </c:pt>
                <c:pt idx="1">
                  <c:v>0</c:v>
                </c:pt>
                <c:pt idx="2">
                  <c:v>0.92480149463028294</c:v>
                </c:pt>
                <c:pt idx="3">
                  <c:v>0.45270255477160048</c:v>
                </c:pt>
                <c:pt idx="4">
                  <c:v>0.23706487960987233</c:v>
                </c:pt>
                <c:pt idx="5">
                  <c:v>0.1990678038205399</c:v>
                </c:pt>
                <c:pt idx="6">
                  <c:v>0.32606327105127431</c:v>
                </c:pt>
                <c:pt idx="7">
                  <c:v>0.16017326991624589</c:v>
                </c:pt>
                <c:pt idx="8">
                  <c:v>5.5231632886182096E-2</c:v>
                </c:pt>
                <c:pt idx="9">
                  <c:v>0.34943165329386949</c:v>
                </c:pt>
                <c:pt idx="10">
                  <c:v>0.23267586009657543</c:v>
                </c:pt>
                <c:pt idx="11">
                  <c:v>0.42007567046588817</c:v>
                </c:pt>
              </c:numCache>
            </c:numRef>
          </c:val>
          <c:extLst>
            <c:ext xmlns:c16="http://schemas.microsoft.com/office/drawing/2014/chart" uri="{C3380CC4-5D6E-409C-BE32-E72D297353CC}">
              <c16:uniqueId val="{00000011-EA6A-4336-8AD0-6526917AC78C}"/>
            </c:ext>
          </c:extLst>
        </c:ser>
        <c:ser>
          <c:idx val="2"/>
          <c:order val="2"/>
          <c:tx>
            <c:strRef>
              <c:f>TRANSPORTS!$D$22</c:f>
              <c:strCache>
                <c:ptCount val="1"/>
                <c:pt idx="0">
                  <c:v>Miriam Makeba</c:v>
                </c:pt>
              </c:strCache>
            </c:strRef>
          </c:tx>
          <c:spPr>
            <a:solidFill>
              <a:srgbClr val="FBB4AE"/>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2-EA6A-4336-8AD0-6526917AC78C}"/>
                </c:ext>
              </c:extLst>
            </c:dLbl>
            <c:dLbl>
              <c:idx val="2"/>
              <c:delete val="1"/>
              <c:extLst>
                <c:ext xmlns:c15="http://schemas.microsoft.com/office/drawing/2012/chart" uri="{CE6537A1-D6FC-4f65-9D91-7224C49458BB}"/>
                <c:ext xmlns:c16="http://schemas.microsoft.com/office/drawing/2014/chart" uri="{C3380CC4-5D6E-409C-BE32-E72D297353CC}">
                  <c16:uniqueId val="{00000013-EA6A-4336-8AD0-6526917AC78C}"/>
                </c:ext>
              </c:extLst>
            </c:dLbl>
            <c:dLbl>
              <c:idx val="3"/>
              <c:delete val="1"/>
              <c:extLst>
                <c:ext xmlns:c15="http://schemas.microsoft.com/office/drawing/2012/chart" uri="{CE6537A1-D6FC-4f65-9D91-7224C49458BB}"/>
                <c:ext xmlns:c16="http://schemas.microsoft.com/office/drawing/2014/chart" uri="{C3380CC4-5D6E-409C-BE32-E72D297353CC}">
                  <c16:uniqueId val="{00000014-EA6A-4336-8AD0-6526917AC78C}"/>
                </c:ext>
              </c:extLst>
            </c:dLbl>
            <c:dLbl>
              <c:idx val="4"/>
              <c:delete val="1"/>
              <c:extLst>
                <c:ext xmlns:c15="http://schemas.microsoft.com/office/drawing/2012/chart" uri="{CE6537A1-D6FC-4f65-9D91-7224C49458BB}"/>
                <c:ext xmlns:c16="http://schemas.microsoft.com/office/drawing/2014/chart" uri="{C3380CC4-5D6E-409C-BE32-E72D297353CC}">
                  <c16:uniqueId val="{00000015-EA6A-4336-8AD0-6526917AC78C}"/>
                </c:ext>
              </c:extLst>
            </c:dLbl>
            <c:dLbl>
              <c:idx val="6"/>
              <c:delete val="1"/>
              <c:extLst>
                <c:ext xmlns:c15="http://schemas.microsoft.com/office/drawing/2012/chart" uri="{CE6537A1-D6FC-4f65-9D91-7224C49458BB}"/>
                <c:ext xmlns:c16="http://schemas.microsoft.com/office/drawing/2014/chart" uri="{C3380CC4-5D6E-409C-BE32-E72D297353CC}">
                  <c16:uniqueId val="{00000016-EA6A-4336-8AD0-6526917AC78C}"/>
                </c:ext>
              </c:extLst>
            </c:dLbl>
            <c:dLbl>
              <c:idx val="8"/>
              <c:delete val="1"/>
              <c:extLst>
                <c:ext xmlns:c15="http://schemas.microsoft.com/office/drawing/2012/chart" uri="{CE6537A1-D6FC-4f65-9D91-7224C49458BB}"/>
                <c:ext xmlns:c16="http://schemas.microsoft.com/office/drawing/2014/chart" uri="{C3380CC4-5D6E-409C-BE32-E72D297353CC}">
                  <c16:uniqueId val="{00000017-EA6A-4336-8AD0-6526917AC78C}"/>
                </c:ext>
              </c:extLst>
            </c:dLbl>
            <c:dLbl>
              <c:idx val="9"/>
              <c:delete val="1"/>
              <c:extLst>
                <c:ext xmlns:c15="http://schemas.microsoft.com/office/drawing/2012/chart" uri="{CE6537A1-D6FC-4f65-9D91-7224C49458BB}"/>
                <c:ext xmlns:c16="http://schemas.microsoft.com/office/drawing/2014/chart" uri="{C3380CC4-5D6E-409C-BE32-E72D297353CC}">
                  <c16:uniqueId val="{00000018-EA6A-4336-8AD0-6526917AC78C}"/>
                </c:ext>
              </c:extLst>
            </c:dLbl>
            <c:dLbl>
              <c:idx val="10"/>
              <c:delete val="1"/>
              <c:extLst>
                <c:ext xmlns:c15="http://schemas.microsoft.com/office/drawing/2012/chart" uri="{CE6537A1-D6FC-4f65-9D91-7224C49458BB}"/>
                <c:ext xmlns:c16="http://schemas.microsoft.com/office/drawing/2014/chart" uri="{C3380CC4-5D6E-409C-BE32-E72D297353CC}">
                  <c16:uniqueId val="{00000019-EA6A-4336-8AD0-6526917AC78C}"/>
                </c:ext>
              </c:extLst>
            </c:dLbl>
            <c:dLbl>
              <c:idx val="11"/>
              <c:delete val="1"/>
              <c:extLst>
                <c:ext xmlns:c15="http://schemas.microsoft.com/office/drawing/2012/chart" uri="{CE6537A1-D6FC-4f65-9D91-7224C49458BB}"/>
                <c:ext xmlns:c16="http://schemas.microsoft.com/office/drawing/2014/chart" uri="{C3380CC4-5D6E-409C-BE32-E72D297353CC}">
                  <c16:uniqueId val="{0000001A-EA6A-4336-8AD0-6526917AC78C}"/>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TRANSPORTS!$A$23:$A$34</c:f>
              <c:strCache>
                <c:ptCount val="12"/>
                <c:pt idx="0">
                  <c:v>Répartition par établissements</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TRANSPORTS!$D$23:$D$34</c:f>
              <c:numCache>
                <c:formatCode>0.00%</c:formatCode>
                <c:ptCount val="12"/>
                <c:pt idx="0">
                  <c:v>0.1852</c:v>
                </c:pt>
                <c:pt idx="1">
                  <c:v>0</c:v>
                </c:pt>
                <c:pt idx="2">
                  <c:v>7.5198505369717103E-2</c:v>
                </c:pt>
                <c:pt idx="3">
                  <c:v>7.128189362043999E-2</c:v>
                </c:pt>
                <c:pt idx="4">
                  <c:v>0.41527401872398834</c:v>
                </c:pt>
                <c:pt idx="5">
                  <c:v>0.8009321961794601</c:v>
                </c:pt>
                <c:pt idx="6">
                  <c:v>0.40151940692075405</c:v>
                </c:pt>
                <c:pt idx="7">
                  <c:v>0.19801697537575774</c:v>
                </c:pt>
                <c:pt idx="8">
                  <c:v>2.9060219495311727E-2</c:v>
                </c:pt>
                <c:pt idx="9">
                  <c:v>0.2461686167736751</c:v>
                </c:pt>
                <c:pt idx="10">
                  <c:v>0.31783681480297848</c:v>
                </c:pt>
                <c:pt idx="11">
                  <c:v>2.4282988613734759E-2</c:v>
                </c:pt>
              </c:numCache>
            </c:numRef>
          </c:val>
          <c:extLst>
            <c:ext xmlns:c16="http://schemas.microsoft.com/office/drawing/2014/chart" uri="{C3380CC4-5D6E-409C-BE32-E72D297353CC}">
              <c16:uniqueId val="{0000001B-EA6A-4336-8AD0-6526917AC78C}"/>
            </c:ext>
          </c:extLst>
        </c:ser>
        <c:dLbls>
          <c:dLblPos val="ctr"/>
          <c:showLegendKey val="0"/>
          <c:showVal val="1"/>
          <c:showCatName val="0"/>
          <c:showSerName val="0"/>
          <c:showPercent val="0"/>
          <c:showBubbleSize val="0"/>
        </c:dLbls>
        <c:gapWidth val="100"/>
        <c:overlap val="100"/>
        <c:axId val="232630415"/>
        <c:axId val="232628335"/>
      </c:barChart>
      <c:catAx>
        <c:axId val="232630415"/>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28335"/>
        <c:crosses val="autoZero"/>
        <c:auto val="1"/>
        <c:lblAlgn val="ctr"/>
        <c:lblOffset val="100"/>
        <c:noMultiLvlLbl val="0"/>
      </c:catAx>
      <c:valAx>
        <c:axId val="2326283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30415"/>
        <c:crosses val="autoZero"/>
        <c:crossBetween val="between"/>
        <c:majorUnit val="0.1"/>
      </c:valAx>
      <c:spPr>
        <a:noFill/>
        <a:ln>
          <a:solidFill>
            <a:schemeClr val="bg1">
              <a:lumMod val="50000"/>
            </a:schemeClr>
          </a:solid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1725124574446"/>
          <c:y val="0.10890518084066471"/>
          <c:w val="0.65760097468540946"/>
          <c:h val="0.81796330237862491"/>
        </c:manualLayout>
      </c:layout>
      <c:barChart>
        <c:barDir val="bar"/>
        <c:grouping val="clustered"/>
        <c:varyColors val="0"/>
        <c:ser>
          <c:idx val="1"/>
          <c:order val="1"/>
          <c:tx>
            <c:v>Pourcentages</c:v>
          </c:tx>
          <c:spPr>
            <a:solidFill>
              <a:srgbClr val="89B2D3"/>
            </a:solidFill>
            <a:ln cap="rnd">
              <a:noFill/>
            </a:ln>
            <a:effectLst/>
          </c:spPr>
          <c:invertIfNegative val="0"/>
          <c:dLbls>
            <c:numFmt formatCode="0.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RAISON!$A$1:$A$9</c:f>
              <c:strCache>
                <c:ptCount val="9"/>
                <c:pt idx="0">
                  <c:v>Difficultés à utiliser les autres transports</c:v>
                </c:pt>
                <c:pt idx="1">
                  <c:v>Choix des parents</c:v>
                </c:pt>
                <c:pt idx="2">
                  <c:v>C'est plus écologique</c:v>
                </c:pt>
                <c:pt idx="3">
                  <c:v>Ça ne coûte pas cher</c:v>
                </c:pt>
                <c:pt idx="4">
                  <c:v>C'est plus accessible</c:v>
                </c:pt>
                <c:pt idx="5">
                  <c:v>NSPRF</c:v>
                </c:pt>
                <c:pt idx="6">
                  <c:v>Préférence personnelle</c:v>
                </c:pt>
                <c:pt idx="7">
                  <c:v>C'est la seule solution</c:v>
                </c:pt>
                <c:pt idx="8">
                  <c:v>C'est plus rapide</c:v>
                </c:pt>
              </c:strCache>
            </c:strRef>
          </c:cat>
          <c:val>
            <c:numRef>
              <c:f>RAISON!$B$1:$B$9</c:f>
              <c:numCache>
                <c:formatCode>0.00%</c:formatCode>
                <c:ptCount val="9"/>
                <c:pt idx="0">
                  <c:v>1.4483571726171634E-2</c:v>
                </c:pt>
                <c:pt idx="1">
                  <c:v>2.0098040277918047E-2</c:v>
                </c:pt>
                <c:pt idx="2">
                  <c:v>2.4803500169608507E-2</c:v>
                </c:pt>
                <c:pt idx="3">
                  <c:v>3.0346997667940426E-2</c:v>
                </c:pt>
                <c:pt idx="4">
                  <c:v>8.2987342195519342E-2</c:v>
                </c:pt>
                <c:pt idx="5">
                  <c:v>8.3905770141897873E-2</c:v>
                </c:pt>
                <c:pt idx="6">
                  <c:v>0.10986953420320977</c:v>
                </c:pt>
                <c:pt idx="7">
                  <c:v>0.29261375458666145</c:v>
                </c:pt>
                <c:pt idx="8">
                  <c:v>0.34089148903107297</c:v>
                </c:pt>
              </c:numCache>
            </c:numRef>
          </c:val>
          <c:extLst>
            <c:ext xmlns:c16="http://schemas.microsoft.com/office/drawing/2014/chart" uri="{C3380CC4-5D6E-409C-BE32-E72D297353CC}">
              <c16:uniqueId val="{00000000-AE87-495F-90A2-7529AEE98A7B}"/>
            </c:ext>
          </c:extLst>
        </c:ser>
        <c:dLbls>
          <c:showLegendKey val="0"/>
          <c:showVal val="0"/>
          <c:showCatName val="0"/>
          <c:showSerName val="0"/>
          <c:showPercent val="0"/>
          <c:showBubbleSize val="0"/>
        </c:dLbls>
        <c:gapWidth val="500"/>
        <c:axId val="12075823"/>
        <c:axId val="12061679"/>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RAISON!$A$1:$A$9</c15:sqref>
                        </c15:formulaRef>
                      </c:ext>
                    </c:extLst>
                    <c:strCache>
                      <c:ptCount val="9"/>
                      <c:pt idx="0">
                        <c:v>Difficultés à utiliser les autres transports</c:v>
                      </c:pt>
                      <c:pt idx="1">
                        <c:v>Choix des parents</c:v>
                      </c:pt>
                      <c:pt idx="2">
                        <c:v>C'est plus écologique</c:v>
                      </c:pt>
                      <c:pt idx="3">
                        <c:v>Ça ne coûte pas cher</c:v>
                      </c:pt>
                      <c:pt idx="4">
                        <c:v>C'est plus accessible</c:v>
                      </c:pt>
                      <c:pt idx="5">
                        <c:v>NSPRF</c:v>
                      </c:pt>
                      <c:pt idx="6">
                        <c:v>Préférence personnelle</c:v>
                      </c:pt>
                      <c:pt idx="7">
                        <c:v>C'est la seule solution</c:v>
                      </c:pt>
                      <c:pt idx="8">
                        <c:v>C'est plus rapide</c:v>
                      </c:pt>
                    </c:strCache>
                  </c:strRef>
                </c:cat>
                <c:val>
                  <c:numRef>
                    <c:extLst>
                      <c:ext uri="{02D57815-91ED-43cb-92C2-25804820EDAC}">
                        <c15:formulaRef>
                          <c15:sqref>TRANSPORTS!$B$2:$B$11</c15:sqref>
                        </c15:formulaRef>
                      </c:ext>
                    </c:extLst>
                    <c:numCache>
                      <c:formatCode>General</c:formatCode>
                      <c:ptCount val="10"/>
                      <c:pt idx="0">
                        <c:v>3</c:v>
                      </c:pt>
                      <c:pt idx="1">
                        <c:v>4</c:v>
                      </c:pt>
                      <c:pt idx="2">
                        <c:v>22</c:v>
                      </c:pt>
                      <c:pt idx="3">
                        <c:v>41</c:v>
                      </c:pt>
                      <c:pt idx="4">
                        <c:v>34</c:v>
                      </c:pt>
                      <c:pt idx="5">
                        <c:v>47</c:v>
                      </c:pt>
                      <c:pt idx="6">
                        <c:v>82</c:v>
                      </c:pt>
                      <c:pt idx="7">
                        <c:v>133</c:v>
                      </c:pt>
                      <c:pt idx="8">
                        <c:v>285</c:v>
                      </c:pt>
                      <c:pt idx="9">
                        <c:v>203</c:v>
                      </c:pt>
                    </c:numCache>
                  </c:numRef>
                </c:val>
                <c:extLst>
                  <c:ext xmlns:c16="http://schemas.microsoft.com/office/drawing/2014/chart" uri="{C3380CC4-5D6E-409C-BE32-E72D297353CC}">
                    <c16:uniqueId val="{00000001-AE87-495F-90A2-7529AEE98A7B}"/>
                  </c:ext>
                </c:extLst>
              </c15:ser>
            </c15:filteredBarSeries>
          </c:ext>
        </c:extLst>
      </c:barChart>
      <c:catAx>
        <c:axId val="12075823"/>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61679"/>
        <c:crosses val="autoZero"/>
        <c:auto val="1"/>
        <c:lblAlgn val="ctr"/>
        <c:lblOffset val="100"/>
        <c:noMultiLvlLbl val="0"/>
      </c:catAx>
      <c:valAx>
        <c:axId val="12061679"/>
        <c:scaling>
          <c:orientation val="minMax"/>
          <c:max val="0.35000000000000003"/>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75823"/>
        <c:crosses val="autoZero"/>
        <c:crossBetween val="between"/>
        <c:majorUnit val="5.000000000000001E-2"/>
      </c:valAx>
      <c:spPr>
        <a:noFill/>
        <a:ln>
          <a:solidFill>
            <a:schemeClr val="bg1">
              <a:lumMod val="50000"/>
              <a:alpha val="95000"/>
            </a:schemeClr>
          </a:solid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11654962048662"/>
          <c:y val="0.11332297857284214"/>
          <c:w val="0.65491101131071194"/>
          <c:h val="0.8444362061681453"/>
        </c:manualLayout>
      </c:layout>
      <c:barChart>
        <c:barDir val="bar"/>
        <c:grouping val="stacked"/>
        <c:varyColors val="0"/>
        <c:ser>
          <c:idx val="0"/>
          <c:order val="0"/>
          <c:tx>
            <c:strRef>
              <c:f>RAISON!$C$22</c:f>
              <c:strCache>
                <c:ptCount val="1"/>
                <c:pt idx="0">
                  <c:v>Lycée</c:v>
                </c:pt>
              </c:strCache>
            </c:strRef>
          </c:tx>
          <c:spPr>
            <a:solidFill>
              <a:srgbClr val="B3CDE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6A5-4332-8ADE-F2971FC6484A}"/>
                </c:ext>
              </c:extLst>
            </c:dLbl>
            <c:dLbl>
              <c:idx val="5"/>
              <c:delete val="1"/>
              <c:extLst>
                <c:ext xmlns:c15="http://schemas.microsoft.com/office/drawing/2012/chart" uri="{CE6537A1-D6FC-4f65-9D91-7224C49458BB}"/>
                <c:ext xmlns:c16="http://schemas.microsoft.com/office/drawing/2014/chart" uri="{C3380CC4-5D6E-409C-BE32-E72D297353CC}">
                  <c16:uniqueId val="{00000001-76A5-4332-8ADE-F2971FC6484A}"/>
                </c:ext>
              </c:extLst>
            </c:dLbl>
            <c:dLbl>
              <c:idx val="7"/>
              <c:delete val="1"/>
              <c:extLst>
                <c:ext xmlns:c15="http://schemas.microsoft.com/office/drawing/2012/chart" uri="{CE6537A1-D6FC-4f65-9D91-7224C49458BB}"/>
                <c:ext xmlns:c16="http://schemas.microsoft.com/office/drawing/2014/chart" uri="{C3380CC4-5D6E-409C-BE32-E72D297353CC}">
                  <c16:uniqueId val="{00000002-76A5-4332-8ADE-F2971FC6484A}"/>
                </c:ext>
              </c:extLst>
            </c:dLbl>
            <c:dLbl>
              <c:idx val="9"/>
              <c:delete val="1"/>
              <c:extLst>
                <c:ext xmlns:c15="http://schemas.microsoft.com/office/drawing/2012/chart" uri="{CE6537A1-D6FC-4f65-9D91-7224C49458BB}"/>
                <c:ext xmlns:c16="http://schemas.microsoft.com/office/drawing/2014/chart" uri="{C3380CC4-5D6E-409C-BE32-E72D297353CC}">
                  <c16:uniqueId val="{00000003-76A5-4332-8ADE-F2971FC6484A}"/>
                </c:ext>
              </c:extLst>
            </c:dLbl>
            <c:dLbl>
              <c:idx val="10"/>
              <c:delete val="1"/>
              <c:extLst>
                <c:ext xmlns:c15="http://schemas.microsoft.com/office/drawing/2012/chart" uri="{CE6537A1-D6FC-4f65-9D91-7224C49458BB}"/>
                <c:ext xmlns:c16="http://schemas.microsoft.com/office/drawing/2014/chart" uri="{C3380CC4-5D6E-409C-BE32-E72D297353CC}">
                  <c16:uniqueId val="{00000004-76A5-4332-8ADE-F2971FC6484A}"/>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RAISON!$A$23:$A$33</c:f>
              <c:strCache>
                <c:ptCount val="11"/>
                <c:pt idx="0">
                  <c:v>Répartition par niveau</c:v>
                </c:pt>
                <c:pt idx="2">
                  <c:v>Difficultés à utiliser les autres transports</c:v>
                </c:pt>
                <c:pt idx="3">
                  <c:v>Choix des parents</c:v>
                </c:pt>
                <c:pt idx="4">
                  <c:v>C'est plus écologique</c:v>
                </c:pt>
                <c:pt idx="5">
                  <c:v>Ça ne coûte pas cher</c:v>
                </c:pt>
                <c:pt idx="6">
                  <c:v>C'est plus accessible</c:v>
                </c:pt>
                <c:pt idx="7">
                  <c:v>NSPRF</c:v>
                </c:pt>
                <c:pt idx="8">
                  <c:v>Préférence personnelle</c:v>
                </c:pt>
                <c:pt idx="9">
                  <c:v>C'est la seule solution</c:v>
                </c:pt>
                <c:pt idx="10">
                  <c:v>C'est plus rapide</c:v>
                </c:pt>
              </c:strCache>
            </c:strRef>
          </c:cat>
          <c:val>
            <c:numRef>
              <c:f>RAISON!$C$23:$C$33</c:f>
              <c:numCache>
                <c:formatCode>General</c:formatCode>
                <c:ptCount val="11"/>
                <c:pt idx="0" formatCode="0.00%">
                  <c:v>0.81479915983747842</c:v>
                </c:pt>
                <c:pt idx="2" formatCode="0.00%">
                  <c:v>0.96549803464340211</c:v>
                </c:pt>
                <c:pt idx="3" formatCode="0.00%">
                  <c:v>0.6746677862148891</c:v>
                </c:pt>
                <c:pt idx="4" formatCode="0.00%">
                  <c:v>0.91899909453831607</c:v>
                </c:pt>
                <c:pt idx="5" formatCode="0.00%">
                  <c:v>0.79524137738685929</c:v>
                </c:pt>
                <c:pt idx="6" formatCode="0.00%">
                  <c:v>0.91709429434924195</c:v>
                </c:pt>
                <c:pt idx="7" formatCode="0.00%">
                  <c:v>0.51292592634604228</c:v>
                </c:pt>
                <c:pt idx="8" formatCode="0.00%">
                  <c:v>0.72957357587488381</c:v>
                </c:pt>
                <c:pt idx="9" formatCode="0.00%">
                  <c:v>0.87444510790609309</c:v>
                </c:pt>
                <c:pt idx="10" formatCode="0.00%">
                  <c:v>0.83648606126454716</c:v>
                </c:pt>
              </c:numCache>
            </c:numRef>
          </c:val>
          <c:extLst>
            <c:ext xmlns:c16="http://schemas.microsoft.com/office/drawing/2014/chart" uri="{C3380CC4-5D6E-409C-BE32-E72D297353CC}">
              <c16:uniqueId val="{00000005-76A5-4332-8ADE-F2971FC6484A}"/>
            </c:ext>
          </c:extLst>
        </c:ser>
        <c:ser>
          <c:idx val="1"/>
          <c:order val="1"/>
          <c:tx>
            <c:strRef>
              <c:f>RAISON!$B$22</c:f>
              <c:strCache>
                <c:ptCount val="1"/>
                <c:pt idx="0">
                  <c:v>Collège</c:v>
                </c:pt>
              </c:strCache>
            </c:strRef>
          </c:tx>
          <c:spPr>
            <a:solidFill>
              <a:srgbClr val="FBB4AE"/>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76A5-4332-8ADE-F2971FC6484A}"/>
                </c:ext>
              </c:extLst>
            </c:dLbl>
            <c:dLbl>
              <c:idx val="5"/>
              <c:delete val="1"/>
              <c:extLst>
                <c:ext xmlns:c15="http://schemas.microsoft.com/office/drawing/2012/chart" uri="{CE6537A1-D6FC-4f65-9D91-7224C49458BB}"/>
                <c:ext xmlns:c16="http://schemas.microsoft.com/office/drawing/2014/chart" uri="{C3380CC4-5D6E-409C-BE32-E72D297353CC}">
                  <c16:uniqueId val="{00000007-76A5-4332-8ADE-F2971FC6484A}"/>
                </c:ext>
              </c:extLst>
            </c:dLbl>
            <c:dLbl>
              <c:idx val="7"/>
              <c:delete val="1"/>
              <c:extLst>
                <c:ext xmlns:c15="http://schemas.microsoft.com/office/drawing/2012/chart" uri="{CE6537A1-D6FC-4f65-9D91-7224C49458BB}"/>
                <c:ext xmlns:c16="http://schemas.microsoft.com/office/drawing/2014/chart" uri="{C3380CC4-5D6E-409C-BE32-E72D297353CC}">
                  <c16:uniqueId val="{00000008-76A5-4332-8ADE-F2971FC6484A}"/>
                </c:ext>
              </c:extLst>
            </c:dLbl>
            <c:dLbl>
              <c:idx val="9"/>
              <c:delete val="1"/>
              <c:extLst>
                <c:ext xmlns:c15="http://schemas.microsoft.com/office/drawing/2012/chart" uri="{CE6537A1-D6FC-4f65-9D91-7224C49458BB}"/>
                <c:ext xmlns:c16="http://schemas.microsoft.com/office/drawing/2014/chart" uri="{C3380CC4-5D6E-409C-BE32-E72D297353CC}">
                  <c16:uniqueId val="{00000009-76A5-4332-8ADE-F2971FC6484A}"/>
                </c:ext>
              </c:extLst>
            </c:dLbl>
            <c:dLbl>
              <c:idx val="10"/>
              <c:delete val="1"/>
              <c:extLst>
                <c:ext xmlns:c15="http://schemas.microsoft.com/office/drawing/2012/chart" uri="{CE6537A1-D6FC-4f65-9D91-7224C49458BB}"/>
                <c:ext xmlns:c16="http://schemas.microsoft.com/office/drawing/2014/chart" uri="{C3380CC4-5D6E-409C-BE32-E72D297353CC}">
                  <c16:uniqueId val="{0000000A-76A5-4332-8ADE-F2971FC6484A}"/>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RAISON!$A$23:$A$33</c:f>
              <c:strCache>
                <c:ptCount val="11"/>
                <c:pt idx="0">
                  <c:v>Répartition par niveau</c:v>
                </c:pt>
                <c:pt idx="2">
                  <c:v>Difficultés à utiliser les autres transports</c:v>
                </c:pt>
                <c:pt idx="3">
                  <c:v>Choix des parents</c:v>
                </c:pt>
                <c:pt idx="4">
                  <c:v>C'est plus écologique</c:v>
                </c:pt>
                <c:pt idx="5">
                  <c:v>Ça ne coûte pas cher</c:v>
                </c:pt>
                <c:pt idx="6">
                  <c:v>C'est plus accessible</c:v>
                </c:pt>
                <c:pt idx="7">
                  <c:v>NSPRF</c:v>
                </c:pt>
                <c:pt idx="8">
                  <c:v>Préférence personnelle</c:v>
                </c:pt>
                <c:pt idx="9">
                  <c:v>C'est la seule solution</c:v>
                </c:pt>
                <c:pt idx="10">
                  <c:v>C'est plus rapide</c:v>
                </c:pt>
              </c:strCache>
            </c:strRef>
          </c:cat>
          <c:val>
            <c:numRef>
              <c:f>RAISON!$B$23:$B$33</c:f>
              <c:numCache>
                <c:formatCode>General</c:formatCode>
                <c:ptCount val="11"/>
                <c:pt idx="0" formatCode="0.00%">
                  <c:v>0.18520084016252139</c:v>
                </c:pt>
                <c:pt idx="2" formatCode="0.00%">
                  <c:v>3.45019653565979E-2</c:v>
                </c:pt>
                <c:pt idx="3" formatCode="0.00%">
                  <c:v>0.32533221378511101</c:v>
                </c:pt>
                <c:pt idx="4" formatCode="0.00%">
                  <c:v>8.1000905461683814E-2</c:v>
                </c:pt>
                <c:pt idx="5" formatCode="0.00%">
                  <c:v>0.20475862261314065</c:v>
                </c:pt>
                <c:pt idx="6" formatCode="0.00%">
                  <c:v>8.2905705650758069E-2</c:v>
                </c:pt>
                <c:pt idx="7" formatCode="0.00%">
                  <c:v>0.48707407365395777</c:v>
                </c:pt>
                <c:pt idx="8" formatCode="0.00%">
                  <c:v>0.2704264241251163</c:v>
                </c:pt>
                <c:pt idx="9" formatCode="0.00%">
                  <c:v>0.12555489209390691</c:v>
                </c:pt>
                <c:pt idx="10" formatCode="0.00%">
                  <c:v>0.16351393873545275</c:v>
                </c:pt>
              </c:numCache>
            </c:numRef>
          </c:val>
          <c:extLst>
            <c:ext xmlns:c16="http://schemas.microsoft.com/office/drawing/2014/chart" uri="{C3380CC4-5D6E-409C-BE32-E72D297353CC}">
              <c16:uniqueId val="{0000000B-76A5-4332-8ADE-F2971FC6484A}"/>
            </c:ext>
          </c:extLst>
        </c:ser>
        <c:dLbls>
          <c:dLblPos val="ctr"/>
          <c:showLegendKey val="0"/>
          <c:showVal val="1"/>
          <c:showCatName val="0"/>
          <c:showSerName val="0"/>
          <c:showPercent val="0"/>
          <c:showBubbleSize val="0"/>
        </c:dLbls>
        <c:gapWidth val="100"/>
        <c:overlap val="100"/>
        <c:axId val="232630415"/>
        <c:axId val="232628335"/>
      </c:barChart>
      <c:catAx>
        <c:axId val="232630415"/>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28335"/>
        <c:crosses val="autoZero"/>
        <c:auto val="1"/>
        <c:lblAlgn val="ctr"/>
        <c:lblOffset val="100"/>
        <c:noMultiLvlLbl val="0"/>
      </c:catAx>
      <c:valAx>
        <c:axId val="2326283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30415"/>
        <c:crosses val="autoZero"/>
        <c:crossBetween val="between"/>
        <c:majorUnit val="0.1"/>
      </c:valAx>
      <c:spPr>
        <a:noFill/>
        <a:ln>
          <a:solidFill>
            <a:schemeClr val="bg1">
              <a:lumMod val="50000"/>
            </a:schemeClr>
          </a:solidFill>
        </a:ln>
        <a:effectLst/>
      </c:spPr>
    </c:plotArea>
    <c:legend>
      <c:legendPos val="r"/>
      <c:layout>
        <c:manualLayout>
          <c:xMode val="edge"/>
          <c:yMode val="edge"/>
          <c:x val="0.90684104014193834"/>
          <c:y val="0.41689818335445716"/>
          <c:w val="7.7039086330424916E-2"/>
          <c:h val="0.102818693740967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5062837288386"/>
          <c:y val="0.12246235404885128"/>
          <c:w val="0.61746885857913802"/>
          <c:h val="0.80419539501478665"/>
        </c:manualLayout>
      </c:layout>
      <c:barChart>
        <c:barDir val="bar"/>
        <c:grouping val="stacked"/>
        <c:varyColors val="0"/>
        <c:ser>
          <c:idx val="0"/>
          <c:order val="0"/>
          <c:tx>
            <c:strRef>
              <c:f>RAISON!$B$87</c:f>
              <c:strCache>
                <c:ptCount val="1"/>
                <c:pt idx="0">
                  <c:v>C'est plus rapide</c:v>
                </c:pt>
              </c:strCache>
            </c:strRef>
          </c:tx>
          <c:spPr>
            <a:solidFill>
              <a:srgbClr val="749BCA"/>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41A-4D66-9562-B861D98D183A}"/>
                </c:ext>
              </c:extLst>
            </c:dLbl>
            <c:dLbl>
              <c:idx val="4"/>
              <c:delete val="1"/>
              <c:extLst>
                <c:ext xmlns:c15="http://schemas.microsoft.com/office/drawing/2012/chart" uri="{CE6537A1-D6FC-4f65-9D91-7224C49458BB}"/>
                <c:ext xmlns:c16="http://schemas.microsoft.com/office/drawing/2014/chart" uri="{C3380CC4-5D6E-409C-BE32-E72D297353CC}">
                  <c16:uniqueId val="{00000001-341A-4D66-9562-B861D98D183A}"/>
                </c:ext>
              </c:extLst>
            </c:dLbl>
            <c:dLbl>
              <c:idx val="6"/>
              <c:delete val="1"/>
              <c:extLst>
                <c:ext xmlns:c15="http://schemas.microsoft.com/office/drawing/2012/chart" uri="{CE6537A1-D6FC-4f65-9D91-7224C49458BB}"/>
                <c:ext xmlns:c16="http://schemas.microsoft.com/office/drawing/2014/chart" uri="{C3380CC4-5D6E-409C-BE32-E72D297353CC}">
                  <c16:uniqueId val="{00000002-341A-4D66-9562-B861D98D183A}"/>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RAISON!$B$88:$B$99</c:f>
              <c:numCache>
                <c:formatCode>General</c:formatCode>
                <c:ptCount val="12"/>
                <c:pt idx="0" formatCode="0.00%">
                  <c:v>0.34089148903107297</c:v>
                </c:pt>
                <c:pt idx="2" formatCode="0.00%">
                  <c:v>0.46240074731514147</c:v>
                </c:pt>
                <c:pt idx="3" formatCode="0.00%">
                  <c:v>0.83841084631677154</c:v>
                </c:pt>
                <c:pt idx="4" formatCode="0.00%">
                  <c:v>0.35427904127157211</c:v>
                </c:pt>
                <c:pt idx="5" formatCode="0.00%">
                  <c:v>0.52398918690405882</c:v>
                </c:pt>
                <c:pt idx="6" formatCode="0.00%">
                  <c:v>7.1757451378624243E-2</c:v>
                </c:pt>
                <c:pt idx="7" formatCode="0.00%">
                  <c:v>0.44402399835758088</c:v>
                </c:pt>
                <c:pt idx="8" formatCode="0.00%">
                  <c:v>0.4810524842659118</c:v>
                </c:pt>
                <c:pt idx="9" formatCode="0.00%">
                  <c:v>0.4025811941778128</c:v>
                </c:pt>
                <c:pt idx="10" formatCode="0.00%">
                  <c:v>0.24001851756850634</c:v>
                </c:pt>
                <c:pt idx="11" formatCode="0.00%">
                  <c:v>0.33075438784595396</c:v>
                </c:pt>
              </c:numCache>
            </c:numRef>
          </c:val>
          <c:extLst>
            <c:ext xmlns:c16="http://schemas.microsoft.com/office/drawing/2014/chart" uri="{C3380CC4-5D6E-409C-BE32-E72D297353CC}">
              <c16:uniqueId val="{00000003-341A-4D66-9562-B861D98D183A}"/>
            </c:ext>
          </c:extLst>
        </c:ser>
        <c:ser>
          <c:idx val="1"/>
          <c:order val="1"/>
          <c:tx>
            <c:strRef>
              <c:f>RAISON!$C$87</c:f>
              <c:strCache>
                <c:ptCount val="1"/>
                <c:pt idx="0">
                  <c:v>C'est la seule solution</c:v>
                </c:pt>
              </c:strCache>
            </c:strRef>
          </c:tx>
          <c:spPr>
            <a:solidFill>
              <a:srgbClr val="88BC8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341A-4D66-9562-B861D98D183A}"/>
                </c:ext>
              </c:extLst>
            </c:dLbl>
            <c:dLbl>
              <c:idx val="4"/>
              <c:delete val="1"/>
              <c:extLst>
                <c:ext xmlns:c15="http://schemas.microsoft.com/office/drawing/2012/chart" uri="{CE6537A1-D6FC-4f65-9D91-7224C49458BB}"/>
                <c:ext xmlns:c16="http://schemas.microsoft.com/office/drawing/2014/chart" uri="{C3380CC4-5D6E-409C-BE32-E72D297353CC}">
                  <c16:uniqueId val="{00000005-341A-4D66-9562-B861D98D183A}"/>
                </c:ext>
              </c:extLst>
            </c:dLbl>
            <c:dLbl>
              <c:idx val="6"/>
              <c:delete val="1"/>
              <c:extLst>
                <c:ext xmlns:c15="http://schemas.microsoft.com/office/drawing/2012/chart" uri="{CE6537A1-D6FC-4f65-9D91-7224C49458BB}"/>
                <c:ext xmlns:c16="http://schemas.microsoft.com/office/drawing/2014/chart" uri="{C3380CC4-5D6E-409C-BE32-E72D297353CC}">
                  <c16:uniqueId val="{00000006-341A-4D66-9562-B861D98D183A}"/>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RAISON!$C$88:$C$99</c:f>
              <c:numCache>
                <c:formatCode>General</c:formatCode>
                <c:ptCount val="12"/>
                <c:pt idx="0" formatCode="0.00%">
                  <c:v>0.29261375458666145</c:v>
                </c:pt>
                <c:pt idx="2" formatCode="0.00%">
                  <c:v>0.46240074731514147</c:v>
                </c:pt>
                <c:pt idx="3" formatCode="0.00%">
                  <c:v>0.16158915368322843</c:v>
                </c:pt>
                <c:pt idx="4" formatCode="0.00%">
                  <c:v>0.22473974619291945</c:v>
                </c:pt>
                <c:pt idx="5" formatCode="0.00%">
                  <c:v>0.10760945955041763</c:v>
                </c:pt>
                <c:pt idx="6" formatCode="0.00%">
                  <c:v>0.29610379187683317</c:v>
                </c:pt>
                <c:pt idx="7" formatCode="0.00%">
                  <c:v>0.12481148040281571</c:v>
                </c:pt>
                <c:pt idx="8" formatCode="0.00%">
                  <c:v>0.26784695038500206</c:v>
                </c:pt>
                <c:pt idx="9" formatCode="0.00%">
                  <c:v>0.25666033698984836</c:v>
                </c:pt>
                <c:pt idx="10" formatCode="0.00%">
                  <c:v>0.24069488188007288</c:v>
                </c:pt>
                <c:pt idx="11" formatCode="0.00%">
                  <c:v>0.40630205889083826</c:v>
                </c:pt>
              </c:numCache>
            </c:numRef>
          </c:val>
          <c:extLst>
            <c:ext xmlns:c16="http://schemas.microsoft.com/office/drawing/2014/chart" uri="{C3380CC4-5D6E-409C-BE32-E72D297353CC}">
              <c16:uniqueId val="{00000007-341A-4D66-9562-B861D98D183A}"/>
            </c:ext>
          </c:extLst>
        </c:ser>
        <c:ser>
          <c:idx val="2"/>
          <c:order val="2"/>
          <c:tx>
            <c:strRef>
              <c:f>RAISON!$D$87</c:f>
              <c:strCache>
                <c:ptCount val="1"/>
                <c:pt idx="0">
                  <c:v>NSPRF</c:v>
                </c:pt>
              </c:strCache>
            </c:strRef>
          </c:tx>
          <c:spPr>
            <a:solidFill>
              <a:srgbClr val="ABDDA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341A-4D66-9562-B861D98D183A}"/>
                </c:ext>
              </c:extLst>
            </c:dLbl>
            <c:dLbl>
              <c:idx val="3"/>
              <c:delete val="1"/>
              <c:extLst>
                <c:ext xmlns:c15="http://schemas.microsoft.com/office/drawing/2012/chart" uri="{CE6537A1-D6FC-4f65-9D91-7224C49458BB}"/>
                <c:ext xmlns:c16="http://schemas.microsoft.com/office/drawing/2014/chart" uri="{C3380CC4-5D6E-409C-BE32-E72D297353CC}">
                  <c16:uniqueId val="{00000009-341A-4D66-9562-B861D98D183A}"/>
                </c:ext>
              </c:extLst>
            </c:dLbl>
            <c:dLbl>
              <c:idx val="4"/>
              <c:delete val="1"/>
              <c:extLst>
                <c:ext xmlns:c15="http://schemas.microsoft.com/office/drawing/2012/chart" uri="{CE6537A1-D6FC-4f65-9D91-7224C49458BB}"/>
                <c:ext xmlns:c16="http://schemas.microsoft.com/office/drawing/2014/chart" uri="{C3380CC4-5D6E-409C-BE32-E72D297353CC}">
                  <c16:uniqueId val="{0000000A-341A-4D66-9562-B861D98D183A}"/>
                </c:ext>
              </c:extLst>
            </c:dLbl>
            <c:dLbl>
              <c:idx val="6"/>
              <c:delete val="1"/>
              <c:extLst>
                <c:ext xmlns:c15="http://schemas.microsoft.com/office/drawing/2012/chart" uri="{CE6537A1-D6FC-4f65-9D91-7224C49458BB}"/>
                <c:ext xmlns:c16="http://schemas.microsoft.com/office/drawing/2014/chart" uri="{C3380CC4-5D6E-409C-BE32-E72D297353CC}">
                  <c16:uniqueId val="{0000000B-341A-4D66-9562-B861D98D183A}"/>
                </c:ext>
              </c:extLst>
            </c:dLbl>
            <c:dLbl>
              <c:idx val="7"/>
              <c:delete val="1"/>
              <c:extLst>
                <c:ext xmlns:c15="http://schemas.microsoft.com/office/drawing/2012/chart" uri="{CE6537A1-D6FC-4f65-9D91-7224C49458BB}"/>
                <c:ext xmlns:c16="http://schemas.microsoft.com/office/drawing/2014/chart" uri="{C3380CC4-5D6E-409C-BE32-E72D297353CC}">
                  <c16:uniqueId val="{0000000C-341A-4D66-9562-B861D98D183A}"/>
                </c:ext>
              </c:extLst>
            </c:dLbl>
            <c:dLbl>
              <c:idx val="9"/>
              <c:delete val="1"/>
              <c:extLst>
                <c:ext xmlns:c15="http://schemas.microsoft.com/office/drawing/2012/chart" uri="{CE6537A1-D6FC-4f65-9D91-7224C49458BB}"/>
                <c:ext xmlns:c16="http://schemas.microsoft.com/office/drawing/2014/chart" uri="{C3380CC4-5D6E-409C-BE32-E72D297353CC}">
                  <c16:uniqueId val="{0000000D-341A-4D66-9562-B861D98D183A}"/>
                </c:ext>
              </c:extLst>
            </c:dLbl>
            <c:dLbl>
              <c:idx val="11"/>
              <c:delete val="1"/>
              <c:extLst>
                <c:ext xmlns:c15="http://schemas.microsoft.com/office/drawing/2012/chart" uri="{CE6537A1-D6FC-4f65-9D91-7224C49458BB}"/>
                <c:ext xmlns:c16="http://schemas.microsoft.com/office/drawing/2014/chart" uri="{C3380CC4-5D6E-409C-BE32-E72D297353CC}">
                  <c16:uniqueId val="{0000000E-341A-4D66-9562-B861D98D183A}"/>
                </c:ext>
              </c:extLst>
            </c:dLbl>
            <c:numFmt formatCode="0.0%" sourceLinked="0"/>
            <c:spPr>
              <a:noFill/>
              <a:ln>
                <a:noFill/>
              </a:ln>
              <a:effectLst/>
            </c:spPr>
            <c:txPr>
              <a:bodyPr rot="0" spcFirstLastPara="1" vertOverflow="ellipsis" vert="horz" wrap="square" anchor="ctr" anchorCtr="1"/>
              <a:lstStyle/>
              <a:p>
                <a:pPr algn="ct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RAISON!$D$88:$D$99</c:f>
              <c:numCache>
                <c:formatCode>General</c:formatCode>
                <c:ptCount val="12"/>
                <c:pt idx="0" formatCode="0.00%">
                  <c:v>8.3905770141897873E-2</c:v>
                </c:pt>
                <c:pt idx="2" formatCode="0.00%">
                  <c:v>7.5198505369717103E-2</c:v>
                </c:pt>
                <c:pt idx="3" formatCode="0.00%">
                  <c:v>0</c:v>
                </c:pt>
                <c:pt idx="4" formatCode="0.00%">
                  <c:v>8.0851983301456806E-2</c:v>
                </c:pt>
                <c:pt idx="5" formatCode="0.00%">
                  <c:v>0.12196721477076018</c:v>
                </c:pt>
                <c:pt idx="6" formatCode="0.00%">
                  <c:v>0.41825256342926254</c:v>
                </c:pt>
                <c:pt idx="7" formatCode="0.00%">
                  <c:v>3.3530949542873077E-2</c:v>
                </c:pt>
                <c:pt idx="8" formatCode="0.00%">
                  <c:v>5.7476686047504472E-2</c:v>
                </c:pt>
                <c:pt idx="9" formatCode="0.00%">
                  <c:v>7.4084779562661129E-2</c:v>
                </c:pt>
                <c:pt idx="10" formatCode="0.00%">
                  <c:v>0.13578179378563318</c:v>
                </c:pt>
                <c:pt idx="11" formatCode="0.00%">
                  <c:v>2.996996486424645E-2</c:v>
                </c:pt>
              </c:numCache>
            </c:numRef>
          </c:val>
          <c:extLst>
            <c:ext xmlns:c16="http://schemas.microsoft.com/office/drawing/2014/chart" uri="{C3380CC4-5D6E-409C-BE32-E72D297353CC}">
              <c16:uniqueId val="{0000000F-341A-4D66-9562-B861D98D183A}"/>
            </c:ext>
          </c:extLst>
        </c:ser>
        <c:ser>
          <c:idx val="3"/>
          <c:order val="3"/>
          <c:tx>
            <c:strRef>
              <c:f>RAISON!$E$87</c:f>
              <c:strCache>
                <c:ptCount val="1"/>
                <c:pt idx="0">
                  <c:v>C'est plus accessible</c:v>
                </c:pt>
              </c:strCache>
            </c:strRef>
          </c:tx>
          <c:spPr>
            <a:solidFill>
              <a:srgbClr val="E6F598"/>
            </a:solidFill>
            <a:ln>
              <a:noFill/>
            </a:ln>
            <a:effectLst/>
          </c:spPr>
          <c:invertIfNegative val="0"/>
          <c:dLbls>
            <c:delete val="1"/>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RAISON!$E$88:$E$99</c:f>
              <c:numCache>
                <c:formatCode>General</c:formatCode>
                <c:ptCount val="12"/>
                <c:pt idx="0" formatCode="0.00%">
                  <c:v>8.2987342195519342E-2</c:v>
                </c:pt>
                <c:pt idx="2" formatCode="0.00%">
                  <c:v>0</c:v>
                </c:pt>
                <c:pt idx="3" formatCode="0.00%">
                  <c:v>0</c:v>
                </c:pt>
                <c:pt idx="4" formatCode="0.00%">
                  <c:v>0</c:v>
                </c:pt>
                <c:pt idx="5" formatCode="0.00%">
                  <c:v>0</c:v>
                </c:pt>
                <c:pt idx="6" formatCode="0.00%">
                  <c:v>1.7185871391691674E-2</c:v>
                </c:pt>
                <c:pt idx="7" formatCode="0.00%">
                  <c:v>6.0957020644960856E-2</c:v>
                </c:pt>
                <c:pt idx="8" formatCode="0.00%">
                  <c:v>4.008420444974109E-2</c:v>
                </c:pt>
                <c:pt idx="9" formatCode="0.00%">
                  <c:v>0.12774649888546241</c:v>
                </c:pt>
                <c:pt idx="10" formatCode="0.00%">
                  <c:v>8.0932657560498875E-2</c:v>
                </c:pt>
                <c:pt idx="11" formatCode="0.00%">
                  <c:v>0.10416607306680579</c:v>
                </c:pt>
              </c:numCache>
            </c:numRef>
          </c:val>
          <c:extLst>
            <c:ext xmlns:c16="http://schemas.microsoft.com/office/drawing/2014/chart" uri="{C3380CC4-5D6E-409C-BE32-E72D297353CC}">
              <c16:uniqueId val="{00000010-341A-4D66-9562-B861D98D183A}"/>
            </c:ext>
          </c:extLst>
        </c:ser>
        <c:ser>
          <c:idx val="4"/>
          <c:order val="4"/>
          <c:tx>
            <c:strRef>
              <c:f>RAISON!$F$87</c:f>
              <c:strCache>
                <c:ptCount val="1"/>
                <c:pt idx="0">
                  <c:v>Ça ne coûte pas cher</c:v>
                </c:pt>
              </c:strCache>
            </c:strRef>
          </c:tx>
          <c:spPr>
            <a:solidFill>
              <a:srgbClr val="FFFFBF"/>
            </a:solidFill>
            <a:ln>
              <a:noFill/>
            </a:ln>
            <a:effectLst/>
          </c:spPr>
          <c:invertIfNegative val="0"/>
          <c:dLbls>
            <c:delete val="1"/>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RAISON!$F$88:$F$99</c:f>
              <c:numCache>
                <c:formatCode>General</c:formatCode>
                <c:ptCount val="12"/>
                <c:pt idx="0" formatCode="0.00%">
                  <c:v>3.0346997667940426E-2</c:v>
                </c:pt>
                <c:pt idx="2" formatCode="0.00%">
                  <c:v>0</c:v>
                </c:pt>
                <c:pt idx="3" formatCode="0.00%">
                  <c:v>0</c:v>
                </c:pt>
                <c:pt idx="4" formatCode="0.00%">
                  <c:v>7.6739014763159405E-2</c:v>
                </c:pt>
                <c:pt idx="5" formatCode="0.00%">
                  <c:v>3.7265452607809266E-2</c:v>
                </c:pt>
                <c:pt idx="6" formatCode="0.00%">
                  <c:v>1.7018476540473941E-2</c:v>
                </c:pt>
                <c:pt idx="7" formatCode="0.00%">
                  <c:v>1.089106455052149E-2</c:v>
                </c:pt>
                <c:pt idx="8" formatCode="0.00%">
                  <c:v>0</c:v>
                </c:pt>
                <c:pt idx="9" formatCode="0.00%">
                  <c:v>3.615724380339682E-2</c:v>
                </c:pt>
                <c:pt idx="10" formatCode="0.00%">
                  <c:v>5.2186486234237064E-2</c:v>
                </c:pt>
                <c:pt idx="11" formatCode="0.00%">
                  <c:v>2.2708739688264076E-2</c:v>
                </c:pt>
              </c:numCache>
            </c:numRef>
          </c:val>
          <c:extLst>
            <c:ext xmlns:c16="http://schemas.microsoft.com/office/drawing/2014/chart" uri="{C3380CC4-5D6E-409C-BE32-E72D297353CC}">
              <c16:uniqueId val="{00000011-341A-4D66-9562-B861D98D183A}"/>
            </c:ext>
          </c:extLst>
        </c:ser>
        <c:ser>
          <c:idx val="5"/>
          <c:order val="5"/>
          <c:tx>
            <c:strRef>
              <c:f>RAISON!$G$87</c:f>
              <c:strCache>
                <c:ptCount val="1"/>
                <c:pt idx="0">
                  <c:v>C'est plus écologique</c:v>
                </c:pt>
              </c:strCache>
            </c:strRef>
          </c:tx>
          <c:spPr>
            <a:solidFill>
              <a:srgbClr val="FEE08B"/>
            </a:solidFill>
            <a:ln>
              <a:noFill/>
            </a:ln>
            <a:effectLst/>
          </c:spPr>
          <c:invertIfNegative val="0"/>
          <c:dLbls>
            <c:delete val="1"/>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RAISON!$G$88:$G$99</c:f>
              <c:numCache>
                <c:formatCode>General</c:formatCode>
                <c:ptCount val="12"/>
                <c:pt idx="0" formatCode="0.00%">
                  <c:v>2.4803500169608507E-2</c:v>
                </c:pt>
                <c:pt idx="2" formatCode="0.00%">
                  <c:v>0</c:v>
                </c:pt>
                <c:pt idx="3" formatCode="0.00%">
                  <c:v>0</c:v>
                </c:pt>
                <c:pt idx="4" formatCode="0.00%">
                  <c:v>7.6739014763159405E-2</c:v>
                </c:pt>
                <c:pt idx="5" formatCode="0.00%">
                  <c:v>0</c:v>
                </c:pt>
                <c:pt idx="6" formatCode="0.00%">
                  <c:v>0</c:v>
                </c:pt>
                <c:pt idx="7" formatCode="0.00%">
                  <c:v>5.3771603887956661E-2</c:v>
                </c:pt>
                <c:pt idx="8" formatCode="0.00%">
                  <c:v>0</c:v>
                </c:pt>
                <c:pt idx="9" formatCode="0.00%">
                  <c:v>8.659767300298174E-3</c:v>
                </c:pt>
                <c:pt idx="10" formatCode="0.00%">
                  <c:v>3.5105437704783707E-2</c:v>
                </c:pt>
                <c:pt idx="11" formatCode="0.00%">
                  <c:v>2.9184992943194262E-2</c:v>
                </c:pt>
              </c:numCache>
            </c:numRef>
          </c:val>
          <c:extLst>
            <c:ext xmlns:c16="http://schemas.microsoft.com/office/drawing/2014/chart" uri="{C3380CC4-5D6E-409C-BE32-E72D297353CC}">
              <c16:uniqueId val="{00000012-341A-4D66-9562-B861D98D183A}"/>
            </c:ext>
          </c:extLst>
        </c:ser>
        <c:ser>
          <c:idx val="6"/>
          <c:order val="6"/>
          <c:tx>
            <c:strRef>
              <c:f>RAISON!$H$87</c:f>
              <c:strCache>
                <c:ptCount val="1"/>
                <c:pt idx="0">
                  <c:v>Choix des parents</c:v>
                </c:pt>
              </c:strCache>
            </c:strRef>
          </c:tx>
          <c:spPr>
            <a:solidFill>
              <a:srgbClr val="FDAE61"/>
            </a:solidFill>
            <a:ln>
              <a:noFill/>
            </a:ln>
            <a:effectLst/>
          </c:spPr>
          <c:invertIfNegative val="0"/>
          <c:dLbls>
            <c:delete val="1"/>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RAISON!$H$88:$H$99</c:f>
              <c:numCache>
                <c:formatCode>General</c:formatCode>
                <c:ptCount val="12"/>
                <c:pt idx="0" formatCode="0.00%">
                  <c:v>2.0098040277918047E-2</c:v>
                </c:pt>
                <c:pt idx="2" formatCode="0.00%">
                  <c:v>0</c:v>
                </c:pt>
                <c:pt idx="3" formatCode="0.00%">
                  <c:v>0</c:v>
                </c:pt>
                <c:pt idx="4" formatCode="0.00%">
                  <c:v>0</c:v>
                </c:pt>
                <c:pt idx="5" formatCode="0.00%">
                  <c:v>1.9647664119009728E-2</c:v>
                </c:pt>
                <c:pt idx="6" formatCode="0.00%">
                  <c:v>6.874348556676646E-2</c:v>
                </c:pt>
                <c:pt idx="7" formatCode="0.00%">
                  <c:v>8.6002295863113094E-3</c:v>
                </c:pt>
                <c:pt idx="8" formatCode="0.00%">
                  <c:v>2.4113391900198403E-2</c:v>
                </c:pt>
                <c:pt idx="9" formatCode="0.00%">
                  <c:v>1.1683392718977621E-2</c:v>
                </c:pt>
                <c:pt idx="10" formatCode="0.00%">
                  <c:v>1.6568569863714289E-2</c:v>
                </c:pt>
                <c:pt idx="11" formatCode="0.00%">
                  <c:v>2.4610205464359054E-2</c:v>
                </c:pt>
              </c:numCache>
            </c:numRef>
          </c:val>
          <c:extLst>
            <c:ext xmlns:c16="http://schemas.microsoft.com/office/drawing/2014/chart" uri="{C3380CC4-5D6E-409C-BE32-E72D297353CC}">
              <c16:uniqueId val="{00000013-341A-4D66-9562-B861D98D183A}"/>
            </c:ext>
          </c:extLst>
        </c:ser>
        <c:ser>
          <c:idx val="7"/>
          <c:order val="7"/>
          <c:tx>
            <c:strRef>
              <c:f>RAISON!$I$87</c:f>
              <c:strCache>
                <c:ptCount val="1"/>
                <c:pt idx="0">
                  <c:v>Difficultés à utiliser les autres transports</c:v>
                </c:pt>
              </c:strCache>
            </c:strRef>
          </c:tx>
          <c:spPr>
            <a:solidFill>
              <a:srgbClr val="F2813C"/>
            </a:solidFill>
            <a:ln>
              <a:noFill/>
            </a:ln>
            <a:effectLst/>
          </c:spPr>
          <c:invertIfNegative val="0"/>
          <c:dLbls>
            <c:delete val="1"/>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RAISON!$I$88:$I$99</c:f>
              <c:numCache>
                <c:formatCode>General</c:formatCode>
                <c:ptCount val="12"/>
                <c:pt idx="0" formatCode="0.00%">
                  <c:v>1.4483571726171634E-2</c:v>
                </c:pt>
                <c:pt idx="2" formatCode="0.00%">
                  <c:v>0</c:v>
                </c:pt>
                <c:pt idx="3" formatCode="0.00%">
                  <c:v>0</c:v>
                </c:pt>
                <c:pt idx="4" formatCode="0.00%">
                  <c:v>2.7601780013626929E-2</c:v>
                </c:pt>
                <c:pt idx="5" formatCode="0.00%">
                  <c:v>0</c:v>
                </c:pt>
                <c:pt idx="6" formatCode="0.00%">
                  <c:v>5.8924911707406651E-2</c:v>
                </c:pt>
                <c:pt idx="7" formatCode="0.00%">
                  <c:v>0</c:v>
                </c:pt>
                <c:pt idx="8" formatCode="0.00%">
                  <c:v>2.8620013521079634E-2</c:v>
                </c:pt>
                <c:pt idx="9" formatCode="0.00%">
                  <c:v>3.0248847405109927E-2</c:v>
                </c:pt>
                <c:pt idx="10" formatCode="0.00%">
                  <c:v>4.9603808463425597E-3</c:v>
                </c:pt>
                <c:pt idx="11" formatCode="0.00%">
                  <c:v>9.854737308498427E-3</c:v>
                </c:pt>
              </c:numCache>
            </c:numRef>
          </c:val>
          <c:extLst>
            <c:ext xmlns:c16="http://schemas.microsoft.com/office/drawing/2014/chart" uri="{C3380CC4-5D6E-409C-BE32-E72D297353CC}">
              <c16:uniqueId val="{00000014-341A-4D66-9562-B861D98D183A}"/>
            </c:ext>
          </c:extLst>
        </c:ser>
        <c:ser>
          <c:idx val="8"/>
          <c:order val="8"/>
          <c:tx>
            <c:strRef>
              <c:f>RAISON!$J$87</c:f>
              <c:strCache>
                <c:ptCount val="1"/>
                <c:pt idx="0">
                  <c:v>Préférence personnelle</c:v>
                </c:pt>
              </c:strCache>
            </c:strRef>
          </c:tx>
          <c:spPr>
            <a:solidFill>
              <a:srgbClr val="F56F6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5-341A-4D66-9562-B861D98D183A}"/>
                </c:ext>
              </c:extLst>
            </c:dLbl>
            <c:dLbl>
              <c:idx val="3"/>
              <c:delete val="1"/>
              <c:extLst>
                <c:ext xmlns:c15="http://schemas.microsoft.com/office/drawing/2012/chart" uri="{CE6537A1-D6FC-4f65-9D91-7224C49458BB}"/>
                <c:ext xmlns:c16="http://schemas.microsoft.com/office/drawing/2014/chart" uri="{C3380CC4-5D6E-409C-BE32-E72D297353CC}">
                  <c16:uniqueId val="{00000016-341A-4D66-9562-B861D98D183A}"/>
                </c:ext>
              </c:extLst>
            </c:dLbl>
            <c:dLbl>
              <c:idx val="4"/>
              <c:delete val="1"/>
              <c:extLst>
                <c:ext xmlns:c15="http://schemas.microsoft.com/office/drawing/2012/chart" uri="{CE6537A1-D6FC-4f65-9D91-7224C49458BB}"/>
                <c:ext xmlns:c16="http://schemas.microsoft.com/office/drawing/2014/chart" uri="{C3380CC4-5D6E-409C-BE32-E72D297353CC}">
                  <c16:uniqueId val="{00000017-341A-4D66-9562-B861D98D183A}"/>
                </c:ext>
              </c:extLst>
            </c:dLbl>
            <c:dLbl>
              <c:idx val="6"/>
              <c:delete val="1"/>
              <c:extLst>
                <c:ext xmlns:c15="http://schemas.microsoft.com/office/drawing/2012/chart" uri="{CE6537A1-D6FC-4f65-9D91-7224C49458BB}"/>
                <c:ext xmlns:c16="http://schemas.microsoft.com/office/drawing/2014/chart" uri="{C3380CC4-5D6E-409C-BE32-E72D297353CC}">
                  <c16:uniqueId val="{00000018-341A-4D66-9562-B861D98D183A}"/>
                </c:ext>
              </c:extLst>
            </c:dLbl>
            <c:dLbl>
              <c:idx val="8"/>
              <c:delete val="1"/>
              <c:extLst>
                <c:ext xmlns:c15="http://schemas.microsoft.com/office/drawing/2012/chart" uri="{CE6537A1-D6FC-4f65-9D91-7224C49458BB}"/>
                <c:ext xmlns:c16="http://schemas.microsoft.com/office/drawing/2014/chart" uri="{C3380CC4-5D6E-409C-BE32-E72D297353CC}">
                  <c16:uniqueId val="{00000019-341A-4D66-9562-B861D98D183A}"/>
                </c:ext>
              </c:extLst>
            </c:dLbl>
            <c:dLbl>
              <c:idx val="9"/>
              <c:delete val="1"/>
              <c:extLst>
                <c:ext xmlns:c15="http://schemas.microsoft.com/office/drawing/2012/chart" uri="{CE6537A1-D6FC-4f65-9D91-7224C49458BB}"/>
                <c:ext xmlns:c16="http://schemas.microsoft.com/office/drawing/2014/chart" uri="{C3380CC4-5D6E-409C-BE32-E72D297353CC}">
                  <c16:uniqueId val="{0000001A-341A-4D66-9562-B861D98D183A}"/>
                </c:ext>
              </c:extLst>
            </c:dLbl>
            <c:dLbl>
              <c:idx val="11"/>
              <c:delete val="1"/>
              <c:extLst>
                <c:ext xmlns:c15="http://schemas.microsoft.com/office/drawing/2012/chart" uri="{CE6537A1-D6FC-4f65-9D91-7224C49458BB}"/>
                <c:ext xmlns:c16="http://schemas.microsoft.com/office/drawing/2014/chart" uri="{C3380CC4-5D6E-409C-BE32-E72D297353CC}">
                  <c16:uniqueId val="{0000001B-341A-4D66-9562-B861D98D183A}"/>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RAISON!$A$88:$A$99</c:f>
              <c:strCache>
                <c:ptCount val="12"/>
                <c:pt idx="0">
                  <c:v>Ensemble</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RAISON!$J$88:$J$99</c:f>
              <c:numCache>
                <c:formatCode>General</c:formatCode>
                <c:ptCount val="12"/>
                <c:pt idx="0" formatCode="0.00%">
                  <c:v>0.10986953420320977</c:v>
                </c:pt>
                <c:pt idx="2" formatCode="0.00%">
                  <c:v>0</c:v>
                </c:pt>
                <c:pt idx="3" formatCode="0.00%">
                  <c:v>0</c:v>
                </c:pt>
                <c:pt idx="4" formatCode="0.00%">
                  <c:v>0.15904941969410588</c:v>
                </c:pt>
                <c:pt idx="5" formatCode="0.00%">
                  <c:v>0.18952102204794435</c:v>
                </c:pt>
                <c:pt idx="6" formatCode="0.00%">
                  <c:v>5.2013448108941283E-2</c:v>
                </c:pt>
                <c:pt idx="7" formatCode="0.00%">
                  <c:v>0.26341365302698005</c:v>
                </c:pt>
                <c:pt idx="8" formatCode="0.00%">
                  <c:v>0.10080626943056241</c:v>
                </c:pt>
                <c:pt idx="9" formatCode="0.00%">
                  <c:v>5.2177939156432873E-2</c:v>
                </c:pt>
                <c:pt idx="10" formatCode="0.00%">
                  <c:v>0.19375127455621116</c:v>
                </c:pt>
                <c:pt idx="11" formatCode="0.00%">
                  <c:v>4.2448839927839682E-2</c:v>
                </c:pt>
              </c:numCache>
            </c:numRef>
          </c:val>
          <c:extLst>
            <c:ext xmlns:c16="http://schemas.microsoft.com/office/drawing/2014/chart" uri="{C3380CC4-5D6E-409C-BE32-E72D297353CC}">
              <c16:uniqueId val="{0000001C-341A-4D66-9562-B861D98D183A}"/>
            </c:ext>
          </c:extLst>
        </c:ser>
        <c:dLbls>
          <c:dLblPos val="ctr"/>
          <c:showLegendKey val="0"/>
          <c:showVal val="1"/>
          <c:showCatName val="0"/>
          <c:showSerName val="0"/>
          <c:showPercent val="0"/>
          <c:showBubbleSize val="0"/>
        </c:dLbls>
        <c:gapWidth val="65"/>
        <c:overlap val="100"/>
        <c:axId val="232630415"/>
        <c:axId val="232628335"/>
      </c:barChart>
      <c:catAx>
        <c:axId val="232630415"/>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28335"/>
        <c:crosses val="autoZero"/>
        <c:auto val="1"/>
        <c:lblAlgn val="ctr"/>
        <c:lblOffset val="100"/>
        <c:noMultiLvlLbl val="0"/>
      </c:catAx>
      <c:valAx>
        <c:axId val="2326283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30415"/>
        <c:crosses val="autoZero"/>
        <c:crossBetween val="between"/>
        <c:majorUnit val="0.1"/>
      </c:valAx>
      <c:spPr>
        <a:noFill/>
        <a:ln>
          <a:solidFill>
            <a:schemeClr val="bg1">
              <a:lumMod val="50000"/>
            </a:schemeClr>
          </a:solidFill>
        </a:ln>
        <a:effectLst/>
      </c:spPr>
    </c:plotArea>
    <c:legend>
      <c:legendPos val="r"/>
      <c:layout>
        <c:manualLayout>
          <c:xMode val="edge"/>
          <c:yMode val="edge"/>
          <c:x val="0.80167064020107914"/>
          <c:y val="0.16595141529362062"/>
          <c:w val="0.19641661122200044"/>
          <c:h val="0.78855495145756604"/>
        </c:manualLayout>
      </c:layout>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6263634682936"/>
          <c:y val="0.15287308569566635"/>
          <c:w val="0.70925559253096682"/>
          <c:h val="0.78692713424568261"/>
        </c:manualLayout>
      </c:layout>
      <c:barChart>
        <c:barDir val="bar"/>
        <c:grouping val="clustered"/>
        <c:varyColors val="0"/>
        <c:ser>
          <c:idx val="1"/>
          <c:order val="1"/>
          <c:tx>
            <c:v>Pourcentages</c:v>
          </c:tx>
          <c:spPr>
            <a:solidFill>
              <a:srgbClr val="89B2D3"/>
            </a:solidFill>
            <a:ln cap="rnd">
              <a:noFill/>
            </a:ln>
            <a:effectLst/>
          </c:spPr>
          <c:invertIfNegative val="0"/>
          <c:dLbls>
            <c:numFmt formatCode="0.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ALTERNATIVE!$A$1:$A$10</c:f>
              <c:strCache>
                <c:ptCount val="10"/>
                <c:pt idx="0">
                  <c:v>Train</c:v>
                </c:pt>
                <c:pt idx="1">
                  <c:v>Tram</c:v>
                </c:pt>
                <c:pt idx="2">
                  <c:v>Métro / RER</c:v>
                </c:pt>
                <c:pt idx="3">
                  <c:v>A pied</c:v>
                </c:pt>
                <c:pt idx="4">
                  <c:v>Bus</c:v>
                </c:pt>
                <c:pt idx="5">
                  <c:v>Autre</c:v>
                </c:pt>
                <c:pt idx="6">
                  <c:v>Trottinette</c:v>
                </c:pt>
                <c:pt idx="7">
                  <c:v>NSPRF</c:v>
                </c:pt>
                <c:pt idx="8">
                  <c:v>Transports individuels motorisés</c:v>
                </c:pt>
                <c:pt idx="9">
                  <c:v>Vélo</c:v>
                </c:pt>
              </c:strCache>
            </c:strRef>
          </c:cat>
          <c:val>
            <c:numRef>
              <c:f>ALTERNATIVE!$B$1:$B$10</c:f>
              <c:numCache>
                <c:formatCode>0.00%</c:formatCode>
                <c:ptCount val="10"/>
                <c:pt idx="0">
                  <c:v>1.2126460456813815E-2</c:v>
                </c:pt>
                <c:pt idx="1">
                  <c:v>2.3913818806619212E-2</c:v>
                </c:pt>
                <c:pt idx="2">
                  <c:v>2.6772723074191443E-2</c:v>
                </c:pt>
                <c:pt idx="3">
                  <c:v>3.0458174788519799E-2</c:v>
                </c:pt>
                <c:pt idx="4">
                  <c:v>4.2978401651078989E-2</c:v>
                </c:pt>
                <c:pt idx="5">
                  <c:v>0.1083678504685644</c:v>
                </c:pt>
                <c:pt idx="6">
                  <c:v>0.11944155887771818</c:v>
                </c:pt>
                <c:pt idx="7">
                  <c:v>0.14452265425358879</c:v>
                </c:pt>
                <c:pt idx="8">
                  <c:v>0.15699354672899066</c:v>
                </c:pt>
                <c:pt idx="9">
                  <c:v>0.3344248108939149</c:v>
                </c:pt>
              </c:numCache>
            </c:numRef>
          </c:val>
          <c:extLst>
            <c:ext xmlns:c16="http://schemas.microsoft.com/office/drawing/2014/chart" uri="{C3380CC4-5D6E-409C-BE32-E72D297353CC}">
              <c16:uniqueId val="{00000000-0443-4CB6-BB4A-257D6900F97C}"/>
            </c:ext>
          </c:extLst>
        </c:ser>
        <c:dLbls>
          <c:showLegendKey val="0"/>
          <c:showVal val="0"/>
          <c:showCatName val="0"/>
          <c:showSerName val="0"/>
          <c:showPercent val="0"/>
          <c:showBubbleSize val="0"/>
        </c:dLbls>
        <c:gapWidth val="500"/>
        <c:axId val="12075823"/>
        <c:axId val="12061679"/>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ALTERNATIVE!$A$1:$A$10</c15:sqref>
                        </c15:formulaRef>
                      </c:ext>
                    </c:extLst>
                    <c:strCache>
                      <c:ptCount val="10"/>
                      <c:pt idx="0">
                        <c:v>Train</c:v>
                      </c:pt>
                      <c:pt idx="1">
                        <c:v>Tram</c:v>
                      </c:pt>
                      <c:pt idx="2">
                        <c:v>Métro / RER</c:v>
                      </c:pt>
                      <c:pt idx="3">
                        <c:v>A pied</c:v>
                      </c:pt>
                      <c:pt idx="4">
                        <c:v>Bus</c:v>
                      </c:pt>
                      <c:pt idx="5">
                        <c:v>Autre</c:v>
                      </c:pt>
                      <c:pt idx="6">
                        <c:v>Trottinette</c:v>
                      </c:pt>
                      <c:pt idx="7">
                        <c:v>NSPRF</c:v>
                      </c:pt>
                      <c:pt idx="8">
                        <c:v>Transports individuels motorisés</c:v>
                      </c:pt>
                      <c:pt idx="9">
                        <c:v>Vélo</c:v>
                      </c:pt>
                    </c:strCache>
                  </c:strRef>
                </c:cat>
                <c:val>
                  <c:numRef>
                    <c:extLst>
                      <c:ext uri="{02D57815-91ED-43cb-92C2-25804820EDAC}">
                        <c15:formulaRef>
                          <c15:sqref>TRANSPORTS!$B$2:$B$11</c15:sqref>
                        </c15:formulaRef>
                      </c:ext>
                    </c:extLst>
                    <c:numCache>
                      <c:formatCode>General</c:formatCode>
                      <c:ptCount val="10"/>
                      <c:pt idx="0">
                        <c:v>3</c:v>
                      </c:pt>
                      <c:pt idx="1">
                        <c:v>4</c:v>
                      </c:pt>
                      <c:pt idx="2">
                        <c:v>22</c:v>
                      </c:pt>
                      <c:pt idx="3">
                        <c:v>41</c:v>
                      </c:pt>
                      <c:pt idx="4">
                        <c:v>34</c:v>
                      </c:pt>
                      <c:pt idx="5">
                        <c:v>47</c:v>
                      </c:pt>
                      <c:pt idx="6">
                        <c:v>82</c:v>
                      </c:pt>
                      <c:pt idx="7">
                        <c:v>133</c:v>
                      </c:pt>
                      <c:pt idx="8">
                        <c:v>285</c:v>
                      </c:pt>
                      <c:pt idx="9">
                        <c:v>203</c:v>
                      </c:pt>
                    </c:numCache>
                  </c:numRef>
                </c:val>
                <c:extLst>
                  <c:ext xmlns:c16="http://schemas.microsoft.com/office/drawing/2014/chart" uri="{C3380CC4-5D6E-409C-BE32-E72D297353CC}">
                    <c16:uniqueId val="{00000001-0443-4CB6-BB4A-257D6900F97C}"/>
                  </c:ext>
                </c:extLst>
              </c15:ser>
            </c15:filteredBarSeries>
          </c:ext>
        </c:extLst>
      </c:barChart>
      <c:catAx>
        <c:axId val="12075823"/>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61679"/>
        <c:crosses val="autoZero"/>
        <c:auto val="1"/>
        <c:lblAlgn val="ctr"/>
        <c:lblOffset val="100"/>
        <c:noMultiLvlLbl val="0"/>
      </c:catAx>
      <c:valAx>
        <c:axId val="12061679"/>
        <c:scaling>
          <c:orientation val="minMax"/>
          <c:max val="0.35000000000000003"/>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075823"/>
        <c:crosses val="autoZero"/>
        <c:crossBetween val="between"/>
        <c:majorUnit val="5.000000000000001E-2"/>
      </c:valAx>
      <c:spPr>
        <a:noFill/>
        <a:ln>
          <a:solidFill>
            <a:schemeClr val="bg1">
              <a:lumMod val="50000"/>
              <a:alpha val="95000"/>
            </a:schemeClr>
          </a:solid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9778590966213"/>
          <c:y val="0.12246235404885128"/>
          <c:w val="0.54001265986545433"/>
          <c:h val="0.8256571609632446"/>
        </c:manualLayout>
      </c:layout>
      <c:barChart>
        <c:barDir val="bar"/>
        <c:grouping val="stacked"/>
        <c:varyColors val="0"/>
        <c:ser>
          <c:idx val="0"/>
          <c:order val="0"/>
          <c:tx>
            <c:strRef>
              <c:f>ALTERNATIVE!$B$65</c:f>
              <c:strCache>
                <c:ptCount val="1"/>
                <c:pt idx="0">
                  <c:v>Vélo</c:v>
                </c:pt>
              </c:strCache>
            </c:strRef>
          </c:tx>
          <c:spPr>
            <a:solidFill>
              <a:srgbClr val="749BCA"/>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785-4B16-89F0-CC6E3ED53C2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ALTERNATIVE!$B$66:$B$77</c:f>
              <c:numCache>
                <c:formatCode>General</c:formatCode>
                <c:ptCount val="12"/>
                <c:pt idx="0" formatCode="0.00%">
                  <c:v>0.3344248108939154</c:v>
                </c:pt>
                <c:pt idx="2" formatCode="0.00%">
                  <c:v>0</c:v>
                </c:pt>
                <c:pt idx="3" formatCode="0.00%">
                  <c:v>0.92871810637955998</c:v>
                </c:pt>
                <c:pt idx="4" formatCode="0.00%">
                  <c:v>0.24741844663255125</c:v>
                </c:pt>
                <c:pt idx="5" formatCode="0.00%">
                  <c:v>0.18312968665491705</c:v>
                </c:pt>
                <c:pt idx="6" formatCode="0.00%">
                  <c:v>0.16887357618924451</c:v>
                </c:pt>
                <c:pt idx="7" formatCode="0.00%">
                  <c:v>0.22239372399643675</c:v>
                </c:pt>
                <c:pt idx="8" formatCode="0.00%">
                  <c:v>0.47151066181376411</c:v>
                </c:pt>
                <c:pt idx="9" formatCode="0.00%">
                  <c:v>0.29824082636239263</c:v>
                </c:pt>
                <c:pt idx="10" formatCode="0.00%">
                  <c:v>0.33818681978388765</c:v>
                </c:pt>
                <c:pt idx="11" formatCode="0.00%">
                  <c:v>0.34374399864099831</c:v>
                </c:pt>
              </c:numCache>
            </c:numRef>
          </c:val>
          <c:extLst>
            <c:ext xmlns:c16="http://schemas.microsoft.com/office/drawing/2014/chart" uri="{C3380CC4-5D6E-409C-BE32-E72D297353CC}">
              <c16:uniqueId val="{00000001-D785-4B16-89F0-CC6E3ED53C2F}"/>
            </c:ext>
          </c:extLst>
        </c:ser>
        <c:ser>
          <c:idx val="1"/>
          <c:order val="1"/>
          <c:tx>
            <c:strRef>
              <c:f>ALTERNATIVE!$C$65</c:f>
              <c:strCache>
                <c:ptCount val="1"/>
                <c:pt idx="0">
                  <c:v>Transports individuels motorisés</c:v>
                </c:pt>
              </c:strCache>
            </c:strRef>
          </c:tx>
          <c:spPr>
            <a:solidFill>
              <a:srgbClr val="88BC8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D785-4B16-89F0-CC6E3ED53C2F}"/>
                </c:ext>
              </c:extLst>
            </c:dLbl>
            <c:dLbl>
              <c:idx val="3"/>
              <c:delete val="1"/>
              <c:extLst>
                <c:ext xmlns:c15="http://schemas.microsoft.com/office/drawing/2012/chart" uri="{CE6537A1-D6FC-4f65-9D91-7224C49458BB}"/>
                <c:ext xmlns:c16="http://schemas.microsoft.com/office/drawing/2014/chart" uri="{C3380CC4-5D6E-409C-BE32-E72D297353CC}">
                  <c16:uniqueId val="{00000003-D785-4B16-89F0-CC6E3ED53C2F}"/>
                </c:ext>
              </c:extLst>
            </c:dLbl>
            <c:dLbl>
              <c:idx val="4"/>
              <c:delete val="1"/>
              <c:extLst>
                <c:ext xmlns:c15="http://schemas.microsoft.com/office/drawing/2012/chart" uri="{CE6537A1-D6FC-4f65-9D91-7224C49458BB}"/>
                <c:ext xmlns:c16="http://schemas.microsoft.com/office/drawing/2014/chart" uri="{C3380CC4-5D6E-409C-BE32-E72D297353CC}">
                  <c16:uniqueId val="{00000003-74C0-4FE0-B202-5E6C9BDD1C7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ALTERNATIVE!$C$66:$C$77</c:f>
              <c:numCache>
                <c:formatCode>General</c:formatCode>
                <c:ptCount val="12"/>
                <c:pt idx="0" formatCode="0.00%">
                  <c:v>0.15699354672899041</c:v>
                </c:pt>
                <c:pt idx="2" formatCode="0.00%">
                  <c:v>0</c:v>
                </c:pt>
                <c:pt idx="3" formatCode="0.00%">
                  <c:v>0</c:v>
                </c:pt>
                <c:pt idx="4" formatCode="0.00%">
                  <c:v>7.6739014763159405E-2</c:v>
                </c:pt>
                <c:pt idx="5" formatCode="0.00%">
                  <c:v>0.29926223535145552</c:v>
                </c:pt>
                <c:pt idx="6" formatCode="0.00%">
                  <c:v>0.28600949654973951</c:v>
                </c:pt>
                <c:pt idx="7" formatCode="0.00%">
                  <c:v>0.2009151118037171</c:v>
                </c:pt>
                <c:pt idx="8" formatCode="0.00%">
                  <c:v>0.15295818257137414</c:v>
                </c:pt>
                <c:pt idx="9" formatCode="0.00%">
                  <c:v>0.23982650507773612</c:v>
                </c:pt>
                <c:pt idx="10" formatCode="0.00%">
                  <c:v>8.4298518073159537E-2</c:v>
                </c:pt>
                <c:pt idx="11" formatCode="0.00%">
                  <c:v>0.1634280547599713</c:v>
                </c:pt>
              </c:numCache>
            </c:numRef>
          </c:val>
          <c:extLst>
            <c:ext xmlns:c16="http://schemas.microsoft.com/office/drawing/2014/chart" uri="{C3380CC4-5D6E-409C-BE32-E72D297353CC}">
              <c16:uniqueId val="{00000004-D785-4B16-89F0-CC6E3ED53C2F}"/>
            </c:ext>
          </c:extLst>
        </c:ser>
        <c:ser>
          <c:idx val="2"/>
          <c:order val="2"/>
          <c:tx>
            <c:strRef>
              <c:f>ALTERNATIVE!$D$65</c:f>
              <c:strCache>
                <c:ptCount val="1"/>
                <c:pt idx="0">
                  <c:v>NSPRF</c:v>
                </c:pt>
              </c:strCache>
            </c:strRef>
          </c:tx>
          <c:spPr>
            <a:solidFill>
              <a:srgbClr val="ABDDA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4C0-4FE0-B202-5E6C9BDD1C70}"/>
                </c:ext>
              </c:extLst>
            </c:dLbl>
            <c:dLbl>
              <c:idx val="3"/>
              <c:delete val="1"/>
              <c:extLst>
                <c:ext xmlns:c15="http://schemas.microsoft.com/office/drawing/2012/chart" uri="{CE6537A1-D6FC-4f65-9D91-7224C49458BB}"/>
                <c:ext xmlns:c16="http://schemas.microsoft.com/office/drawing/2014/chart" uri="{C3380CC4-5D6E-409C-BE32-E72D297353CC}">
                  <c16:uniqueId val="{00000005-D785-4B16-89F0-CC6E3ED53C2F}"/>
                </c:ext>
              </c:extLst>
            </c:dLbl>
            <c:dLbl>
              <c:idx val="4"/>
              <c:delete val="1"/>
              <c:extLst>
                <c:ext xmlns:c15="http://schemas.microsoft.com/office/drawing/2012/chart" uri="{CE6537A1-D6FC-4f65-9D91-7224C49458BB}"/>
                <c:ext xmlns:c16="http://schemas.microsoft.com/office/drawing/2014/chart" uri="{C3380CC4-5D6E-409C-BE32-E72D297353CC}">
                  <c16:uniqueId val="{00000004-74C0-4FE0-B202-5E6C9BDD1C70}"/>
                </c:ext>
              </c:extLst>
            </c:dLbl>
            <c:dLbl>
              <c:idx val="5"/>
              <c:delete val="1"/>
              <c:extLst>
                <c:ext xmlns:c15="http://schemas.microsoft.com/office/drawing/2012/chart" uri="{CE6537A1-D6FC-4f65-9D91-7224C49458BB}"/>
                <c:ext xmlns:c16="http://schemas.microsoft.com/office/drawing/2014/chart" uri="{C3380CC4-5D6E-409C-BE32-E72D297353CC}">
                  <c16:uniqueId val="{00000006-D785-4B16-89F0-CC6E3ED53C2F}"/>
                </c:ext>
              </c:extLst>
            </c:dLbl>
            <c:dLbl>
              <c:idx val="11"/>
              <c:delete val="1"/>
              <c:extLst>
                <c:ext xmlns:c15="http://schemas.microsoft.com/office/drawing/2012/chart" uri="{CE6537A1-D6FC-4f65-9D91-7224C49458BB}"/>
                <c:ext xmlns:c16="http://schemas.microsoft.com/office/drawing/2014/chart" uri="{C3380CC4-5D6E-409C-BE32-E72D297353CC}">
                  <c16:uniqueId val="{00000002-74C0-4FE0-B202-5E6C9BDD1C7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ALTERNATIVE!$D$66:$D$77</c:f>
              <c:numCache>
                <c:formatCode>General</c:formatCode>
                <c:ptCount val="12"/>
                <c:pt idx="0" formatCode="0.00%">
                  <c:v>0.14452265425358871</c:v>
                </c:pt>
                <c:pt idx="2" formatCode="0.00%">
                  <c:v>7.5198505369717103E-2</c:v>
                </c:pt>
                <c:pt idx="3" formatCode="0.00%">
                  <c:v>0</c:v>
                </c:pt>
                <c:pt idx="4" formatCode="0.00%">
                  <c:v>8.4564574371419232E-2</c:v>
                </c:pt>
                <c:pt idx="5" formatCode="0.00%">
                  <c:v>6.1956622730814627E-2</c:v>
                </c:pt>
                <c:pt idx="6" formatCode="0.00%">
                  <c:v>0.39473166853877317</c:v>
                </c:pt>
                <c:pt idx="7" formatCode="0.00%">
                  <c:v>0.16398600070128888</c:v>
                </c:pt>
                <c:pt idx="8" formatCode="0.00%">
                  <c:v>0.1367277144136369</c:v>
                </c:pt>
                <c:pt idx="9" formatCode="0.00%">
                  <c:v>0.1373939972596574</c:v>
                </c:pt>
                <c:pt idx="10" formatCode="0.00%">
                  <c:v>0.14351659286098106</c:v>
                </c:pt>
                <c:pt idx="11" formatCode="0.00%">
                  <c:v>0.13792413387836441</c:v>
                </c:pt>
              </c:numCache>
            </c:numRef>
          </c:val>
          <c:extLst>
            <c:ext xmlns:c16="http://schemas.microsoft.com/office/drawing/2014/chart" uri="{C3380CC4-5D6E-409C-BE32-E72D297353CC}">
              <c16:uniqueId val="{00000007-D785-4B16-89F0-CC6E3ED53C2F}"/>
            </c:ext>
          </c:extLst>
        </c:ser>
        <c:ser>
          <c:idx val="3"/>
          <c:order val="3"/>
          <c:tx>
            <c:strRef>
              <c:f>ALTERNATIVE!$E$65</c:f>
              <c:strCache>
                <c:ptCount val="1"/>
                <c:pt idx="0">
                  <c:v>Trottinette</c:v>
                </c:pt>
              </c:strCache>
            </c:strRef>
          </c:tx>
          <c:spPr>
            <a:solidFill>
              <a:srgbClr val="E6F598"/>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ALTERNATIVE!$E$66:$E$77</c:f>
              <c:numCache>
                <c:formatCode>General</c:formatCode>
                <c:ptCount val="12"/>
                <c:pt idx="0" formatCode="0.00%">
                  <c:v>0.11944155887771808</c:v>
                </c:pt>
                <c:pt idx="2" formatCode="0.00%">
                  <c:v>0.46240074731514147</c:v>
                </c:pt>
                <c:pt idx="3" formatCode="0.00%">
                  <c:v>0</c:v>
                </c:pt>
                <c:pt idx="4" formatCode="0.00%">
                  <c:v>0.14893599144068209</c:v>
                </c:pt>
                <c:pt idx="5" formatCode="0.00%">
                  <c:v>0</c:v>
                </c:pt>
                <c:pt idx="6" formatCode="0.00%">
                  <c:v>0</c:v>
                </c:pt>
                <c:pt idx="7" formatCode="0.00%">
                  <c:v>0.11659379649722117</c:v>
                </c:pt>
                <c:pt idx="8" formatCode="0.00%">
                  <c:v>7.7955553072051889E-2</c:v>
                </c:pt>
                <c:pt idx="9" formatCode="0.00%">
                  <c:v>0.16037319969402802</c:v>
                </c:pt>
                <c:pt idx="10" formatCode="0.00%">
                  <c:v>0.13211830832498697</c:v>
                </c:pt>
                <c:pt idx="11" formatCode="0.00%">
                  <c:v>0.12097972828308799</c:v>
                </c:pt>
              </c:numCache>
            </c:numRef>
          </c:val>
          <c:extLst>
            <c:ext xmlns:c16="http://schemas.microsoft.com/office/drawing/2014/chart" uri="{C3380CC4-5D6E-409C-BE32-E72D297353CC}">
              <c16:uniqueId val="{0000000B-D785-4B16-89F0-CC6E3ED53C2F}"/>
            </c:ext>
          </c:extLst>
        </c:ser>
        <c:ser>
          <c:idx val="4"/>
          <c:order val="4"/>
          <c:tx>
            <c:strRef>
              <c:f>ALTERNATIVE!$F$65</c:f>
              <c:strCache>
                <c:ptCount val="1"/>
                <c:pt idx="0">
                  <c:v>Autre</c:v>
                </c:pt>
              </c:strCache>
            </c:strRef>
          </c:tx>
          <c:spPr>
            <a:solidFill>
              <a:srgbClr val="FFFFBF"/>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ALTERNATIVE!$F$66:$F$77</c:f>
              <c:numCache>
                <c:formatCode>General</c:formatCode>
                <c:ptCount val="12"/>
                <c:pt idx="0" formatCode="0.00%">
                  <c:v>0.10836785046856427</c:v>
                </c:pt>
                <c:pt idx="2" formatCode="0.00%">
                  <c:v>0.46240074731514147</c:v>
                </c:pt>
                <c:pt idx="3" formatCode="0.00%">
                  <c:v>0</c:v>
                </c:pt>
                <c:pt idx="4" formatCode="0.00%">
                  <c:v>0.23097446833129673</c:v>
                </c:pt>
                <c:pt idx="5" formatCode="0.00%">
                  <c:v>0.24004466449667855</c:v>
                </c:pt>
                <c:pt idx="6" formatCode="0.00%">
                  <c:v>5.3855805986585743E-2</c:v>
                </c:pt>
                <c:pt idx="7" formatCode="0.00%">
                  <c:v>3.9951471798824606E-2</c:v>
                </c:pt>
                <c:pt idx="8" formatCode="0.00%">
                  <c:v>5.640218052056277E-2</c:v>
                </c:pt>
                <c:pt idx="9" formatCode="0.00%">
                  <c:v>6.2117097406042952E-2</c:v>
                </c:pt>
                <c:pt idx="10" formatCode="0.00%">
                  <c:v>0.14212077497723771</c:v>
                </c:pt>
                <c:pt idx="11" formatCode="0.00%">
                  <c:v>0.11450577845943052</c:v>
                </c:pt>
              </c:numCache>
            </c:numRef>
          </c:val>
          <c:extLst>
            <c:ext xmlns:c16="http://schemas.microsoft.com/office/drawing/2014/chart" uri="{C3380CC4-5D6E-409C-BE32-E72D297353CC}">
              <c16:uniqueId val="{0000000C-D785-4B16-89F0-CC6E3ED53C2F}"/>
            </c:ext>
          </c:extLst>
        </c:ser>
        <c:ser>
          <c:idx val="5"/>
          <c:order val="5"/>
          <c:tx>
            <c:strRef>
              <c:f>ALTERNATIVE!$G$65</c:f>
              <c:strCache>
                <c:ptCount val="1"/>
                <c:pt idx="0">
                  <c:v>Bus</c:v>
                </c:pt>
              </c:strCache>
            </c:strRef>
          </c:tx>
          <c:spPr>
            <a:solidFill>
              <a:srgbClr val="FEE08B"/>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ALTERNATIVE!$G$66:$G$77</c:f>
              <c:numCache>
                <c:formatCode>General</c:formatCode>
                <c:ptCount val="12"/>
                <c:pt idx="0" formatCode="0.00%">
                  <c:v>4.2978401651078961E-2</c:v>
                </c:pt>
                <c:pt idx="2" formatCode="0.00%">
                  <c:v>0</c:v>
                </c:pt>
                <c:pt idx="3" formatCode="0.00%">
                  <c:v>0</c:v>
                </c:pt>
                <c:pt idx="4" formatCode="0.00%">
                  <c:v>0</c:v>
                </c:pt>
                <c:pt idx="5" formatCode="0.00%">
                  <c:v>0.12604070469251782</c:v>
                </c:pt>
                <c:pt idx="6" formatCode="0.00%">
                  <c:v>3.3796005946619363E-2</c:v>
                </c:pt>
                <c:pt idx="7" formatCode="0.00%">
                  <c:v>2.8179671474889277E-2</c:v>
                </c:pt>
                <c:pt idx="8" formatCode="0.00%">
                  <c:v>4.6209262583500464E-2</c:v>
                </c:pt>
                <c:pt idx="9" formatCode="0.00%">
                  <c:v>0</c:v>
                </c:pt>
                <c:pt idx="10" formatCode="0.00%">
                  <c:v>7.747231228379127E-2</c:v>
                </c:pt>
                <c:pt idx="11" formatCode="0.00%">
                  <c:v>3.2794566190998145E-2</c:v>
                </c:pt>
              </c:numCache>
            </c:numRef>
          </c:val>
          <c:extLst>
            <c:ext xmlns:c16="http://schemas.microsoft.com/office/drawing/2014/chart" uri="{C3380CC4-5D6E-409C-BE32-E72D297353CC}">
              <c16:uniqueId val="{0000000D-D785-4B16-89F0-CC6E3ED53C2F}"/>
            </c:ext>
          </c:extLst>
        </c:ser>
        <c:ser>
          <c:idx val="6"/>
          <c:order val="6"/>
          <c:tx>
            <c:strRef>
              <c:f>ALTERNATIVE!$H$65</c:f>
              <c:strCache>
                <c:ptCount val="1"/>
                <c:pt idx="0">
                  <c:v>A pied</c:v>
                </c:pt>
              </c:strCache>
            </c:strRef>
          </c:tx>
          <c:spPr>
            <a:solidFill>
              <a:srgbClr val="FDAE61"/>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ALTERNATIVE!$H$66:$H$77</c:f>
              <c:numCache>
                <c:formatCode>General</c:formatCode>
                <c:ptCount val="12"/>
                <c:pt idx="0" formatCode="0.00%">
                  <c:v>3.0458174788519792E-2</c:v>
                </c:pt>
                <c:pt idx="2" formatCode="0.00%">
                  <c:v>0</c:v>
                </c:pt>
                <c:pt idx="3" formatCode="0.00%">
                  <c:v>0</c:v>
                </c:pt>
                <c:pt idx="4" formatCode="0.00%">
                  <c:v>2.3874360148565296E-2</c:v>
                </c:pt>
                <c:pt idx="5" formatCode="0.00%">
                  <c:v>6.9197694243702756E-2</c:v>
                </c:pt>
                <c:pt idx="6" formatCode="0.00%">
                  <c:v>3.2602937188849671E-2</c:v>
                </c:pt>
                <c:pt idx="7" formatCode="0.00%">
                  <c:v>0.10683107693875313</c:v>
                </c:pt>
                <c:pt idx="8" formatCode="0.00%">
                  <c:v>1.4535333192323006E-2</c:v>
                </c:pt>
                <c:pt idx="9" formatCode="0.00%">
                  <c:v>3.5249882811358074E-2</c:v>
                </c:pt>
                <c:pt idx="10" formatCode="0.00%">
                  <c:v>0</c:v>
                </c:pt>
                <c:pt idx="11" formatCode="0.00%">
                  <c:v>4.490642118995352E-2</c:v>
                </c:pt>
              </c:numCache>
            </c:numRef>
          </c:val>
          <c:extLst>
            <c:ext xmlns:c16="http://schemas.microsoft.com/office/drawing/2014/chart" uri="{C3380CC4-5D6E-409C-BE32-E72D297353CC}">
              <c16:uniqueId val="{0000000E-D785-4B16-89F0-CC6E3ED53C2F}"/>
            </c:ext>
          </c:extLst>
        </c:ser>
        <c:ser>
          <c:idx val="7"/>
          <c:order val="7"/>
          <c:tx>
            <c:strRef>
              <c:f>ALTERNATIVE!$I$65</c:f>
              <c:strCache>
                <c:ptCount val="1"/>
                <c:pt idx="0">
                  <c:v>Métro / RER</c:v>
                </c:pt>
              </c:strCache>
            </c:strRef>
          </c:tx>
          <c:spPr>
            <a:solidFill>
              <a:srgbClr val="F2813C"/>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ALTERNATIVE!$I$66:$I$77</c:f>
              <c:numCache>
                <c:formatCode>General</c:formatCode>
                <c:ptCount val="12"/>
                <c:pt idx="0" formatCode="0.00%">
                  <c:v>2.6772723074191426E-2</c:v>
                </c:pt>
                <c:pt idx="2" formatCode="0.00%">
                  <c:v>0</c:v>
                </c:pt>
                <c:pt idx="3" formatCode="0.00%">
                  <c:v>7.1281893620439976E-2</c:v>
                </c:pt>
                <c:pt idx="4" formatCode="0.00%">
                  <c:v>0</c:v>
                </c:pt>
                <c:pt idx="5" formatCode="0.00%">
                  <c:v>2.0368391829913655E-2</c:v>
                </c:pt>
                <c:pt idx="6" formatCode="0.00%">
                  <c:v>3.013050960018791E-2</c:v>
                </c:pt>
                <c:pt idx="7" formatCode="0.00%">
                  <c:v>7.1848085195482331E-2</c:v>
                </c:pt>
                <c:pt idx="8" formatCode="0.00%">
                  <c:v>4.3701111832786611E-2</c:v>
                </c:pt>
                <c:pt idx="9" formatCode="0.00%">
                  <c:v>2.5990893886033498E-2</c:v>
                </c:pt>
                <c:pt idx="10" formatCode="0.00%">
                  <c:v>4.4258767573709591E-2</c:v>
                </c:pt>
                <c:pt idx="11" formatCode="0.00%">
                  <c:v>0</c:v>
                </c:pt>
              </c:numCache>
            </c:numRef>
          </c:val>
          <c:extLst>
            <c:ext xmlns:c16="http://schemas.microsoft.com/office/drawing/2014/chart" uri="{C3380CC4-5D6E-409C-BE32-E72D297353CC}">
              <c16:uniqueId val="{0000000F-D785-4B16-89F0-CC6E3ED53C2F}"/>
            </c:ext>
          </c:extLst>
        </c:ser>
        <c:ser>
          <c:idx val="8"/>
          <c:order val="8"/>
          <c:tx>
            <c:strRef>
              <c:f>ALTERNATIVE!$J$65</c:f>
              <c:strCache>
                <c:ptCount val="1"/>
                <c:pt idx="0">
                  <c:v>Tram</c:v>
                </c:pt>
              </c:strCache>
            </c:strRef>
          </c:tx>
          <c:spPr>
            <a:solidFill>
              <a:srgbClr val="F56F6F"/>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ALTERNATIVE!$J$66:$J$77</c:f>
              <c:numCache>
                <c:formatCode>General</c:formatCode>
                <c:ptCount val="12"/>
                <c:pt idx="0" formatCode="0.00%">
                  <c:v>2.3913818806619195E-2</c:v>
                </c:pt>
                <c:pt idx="2" formatCode="0.00%">
                  <c:v>0</c:v>
                </c:pt>
                <c:pt idx="3" formatCode="0.00%">
                  <c:v>0</c:v>
                </c:pt>
                <c:pt idx="4" formatCode="0.00%">
                  <c:v>2.662510164391494E-2</c:v>
                </c:pt>
                <c:pt idx="5" formatCode="0.00%">
                  <c:v>0</c:v>
                </c:pt>
                <c:pt idx="6" formatCode="0.00%">
                  <c:v>0</c:v>
                </c:pt>
                <c:pt idx="7" formatCode="0.00%">
                  <c:v>4.0002761423771432E-2</c:v>
                </c:pt>
                <c:pt idx="8" formatCode="0.00%">
                  <c:v>0</c:v>
                </c:pt>
                <c:pt idx="9" formatCode="0.00%">
                  <c:v>3.7776019909036278E-2</c:v>
                </c:pt>
                <c:pt idx="10" formatCode="0.00%">
                  <c:v>2.7218318820855913E-2</c:v>
                </c:pt>
                <c:pt idx="11" formatCode="0.00%">
                  <c:v>2.5515833840071875E-2</c:v>
                </c:pt>
              </c:numCache>
            </c:numRef>
          </c:val>
          <c:extLst>
            <c:ext xmlns:c16="http://schemas.microsoft.com/office/drawing/2014/chart" uri="{C3380CC4-5D6E-409C-BE32-E72D297353CC}">
              <c16:uniqueId val="{00000010-D785-4B16-89F0-CC6E3ED53C2F}"/>
            </c:ext>
          </c:extLst>
        </c:ser>
        <c:ser>
          <c:idx val="9"/>
          <c:order val="9"/>
          <c:tx>
            <c:strRef>
              <c:f>ALTERNATIVE!$K$65</c:f>
              <c:strCache>
                <c:ptCount val="1"/>
                <c:pt idx="0">
                  <c:v>Train</c:v>
                </c:pt>
              </c:strCache>
            </c:strRef>
          </c:tx>
          <c:spPr>
            <a:solidFill>
              <a:schemeClr val="accent6">
                <a:lumMod val="50000"/>
              </a:schemeClr>
            </a:solidFill>
            <a:ln>
              <a:noFill/>
            </a:ln>
            <a:effectLst/>
          </c:spPr>
          <c:invertIfNegative val="0"/>
          <c:dLbls>
            <c:delete val="1"/>
          </c:dLbls>
          <c:cat>
            <c:strRef>
              <c:f>ALTERNATIVE!$A$66:$A$77</c:f>
              <c:strCache>
                <c:ptCount val="12"/>
                <c:pt idx="0">
                  <c:v>Total général</c:v>
                </c:pt>
                <c:pt idx="2">
                  <c:v>Autre</c:v>
                </c:pt>
                <c:pt idx="3">
                  <c:v>Train</c:v>
                </c:pt>
                <c:pt idx="4">
                  <c:v>Transports individuels motorisés</c:v>
                </c:pt>
                <c:pt idx="5">
                  <c:v>Trottinette</c:v>
                </c:pt>
                <c:pt idx="6">
                  <c:v>NSPRF</c:v>
                </c:pt>
                <c:pt idx="7">
                  <c:v>Vélo</c:v>
                </c:pt>
                <c:pt idx="8">
                  <c:v>Tram</c:v>
                </c:pt>
                <c:pt idx="9">
                  <c:v>Bus</c:v>
                </c:pt>
                <c:pt idx="10">
                  <c:v>À pied</c:v>
                </c:pt>
                <c:pt idx="11">
                  <c:v>Métro / RER</c:v>
                </c:pt>
              </c:strCache>
            </c:strRef>
          </c:cat>
          <c:val>
            <c:numRef>
              <c:f>ALTERNATIVE!$K$66:$K$77</c:f>
              <c:numCache>
                <c:formatCode>General</c:formatCode>
                <c:ptCount val="12"/>
                <c:pt idx="0" formatCode="0.00%">
                  <c:v>1.2126460456813808E-2</c:v>
                </c:pt>
                <c:pt idx="2" formatCode="0.00%">
                  <c:v>0</c:v>
                </c:pt>
                <c:pt idx="3" formatCode="0.00%">
                  <c:v>0</c:v>
                </c:pt>
                <c:pt idx="4" formatCode="0.00%">
                  <c:v>0.16086804266841101</c:v>
                </c:pt>
                <c:pt idx="5" formatCode="0.00%">
                  <c:v>0</c:v>
                </c:pt>
                <c:pt idx="6" formatCode="0.00%">
                  <c:v>0</c:v>
                </c:pt>
                <c:pt idx="7" formatCode="0.00%">
                  <c:v>9.2983001696152808E-3</c:v>
                </c:pt>
                <c:pt idx="8" formatCode="0.00%">
                  <c:v>0</c:v>
                </c:pt>
                <c:pt idx="9" formatCode="0.00%">
                  <c:v>3.0315775937151054E-3</c:v>
                </c:pt>
                <c:pt idx="10" formatCode="0.00%">
                  <c:v>1.0809587301390292E-2</c:v>
                </c:pt>
                <c:pt idx="11" formatCode="0.00%">
                  <c:v>1.6201484757123824E-2</c:v>
                </c:pt>
              </c:numCache>
            </c:numRef>
          </c:val>
          <c:extLst>
            <c:ext xmlns:c16="http://schemas.microsoft.com/office/drawing/2014/chart" uri="{C3380CC4-5D6E-409C-BE32-E72D297353CC}">
              <c16:uniqueId val="{00000011-D785-4B16-89F0-CC6E3ED53C2F}"/>
            </c:ext>
          </c:extLst>
        </c:ser>
        <c:dLbls>
          <c:dLblPos val="ctr"/>
          <c:showLegendKey val="0"/>
          <c:showVal val="1"/>
          <c:showCatName val="0"/>
          <c:showSerName val="0"/>
          <c:showPercent val="0"/>
          <c:showBubbleSize val="0"/>
        </c:dLbls>
        <c:gapWidth val="100"/>
        <c:overlap val="100"/>
        <c:axId val="232630415"/>
        <c:axId val="232628335"/>
      </c:barChart>
      <c:catAx>
        <c:axId val="232630415"/>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28335"/>
        <c:crosses val="autoZero"/>
        <c:auto val="1"/>
        <c:lblAlgn val="ctr"/>
        <c:lblOffset val="100"/>
        <c:noMultiLvlLbl val="0"/>
      </c:catAx>
      <c:valAx>
        <c:axId val="2326283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30415"/>
        <c:crosses val="autoZero"/>
        <c:crossBetween val="between"/>
        <c:majorUnit val="0.1"/>
      </c:valAx>
      <c:spPr>
        <a:noFill/>
        <a:ln w="25400">
          <a:noFill/>
        </a:ln>
        <a:effectLst/>
      </c:spPr>
    </c:plotArea>
    <c:legend>
      <c:legendPos val="r"/>
      <c:layout>
        <c:manualLayout>
          <c:xMode val="edge"/>
          <c:yMode val="edge"/>
          <c:x val="0.7394709477004634"/>
          <c:y val="0.2383848972419956"/>
          <c:w val="0.25791538932255115"/>
          <c:h val="0.512894394930646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5062837288386"/>
          <c:y val="0.12246235404885128"/>
          <c:w val="0.58226149552746365"/>
          <c:h val="0.82297444021968724"/>
        </c:manualLayout>
      </c:layout>
      <c:barChart>
        <c:barDir val="bar"/>
        <c:grouping val="stacked"/>
        <c:varyColors val="0"/>
        <c:ser>
          <c:idx val="0"/>
          <c:order val="0"/>
          <c:tx>
            <c:strRef>
              <c:f>ALTERNATIVE!$B$23</c:f>
              <c:strCache>
                <c:ptCount val="1"/>
                <c:pt idx="0">
                  <c:v>C'est plus rapide</c:v>
                </c:pt>
              </c:strCache>
            </c:strRef>
          </c:tx>
          <c:spPr>
            <a:solidFill>
              <a:srgbClr val="749BC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462F-4B70-B3B0-709076A107D2}"/>
                </c:ext>
              </c:extLst>
            </c:dLbl>
            <c:dLbl>
              <c:idx val="5"/>
              <c:delete val="1"/>
              <c:extLst>
                <c:ext xmlns:c15="http://schemas.microsoft.com/office/drawing/2012/chart" uri="{CE6537A1-D6FC-4f65-9D91-7224C49458BB}"/>
                <c:ext xmlns:c16="http://schemas.microsoft.com/office/drawing/2014/chart" uri="{C3380CC4-5D6E-409C-BE32-E72D297353CC}">
                  <c16:uniqueId val="{00000001-462F-4B70-B3B0-709076A107D2}"/>
                </c:ext>
              </c:extLst>
            </c:dLbl>
            <c:dLbl>
              <c:idx val="8"/>
              <c:delete val="1"/>
              <c:extLst>
                <c:ext xmlns:c15="http://schemas.microsoft.com/office/drawing/2012/chart" uri="{CE6537A1-D6FC-4f65-9D91-7224C49458BB}"/>
                <c:ext xmlns:c16="http://schemas.microsoft.com/office/drawing/2014/chart" uri="{C3380CC4-5D6E-409C-BE32-E72D297353CC}">
                  <c16:uniqueId val="{00000002-462F-4B70-B3B0-709076A107D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ALTERNATIVE!$B$24:$B$35</c:f>
              <c:numCache>
                <c:formatCode>General</c:formatCode>
                <c:ptCount val="12"/>
                <c:pt idx="0" formatCode="0.00%">
                  <c:v>0.34089148903107325</c:v>
                </c:pt>
                <c:pt idx="2" formatCode="0.00%">
                  <c:v>9.2916953501549798E-2</c:v>
                </c:pt>
                <c:pt idx="3" formatCode="0.00%">
                  <c:v>0.30244049116808175</c:v>
                </c:pt>
                <c:pt idx="4" formatCode="0.00%">
                  <c:v>0.37515866118488717</c:v>
                </c:pt>
                <c:pt idx="5" formatCode="0.00%">
                  <c:v>0.32036944377973642</c:v>
                </c:pt>
                <c:pt idx="6" formatCode="0.00%">
                  <c:v>0.26760502088201094</c:v>
                </c:pt>
                <c:pt idx="7" formatCode="0.00%">
                  <c:v>0.18621751879189358</c:v>
                </c:pt>
                <c:pt idx="8" formatCode="0.00%">
                  <c:v>0.30573007585312845</c:v>
                </c:pt>
                <c:pt idx="9" formatCode="0.00%">
                  <c:v>0.41441475699182284</c:v>
                </c:pt>
                <c:pt idx="10" formatCode="0.00%">
                  <c:v>0.21810278602287164</c:v>
                </c:pt>
                <c:pt idx="11" formatCode="0.00%">
                  <c:v>0.44972496081000751</c:v>
                </c:pt>
              </c:numCache>
            </c:numRef>
          </c:val>
          <c:extLst>
            <c:ext xmlns:c16="http://schemas.microsoft.com/office/drawing/2014/chart" uri="{C3380CC4-5D6E-409C-BE32-E72D297353CC}">
              <c16:uniqueId val="{00000003-462F-4B70-B3B0-709076A107D2}"/>
            </c:ext>
          </c:extLst>
        </c:ser>
        <c:ser>
          <c:idx val="1"/>
          <c:order val="1"/>
          <c:tx>
            <c:strRef>
              <c:f>ALTERNATIVE!$C$23</c:f>
              <c:strCache>
                <c:ptCount val="1"/>
                <c:pt idx="0">
                  <c:v>C'est la seule solution</c:v>
                </c:pt>
              </c:strCache>
            </c:strRef>
          </c:tx>
          <c:spPr>
            <a:solidFill>
              <a:srgbClr val="88BC8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ALTERNATIVE!$C$24:$C$35</c:f>
              <c:numCache>
                <c:formatCode>General</c:formatCode>
                <c:ptCount val="12"/>
                <c:pt idx="0" formatCode="0.00%">
                  <c:v>0.29261375458666128</c:v>
                </c:pt>
                <c:pt idx="2" formatCode="0.00%">
                  <c:v>0.6886645881446497</c:v>
                </c:pt>
                <c:pt idx="3" formatCode="0.00%">
                  <c:v>0.19438298432548823</c:v>
                </c:pt>
                <c:pt idx="4" formatCode="0.00%">
                  <c:v>0.14851175228645158</c:v>
                </c:pt>
                <c:pt idx="5" formatCode="0.00%">
                  <c:v>0.53923899556011312</c:v>
                </c:pt>
                <c:pt idx="6" formatCode="0.00%">
                  <c:v>0.17063741967552343</c:v>
                </c:pt>
                <c:pt idx="7" formatCode="0.00%">
                  <c:v>0.33727758500418847</c:v>
                </c:pt>
                <c:pt idx="8" formatCode="0.00%">
                  <c:v>0.28973542651463119</c:v>
                </c:pt>
                <c:pt idx="9" formatCode="0.00%">
                  <c:v>0.20431168832993529</c:v>
                </c:pt>
                <c:pt idx="10" formatCode="0.00%">
                  <c:v>0.49752496013105352</c:v>
                </c:pt>
                <c:pt idx="11" formatCode="0.00%">
                  <c:v>0.21854794325760002</c:v>
                </c:pt>
              </c:numCache>
            </c:numRef>
          </c:val>
          <c:extLst>
            <c:ext xmlns:c16="http://schemas.microsoft.com/office/drawing/2014/chart" uri="{C3380CC4-5D6E-409C-BE32-E72D297353CC}">
              <c16:uniqueId val="{00000004-462F-4B70-B3B0-709076A107D2}"/>
            </c:ext>
          </c:extLst>
        </c:ser>
        <c:ser>
          <c:idx val="2"/>
          <c:order val="2"/>
          <c:tx>
            <c:strRef>
              <c:f>ALTERNATIVE!$D$23</c:f>
              <c:strCache>
                <c:ptCount val="1"/>
                <c:pt idx="0">
                  <c:v>Préférence personnelle</c:v>
                </c:pt>
              </c:strCache>
            </c:strRef>
          </c:tx>
          <c:spPr>
            <a:solidFill>
              <a:srgbClr val="ABDDA4"/>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ALTERNATIVE!$D$24:$D$35</c:f>
              <c:numCache>
                <c:formatCode>General</c:formatCode>
                <c:ptCount val="12"/>
                <c:pt idx="0" formatCode="0.00%">
                  <c:v>0.10986953420320979</c:v>
                </c:pt>
                <c:pt idx="2" formatCode="0.00%">
                  <c:v>0</c:v>
                </c:pt>
                <c:pt idx="3" formatCode="0.00%">
                  <c:v>4.7663261970286482E-2</c:v>
                </c:pt>
                <c:pt idx="4" formatCode="0.00%">
                  <c:v>0.21146755343721441</c:v>
                </c:pt>
                <c:pt idx="5" formatCode="0.00%">
                  <c:v>3.0016862367079501E-2</c:v>
                </c:pt>
                <c:pt idx="6" formatCode="0.00%">
                  <c:v>0.135022958724617</c:v>
                </c:pt>
                <c:pt idx="7" formatCode="0.00%">
                  <c:v>0.16897897765091224</c:v>
                </c:pt>
                <c:pt idx="8" formatCode="0.00%">
                  <c:v>0.16069114652481611</c:v>
                </c:pt>
                <c:pt idx="9" formatCode="0.00%">
                  <c:v>8.9464890590202725E-2</c:v>
                </c:pt>
                <c:pt idx="10" formatCode="0.00%">
                  <c:v>7.4924036883730005E-2</c:v>
                </c:pt>
                <c:pt idx="11" formatCode="0.00%">
                  <c:v>0.10212594006976732</c:v>
                </c:pt>
              </c:numCache>
            </c:numRef>
          </c:val>
          <c:extLst>
            <c:ext xmlns:c16="http://schemas.microsoft.com/office/drawing/2014/chart" uri="{C3380CC4-5D6E-409C-BE32-E72D297353CC}">
              <c16:uniqueId val="{00000008-462F-4B70-B3B0-709076A107D2}"/>
            </c:ext>
          </c:extLst>
        </c:ser>
        <c:ser>
          <c:idx val="3"/>
          <c:order val="3"/>
          <c:tx>
            <c:strRef>
              <c:f>ALTERNATIVE!$E$23</c:f>
              <c:strCache>
                <c:ptCount val="1"/>
                <c:pt idx="0">
                  <c:v>NSPRF</c:v>
                </c:pt>
              </c:strCache>
            </c:strRef>
          </c:tx>
          <c:spPr>
            <a:solidFill>
              <a:srgbClr val="E6F598"/>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ALTERNATIVE!$E$24:$E$35</c:f>
              <c:numCache>
                <c:formatCode>General</c:formatCode>
                <c:ptCount val="12"/>
                <c:pt idx="0" formatCode="0.00%">
                  <c:v>8.3905770141897887E-2</c:v>
                </c:pt>
                <c:pt idx="2" formatCode="0.00%">
                  <c:v>7.5393709799773542E-2</c:v>
                </c:pt>
                <c:pt idx="3" formatCode="0.00%">
                  <c:v>8.8716565997539507E-2</c:v>
                </c:pt>
                <c:pt idx="4" formatCode="0.00%">
                  <c:v>0.1018436556737561</c:v>
                </c:pt>
                <c:pt idx="5" formatCode="0.00%">
                  <c:v>9.4616283284112326E-2</c:v>
                </c:pt>
                <c:pt idx="6" formatCode="0.00%">
                  <c:v>0.16304007983834704</c:v>
                </c:pt>
                <c:pt idx="7" formatCode="0.00%">
                  <c:v>0.11292382391533433</c:v>
                </c:pt>
                <c:pt idx="8" formatCode="0.00%">
                  <c:v>4.2520681437066658E-2</c:v>
                </c:pt>
                <c:pt idx="9" formatCode="0.00%">
                  <c:v>0.18396773888891141</c:v>
                </c:pt>
                <c:pt idx="10" formatCode="0.00%">
                  <c:v>6.7290702595768373E-2</c:v>
                </c:pt>
                <c:pt idx="11" formatCode="0.00%">
                  <c:v>4.1224589574506025E-2</c:v>
                </c:pt>
              </c:numCache>
            </c:numRef>
          </c:val>
          <c:extLst>
            <c:ext xmlns:c16="http://schemas.microsoft.com/office/drawing/2014/chart" uri="{C3380CC4-5D6E-409C-BE32-E72D297353CC}">
              <c16:uniqueId val="{00000009-462F-4B70-B3B0-709076A107D2}"/>
            </c:ext>
          </c:extLst>
        </c:ser>
        <c:ser>
          <c:idx val="4"/>
          <c:order val="4"/>
          <c:tx>
            <c:strRef>
              <c:f>ALTERNATIVE!$F$23</c:f>
              <c:strCache>
                <c:ptCount val="1"/>
                <c:pt idx="0">
                  <c:v>C'est plus accessible</c:v>
                </c:pt>
              </c:strCache>
            </c:strRef>
          </c:tx>
          <c:spPr>
            <a:solidFill>
              <a:srgbClr val="FFFFBF"/>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ALTERNATIVE!$F$24:$F$35</c:f>
              <c:numCache>
                <c:formatCode>General</c:formatCode>
                <c:ptCount val="12"/>
                <c:pt idx="0" formatCode="0.00%">
                  <c:v>8.2987342195519342E-2</c:v>
                </c:pt>
                <c:pt idx="2" formatCode="0.00%">
                  <c:v>4.1208371702180301E-2</c:v>
                </c:pt>
                <c:pt idx="3" formatCode="0.00%">
                  <c:v>9.4596199765222641E-2</c:v>
                </c:pt>
                <c:pt idx="4" formatCode="0.00%">
                  <c:v>6.1238533558303151E-2</c:v>
                </c:pt>
                <c:pt idx="5" formatCode="0.00%">
                  <c:v>0</c:v>
                </c:pt>
                <c:pt idx="6" formatCode="0.00%">
                  <c:v>0.19267539485749394</c:v>
                </c:pt>
                <c:pt idx="7" formatCode="0.00%">
                  <c:v>9.480369806750831E-2</c:v>
                </c:pt>
                <c:pt idx="8" formatCode="0.00%">
                  <c:v>7.2580237661290098E-2</c:v>
                </c:pt>
                <c:pt idx="9" formatCode="0.00%">
                  <c:v>7.2957009448502197E-2</c:v>
                </c:pt>
                <c:pt idx="10" formatCode="0.00%">
                  <c:v>6.9604722847208034E-2</c:v>
                </c:pt>
                <c:pt idx="11" formatCode="0.00%">
                  <c:v>8.9379937358754713E-2</c:v>
                </c:pt>
              </c:numCache>
            </c:numRef>
          </c:val>
          <c:extLst>
            <c:ext xmlns:c16="http://schemas.microsoft.com/office/drawing/2014/chart" uri="{C3380CC4-5D6E-409C-BE32-E72D297353CC}">
              <c16:uniqueId val="{00000012-462F-4B70-B3B0-709076A107D2}"/>
            </c:ext>
          </c:extLst>
        </c:ser>
        <c:ser>
          <c:idx val="5"/>
          <c:order val="5"/>
          <c:tx>
            <c:strRef>
              <c:f>ALTERNATIVE!$G$23</c:f>
              <c:strCache>
                <c:ptCount val="1"/>
                <c:pt idx="0">
                  <c:v>Ça ne coûte pas cher</c:v>
                </c:pt>
              </c:strCache>
            </c:strRef>
          </c:tx>
          <c:spPr>
            <a:solidFill>
              <a:srgbClr val="FEE08B"/>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ALTERNATIVE!$G$24:$G$35</c:f>
              <c:numCache>
                <c:formatCode>General</c:formatCode>
                <c:ptCount val="12"/>
                <c:pt idx="0" formatCode="0.00%">
                  <c:v>3.0346997667940429E-2</c:v>
                </c:pt>
                <c:pt idx="2" formatCode="0.00%">
                  <c:v>0</c:v>
                </c:pt>
                <c:pt idx="3" formatCode="0.00%">
                  <c:v>0.15029314543726111</c:v>
                </c:pt>
                <c:pt idx="4" formatCode="0.00%">
                  <c:v>5.0889921929693736E-2</c:v>
                </c:pt>
                <c:pt idx="5" formatCode="0.00%">
                  <c:v>0</c:v>
                </c:pt>
                <c:pt idx="6" formatCode="0.00%">
                  <c:v>2.4321874001989457E-2</c:v>
                </c:pt>
                <c:pt idx="7" formatCode="0.00%">
                  <c:v>6.2080509959268781E-2</c:v>
                </c:pt>
                <c:pt idx="8" formatCode="0.00%">
                  <c:v>1.3451987199714834E-2</c:v>
                </c:pt>
                <c:pt idx="9" formatCode="0.00%">
                  <c:v>7.5608520918886788E-3</c:v>
                </c:pt>
                <c:pt idx="10" formatCode="0.00%">
                  <c:v>3.4806067648529261E-2</c:v>
                </c:pt>
                <c:pt idx="11" formatCode="0.00%">
                  <c:v>2.8268947438337085E-2</c:v>
                </c:pt>
              </c:numCache>
            </c:numRef>
          </c:val>
          <c:extLst>
            <c:ext xmlns:c16="http://schemas.microsoft.com/office/drawing/2014/chart" uri="{C3380CC4-5D6E-409C-BE32-E72D297353CC}">
              <c16:uniqueId val="{0000001C-462F-4B70-B3B0-709076A107D2}"/>
            </c:ext>
          </c:extLst>
        </c:ser>
        <c:ser>
          <c:idx val="6"/>
          <c:order val="6"/>
          <c:tx>
            <c:strRef>
              <c:f>ALTERNATIVE!$H$23</c:f>
              <c:strCache>
                <c:ptCount val="1"/>
                <c:pt idx="0">
                  <c:v>C'est plus écologique</c:v>
                </c:pt>
              </c:strCache>
            </c:strRef>
          </c:tx>
          <c:spPr>
            <a:solidFill>
              <a:srgbClr val="FDAE61"/>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ALTERNATIVE!$H$24:$H$35</c:f>
              <c:numCache>
                <c:formatCode>General</c:formatCode>
                <c:ptCount val="12"/>
                <c:pt idx="0" formatCode="0.00%">
                  <c:v>2.4803500169608503E-2</c:v>
                </c:pt>
                <c:pt idx="2" formatCode="0.00%">
                  <c:v>0.10181637685184662</c:v>
                </c:pt>
                <c:pt idx="3" formatCode="0.00%">
                  <c:v>0.12190735133612038</c:v>
                </c:pt>
                <c:pt idx="4" formatCode="0.00%">
                  <c:v>0</c:v>
                </c:pt>
                <c:pt idx="5" formatCode="0.00%">
                  <c:v>0</c:v>
                </c:pt>
                <c:pt idx="6" formatCode="0.00%">
                  <c:v>3.5481628230702528E-2</c:v>
                </c:pt>
                <c:pt idx="7" formatCode="0.00%">
                  <c:v>0</c:v>
                </c:pt>
                <c:pt idx="8" formatCode="0.00%">
                  <c:v>4.5004745723116017E-2</c:v>
                </c:pt>
                <c:pt idx="9" formatCode="0.00%">
                  <c:v>1.4712197163645219E-2</c:v>
                </c:pt>
                <c:pt idx="10" formatCode="0.00%">
                  <c:v>8.8494613550318332E-3</c:v>
                </c:pt>
                <c:pt idx="11" formatCode="0.00%">
                  <c:v>3.0612629485501339E-2</c:v>
                </c:pt>
              </c:numCache>
            </c:numRef>
          </c:val>
          <c:extLst>
            <c:ext xmlns:c16="http://schemas.microsoft.com/office/drawing/2014/chart" uri="{C3380CC4-5D6E-409C-BE32-E72D297353CC}">
              <c16:uniqueId val="{0000001D-462F-4B70-B3B0-709076A107D2}"/>
            </c:ext>
          </c:extLst>
        </c:ser>
        <c:ser>
          <c:idx val="7"/>
          <c:order val="7"/>
          <c:tx>
            <c:strRef>
              <c:f>ALTERNATIVE!$I$23</c:f>
              <c:strCache>
                <c:ptCount val="1"/>
                <c:pt idx="0">
                  <c:v>Choix des parents</c:v>
                </c:pt>
              </c:strCache>
            </c:strRef>
          </c:tx>
          <c:spPr>
            <a:solidFill>
              <a:srgbClr val="F2813C"/>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ALTERNATIVE!$I$24:$I$35</c:f>
              <c:numCache>
                <c:formatCode>General</c:formatCode>
                <c:ptCount val="12"/>
                <c:pt idx="0" formatCode="0.00%">
                  <c:v>2.009804027791804E-2</c:v>
                </c:pt>
                <c:pt idx="2" formatCode="0.00%">
                  <c:v>0</c:v>
                </c:pt>
                <c:pt idx="3" formatCode="0.00%">
                  <c:v>0</c:v>
                </c:pt>
                <c:pt idx="4" formatCode="0.00%">
                  <c:v>5.0889921929693736E-2</c:v>
                </c:pt>
                <c:pt idx="5" formatCode="0.00%">
                  <c:v>1.5758415008958731E-2</c:v>
                </c:pt>
                <c:pt idx="6" formatCode="0.00%">
                  <c:v>1.121562378931565E-2</c:v>
                </c:pt>
                <c:pt idx="7" formatCode="0.00%">
                  <c:v>3.3106632555604878E-2</c:v>
                </c:pt>
                <c:pt idx="8" formatCode="0.00%">
                  <c:v>3.3783777784613167E-2</c:v>
                </c:pt>
                <c:pt idx="9" formatCode="0.00%">
                  <c:v>1.2610866495091671E-2</c:v>
                </c:pt>
                <c:pt idx="10" formatCode="0.00%">
                  <c:v>1.0327898540106337E-2</c:v>
                </c:pt>
                <c:pt idx="11" formatCode="0.00%">
                  <c:v>2.0054508874893965E-2</c:v>
                </c:pt>
              </c:numCache>
            </c:numRef>
          </c:val>
          <c:extLst>
            <c:ext xmlns:c16="http://schemas.microsoft.com/office/drawing/2014/chart" uri="{C3380CC4-5D6E-409C-BE32-E72D297353CC}">
              <c16:uniqueId val="{0000001E-462F-4B70-B3B0-709076A107D2}"/>
            </c:ext>
          </c:extLst>
        </c:ser>
        <c:ser>
          <c:idx val="8"/>
          <c:order val="8"/>
          <c:tx>
            <c:strRef>
              <c:f>ALTERNATIVE!$J$23</c:f>
              <c:strCache>
                <c:ptCount val="1"/>
                <c:pt idx="0">
                  <c:v>Difficultés à utiliser les autres transports</c:v>
                </c:pt>
              </c:strCache>
            </c:strRef>
          </c:tx>
          <c:spPr>
            <a:solidFill>
              <a:srgbClr val="F56F6F"/>
            </a:solidFill>
            <a:ln>
              <a:noFill/>
            </a:ln>
            <a:effectLst/>
          </c:spPr>
          <c:invertIfNegative val="0"/>
          <c:dLbls>
            <c:delete val="1"/>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ALTERNATIVE!$J$24:$J$35</c:f>
              <c:numCache>
                <c:formatCode>General</c:formatCode>
                <c:ptCount val="12"/>
                <c:pt idx="0" formatCode="0.00%">
                  <c:v>1.4483571726171636E-2</c:v>
                </c:pt>
                <c:pt idx="2" formatCode="0.00%">
                  <c:v>0</c:v>
                </c:pt>
                <c:pt idx="3" formatCode="0.00%">
                  <c:v>0</c:v>
                </c:pt>
                <c:pt idx="4" formatCode="0.00%">
                  <c:v>0</c:v>
                </c:pt>
                <c:pt idx="5" formatCode="0.00%">
                  <c:v>0</c:v>
                </c:pt>
                <c:pt idx="6" formatCode="0.00%">
                  <c:v>0</c:v>
                </c:pt>
                <c:pt idx="7" formatCode="0.00%">
                  <c:v>4.6112540552895129E-3</c:v>
                </c:pt>
                <c:pt idx="8" formatCode="0.00%">
                  <c:v>3.6501921301623642E-2</c:v>
                </c:pt>
                <c:pt idx="9" formatCode="0.00%">
                  <c:v>0</c:v>
                </c:pt>
                <c:pt idx="10" formatCode="0.00%">
                  <c:v>1.8569363975701025E-2</c:v>
                </c:pt>
                <c:pt idx="11" formatCode="0.00%">
                  <c:v>2.0060543130632168E-2</c:v>
                </c:pt>
              </c:numCache>
            </c:numRef>
          </c:val>
          <c:extLst>
            <c:ext xmlns:c16="http://schemas.microsoft.com/office/drawing/2014/chart" uri="{C3380CC4-5D6E-409C-BE32-E72D297353CC}">
              <c16:uniqueId val="{0000001F-462F-4B70-B3B0-709076A107D2}"/>
            </c:ext>
          </c:extLst>
        </c:ser>
        <c:ser>
          <c:idx val="9"/>
          <c:order val="9"/>
          <c:tx>
            <c:strRef>
              <c:f>ALTERNATIVE!$K$23</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ALTERNATIVE!$A$24:$A$35</c:f>
              <c:strCache>
                <c:ptCount val="12"/>
                <c:pt idx="0">
                  <c:v>Total général</c:v>
                </c:pt>
                <c:pt idx="2">
                  <c:v>Train</c:v>
                </c:pt>
                <c:pt idx="3">
                  <c:v>Tram</c:v>
                </c:pt>
                <c:pt idx="4">
                  <c:v>Métro / RER</c:v>
                </c:pt>
                <c:pt idx="5">
                  <c:v>A pied</c:v>
                </c:pt>
                <c:pt idx="6">
                  <c:v>Bus</c:v>
                </c:pt>
                <c:pt idx="7">
                  <c:v>Autre</c:v>
                </c:pt>
                <c:pt idx="8">
                  <c:v>Trottinette</c:v>
                </c:pt>
                <c:pt idx="9">
                  <c:v>NSPRF</c:v>
                </c:pt>
                <c:pt idx="10">
                  <c:v>Transports individuels motorisés</c:v>
                </c:pt>
                <c:pt idx="11">
                  <c:v>Vélo</c:v>
                </c:pt>
              </c:strCache>
            </c:strRef>
          </c:cat>
          <c:val>
            <c:numRef>
              <c:f>ALTERNATIVE!$K$24:$K$35</c:f>
              <c:numCache>
                <c:formatCode>General</c:formatCode>
                <c:ptCount val="12"/>
                <c:pt idx="2">
                  <c:v>1.2126460456813815E-2</c:v>
                </c:pt>
                <c:pt idx="3">
                  <c:v>2.3913818806619212E-2</c:v>
                </c:pt>
                <c:pt idx="4">
                  <c:v>2.6772723074191443E-2</c:v>
                </c:pt>
                <c:pt idx="5">
                  <c:v>3.0458174788519799E-2</c:v>
                </c:pt>
                <c:pt idx="6">
                  <c:v>4.2978401651078989E-2</c:v>
                </c:pt>
                <c:pt idx="7">
                  <c:v>0.1083678504685644</c:v>
                </c:pt>
                <c:pt idx="8">
                  <c:v>0.11944155887771818</c:v>
                </c:pt>
                <c:pt idx="9">
                  <c:v>0.14452265425358879</c:v>
                </c:pt>
                <c:pt idx="10">
                  <c:v>0.15699354672899066</c:v>
                </c:pt>
                <c:pt idx="11">
                  <c:v>0.3344248108939149</c:v>
                </c:pt>
              </c:numCache>
            </c:numRef>
          </c:val>
          <c:extLst>
            <c:ext xmlns:c16="http://schemas.microsoft.com/office/drawing/2014/chart" uri="{C3380CC4-5D6E-409C-BE32-E72D297353CC}">
              <c16:uniqueId val="{00000020-462F-4B70-B3B0-709076A107D2}"/>
            </c:ext>
          </c:extLst>
        </c:ser>
        <c:dLbls>
          <c:dLblPos val="ctr"/>
          <c:showLegendKey val="0"/>
          <c:showVal val="1"/>
          <c:showCatName val="0"/>
          <c:showSerName val="0"/>
          <c:showPercent val="0"/>
          <c:showBubbleSize val="0"/>
        </c:dLbls>
        <c:gapWidth val="100"/>
        <c:overlap val="100"/>
        <c:axId val="232630415"/>
        <c:axId val="232628335"/>
      </c:barChart>
      <c:catAx>
        <c:axId val="232630415"/>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28335"/>
        <c:crosses val="autoZero"/>
        <c:auto val="1"/>
        <c:lblAlgn val="ctr"/>
        <c:lblOffset val="100"/>
        <c:noMultiLvlLbl val="0"/>
      </c:catAx>
      <c:valAx>
        <c:axId val="2326283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2630415"/>
        <c:crosses val="autoZero"/>
        <c:crossBetween val="between"/>
        <c:majorUnit val="0.1"/>
      </c:valAx>
      <c:spPr>
        <a:noFill/>
        <a:ln w="25400">
          <a:noFill/>
        </a:ln>
        <a:effectLst/>
      </c:spPr>
    </c:plotArea>
    <c:legend>
      <c:legendPos val="r"/>
      <c:legendEntry>
        <c:idx val="9"/>
        <c:delete val="1"/>
      </c:legendEntry>
      <c:layout>
        <c:manualLayout>
          <c:xMode val="edge"/>
          <c:yMode val="edge"/>
          <c:x val="0.7864141162120204"/>
          <c:y val="0.15254551989452775"/>
          <c:w val="0.20991285946625268"/>
          <c:h val="0.73146641729922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0.21669</cdr:x>
      <cdr:y>0</cdr:y>
    </cdr:from>
    <cdr:to>
      <cdr:x>0.58143</cdr:x>
      <cdr:y>0.07583</cdr:y>
    </cdr:to>
    <cdr:sp macro="" textlink="">
      <cdr:nvSpPr>
        <cdr:cNvPr id="2" name="ZoneTexte 1">
          <a:extLst xmlns:a="http://schemas.openxmlformats.org/drawingml/2006/main">
            <a:ext uri="{FF2B5EF4-FFF2-40B4-BE49-F238E27FC236}">
              <a16:creationId xmlns:a16="http://schemas.microsoft.com/office/drawing/2014/main" id="{E2AB3CAD-8BC2-4A3D-942A-9B4A84880C4A}"/>
            </a:ext>
          </a:extLst>
        </cdr:cNvPr>
        <cdr:cNvSpPr txBox="1"/>
      </cdr:nvSpPr>
      <cdr:spPr>
        <a:xfrm xmlns:a="http://schemas.openxmlformats.org/drawingml/2006/main">
          <a:off x="2344045" y="0"/>
          <a:ext cx="3945627" cy="372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0.72605</cdr:x>
      <cdr:y>0.93726</cdr:y>
    </cdr:from>
    <cdr:to>
      <cdr:x>0.97208</cdr:x>
      <cdr:y>1</cdr:y>
    </cdr:to>
    <cdr:sp macro="" textlink="">
      <cdr:nvSpPr>
        <cdr:cNvPr id="3" name="ZoneTexte 1">
          <a:extLst xmlns:a="http://schemas.openxmlformats.org/drawingml/2006/main">
            <a:ext uri="{FF2B5EF4-FFF2-40B4-BE49-F238E27FC236}">
              <a16:creationId xmlns:a16="http://schemas.microsoft.com/office/drawing/2014/main" id="{005BBF79-69C7-4004-B783-EA9FBB2D9474}"/>
            </a:ext>
          </a:extLst>
        </cdr:cNvPr>
        <cdr:cNvSpPr txBox="1"/>
      </cdr:nvSpPr>
      <cdr:spPr>
        <a:xfrm xmlns:a="http://schemas.openxmlformats.org/drawingml/2006/main">
          <a:off x="7854108" y="4600570"/>
          <a:ext cx="2661492" cy="307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2.xml><?xml version="1.0" encoding="utf-8"?>
<c:userShapes xmlns:c="http://schemas.openxmlformats.org/drawingml/2006/chart">
  <cdr:relSizeAnchor xmlns:cdr="http://schemas.openxmlformats.org/drawingml/2006/chartDrawing">
    <cdr:from>
      <cdr:x>0.22412</cdr:x>
      <cdr:y>0</cdr:y>
    </cdr:from>
    <cdr:to>
      <cdr:x>0.51981</cdr:x>
      <cdr:y>0.05951</cdr:y>
    </cdr:to>
    <cdr:sp macro="" textlink="">
      <cdr:nvSpPr>
        <cdr:cNvPr id="2" name="ZoneTexte 1">
          <a:extLst xmlns:a="http://schemas.openxmlformats.org/drawingml/2006/main">
            <a:ext uri="{FF2B5EF4-FFF2-40B4-BE49-F238E27FC236}">
              <a16:creationId xmlns:a16="http://schemas.microsoft.com/office/drawing/2014/main" id="{D7929A5A-623A-4AF2-8184-77D2CEF712C5}"/>
            </a:ext>
          </a:extLst>
        </cdr:cNvPr>
        <cdr:cNvSpPr txBox="1"/>
      </cdr:nvSpPr>
      <cdr:spPr>
        <a:xfrm xmlns:a="http://schemas.openxmlformats.org/drawingml/2006/main">
          <a:off x="2468901" y="0"/>
          <a:ext cx="3257306" cy="2816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0.63386</cdr:x>
      <cdr:y>0.94681</cdr:y>
    </cdr:from>
    <cdr:to>
      <cdr:x>0.92395</cdr:x>
      <cdr:y>0.99753</cdr:y>
    </cdr:to>
    <cdr:sp macro="" textlink="">
      <cdr:nvSpPr>
        <cdr:cNvPr id="3" name="ZoneTexte 1">
          <a:extLst xmlns:a="http://schemas.openxmlformats.org/drawingml/2006/main">
            <a:ext uri="{FF2B5EF4-FFF2-40B4-BE49-F238E27FC236}">
              <a16:creationId xmlns:a16="http://schemas.microsoft.com/office/drawing/2014/main" id="{1E0FD7FB-FC2D-4B4C-B7C2-301F6518EF25}"/>
            </a:ext>
          </a:extLst>
        </cdr:cNvPr>
        <cdr:cNvSpPr txBox="1"/>
      </cdr:nvSpPr>
      <cdr:spPr>
        <a:xfrm xmlns:a="http://schemas.openxmlformats.org/drawingml/2006/main">
          <a:off x="6982539" y="4480560"/>
          <a:ext cx="3195617" cy="2400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3.xml><?xml version="1.0" encoding="utf-8"?>
<c:userShapes xmlns:c="http://schemas.openxmlformats.org/drawingml/2006/chart">
  <cdr:relSizeAnchor xmlns:cdr="http://schemas.openxmlformats.org/drawingml/2006/chartDrawing">
    <cdr:from>
      <cdr:x>0.27714</cdr:x>
      <cdr:y>0</cdr:y>
    </cdr:from>
    <cdr:to>
      <cdr:x>0.64188</cdr:x>
      <cdr:y>0.07583</cdr:y>
    </cdr:to>
    <cdr:sp macro="" textlink="">
      <cdr:nvSpPr>
        <cdr:cNvPr id="2" name="ZoneTexte 1">
          <a:extLst xmlns:a="http://schemas.openxmlformats.org/drawingml/2006/main">
            <a:ext uri="{FF2B5EF4-FFF2-40B4-BE49-F238E27FC236}">
              <a16:creationId xmlns:a16="http://schemas.microsoft.com/office/drawing/2014/main" id="{E2AB3CAD-8BC2-4A3D-942A-9B4A84880C4A}"/>
            </a:ext>
          </a:extLst>
        </cdr:cNvPr>
        <cdr:cNvSpPr txBox="1"/>
      </cdr:nvSpPr>
      <cdr:spPr>
        <a:xfrm xmlns:a="http://schemas.openxmlformats.org/drawingml/2006/main">
          <a:off x="2998093" y="-1128714"/>
          <a:ext cx="3945758" cy="3723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0.7278</cdr:x>
      <cdr:y>0.93301</cdr:y>
    </cdr:from>
    <cdr:to>
      <cdr:x>0.96043</cdr:x>
      <cdr:y>1</cdr:y>
    </cdr:to>
    <cdr:sp macro="" textlink="">
      <cdr:nvSpPr>
        <cdr:cNvPr id="3" name="ZoneTexte 1">
          <a:extLst xmlns:a="http://schemas.openxmlformats.org/drawingml/2006/main">
            <a:ext uri="{FF2B5EF4-FFF2-40B4-BE49-F238E27FC236}">
              <a16:creationId xmlns:a16="http://schemas.microsoft.com/office/drawing/2014/main" id="{005BBF79-69C7-4004-B783-EA9FBB2D9474}"/>
            </a:ext>
          </a:extLst>
        </cdr:cNvPr>
        <cdr:cNvSpPr txBox="1"/>
      </cdr:nvSpPr>
      <cdr:spPr>
        <a:xfrm xmlns:a="http://schemas.openxmlformats.org/drawingml/2006/main">
          <a:off x="7873388" y="4581461"/>
          <a:ext cx="2516585" cy="328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4.xml><?xml version="1.0" encoding="utf-8"?>
<c:userShapes xmlns:c="http://schemas.openxmlformats.org/drawingml/2006/chart">
  <cdr:relSizeAnchor xmlns:cdr="http://schemas.openxmlformats.org/drawingml/2006/chartDrawing">
    <cdr:from>
      <cdr:x>0.2224</cdr:x>
      <cdr:y>0</cdr:y>
    </cdr:from>
    <cdr:to>
      <cdr:x>0.51809</cdr:x>
      <cdr:y>0.05951</cdr:y>
    </cdr:to>
    <cdr:sp macro="" textlink="">
      <cdr:nvSpPr>
        <cdr:cNvPr id="2" name="ZoneTexte 1">
          <a:extLst xmlns:a="http://schemas.openxmlformats.org/drawingml/2006/main">
            <a:ext uri="{FF2B5EF4-FFF2-40B4-BE49-F238E27FC236}">
              <a16:creationId xmlns:a16="http://schemas.microsoft.com/office/drawing/2014/main" id="{D7929A5A-623A-4AF2-8184-77D2CEF712C5}"/>
            </a:ext>
          </a:extLst>
        </cdr:cNvPr>
        <cdr:cNvSpPr txBox="1"/>
      </cdr:nvSpPr>
      <cdr:spPr>
        <a:xfrm xmlns:a="http://schemas.openxmlformats.org/drawingml/2006/main">
          <a:off x="2406736" y="-1128714"/>
          <a:ext cx="3199839" cy="281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0.66409</cdr:x>
      <cdr:y>0.94928</cdr:y>
    </cdr:from>
    <cdr:to>
      <cdr:x>0.95418</cdr:x>
      <cdr:y>1</cdr:y>
    </cdr:to>
    <cdr:sp macro="" textlink="">
      <cdr:nvSpPr>
        <cdr:cNvPr id="3" name="ZoneTexte 1">
          <a:extLst xmlns:a="http://schemas.openxmlformats.org/drawingml/2006/main">
            <a:ext uri="{FF2B5EF4-FFF2-40B4-BE49-F238E27FC236}">
              <a16:creationId xmlns:a16="http://schemas.microsoft.com/office/drawing/2014/main" id="{1E0FD7FB-FC2D-4B4C-B7C2-301F6518EF25}"/>
            </a:ext>
          </a:extLst>
        </cdr:cNvPr>
        <cdr:cNvSpPr txBox="1"/>
      </cdr:nvSpPr>
      <cdr:spPr>
        <a:xfrm xmlns:a="http://schemas.openxmlformats.org/drawingml/2006/main">
          <a:off x="7186522" y="4493892"/>
          <a:ext cx="3139238" cy="2401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5.xml><?xml version="1.0" encoding="utf-8"?>
<c:userShapes xmlns:c="http://schemas.openxmlformats.org/drawingml/2006/chart">
  <cdr:relSizeAnchor xmlns:cdr="http://schemas.openxmlformats.org/drawingml/2006/chartDrawing">
    <cdr:from>
      <cdr:x>0.15791</cdr:x>
      <cdr:y>0</cdr:y>
    </cdr:from>
    <cdr:to>
      <cdr:x>0.4536</cdr:x>
      <cdr:y>0.05951</cdr:y>
    </cdr:to>
    <cdr:sp macro="" textlink="">
      <cdr:nvSpPr>
        <cdr:cNvPr id="2" name="ZoneTexte 1">
          <a:extLst xmlns:a="http://schemas.openxmlformats.org/drawingml/2006/main">
            <a:ext uri="{FF2B5EF4-FFF2-40B4-BE49-F238E27FC236}">
              <a16:creationId xmlns:a16="http://schemas.microsoft.com/office/drawing/2014/main" id="{D7929A5A-623A-4AF2-8184-77D2CEF712C5}"/>
            </a:ext>
          </a:extLst>
        </cdr:cNvPr>
        <cdr:cNvSpPr txBox="1"/>
      </cdr:nvSpPr>
      <cdr:spPr>
        <a:xfrm xmlns:a="http://schemas.openxmlformats.org/drawingml/2006/main">
          <a:off x="1708808" y="0"/>
          <a:ext cx="3199839" cy="281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0.57814</cdr:x>
      <cdr:y>0.93035</cdr:y>
    </cdr:from>
    <cdr:to>
      <cdr:x>0.86823</cdr:x>
      <cdr:y>0.98107</cdr:y>
    </cdr:to>
    <cdr:sp macro="" textlink="">
      <cdr:nvSpPr>
        <cdr:cNvPr id="3" name="ZoneTexte 1">
          <a:extLst xmlns:a="http://schemas.openxmlformats.org/drawingml/2006/main">
            <a:ext uri="{FF2B5EF4-FFF2-40B4-BE49-F238E27FC236}">
              <a16:creationId xmlns:a16="http://schemas.microsoft.com/office/drawing/2014/main" id="{1E0FD7FB-FC2D-4B4C-B7C2-301F6518EF25}"/>
            </a:ext>
          </a:extLst>
        </cdr:cNvPr>
        <cdr:cNvSpPr txBox="1"/>
      </cdr:nvSpPr>
      <cdr:spPr>
        <a:xfrm xmlns:a="http://schemas.openxmlformats.org/drawingml/2006/main">
          <a:off x="6256449" y="4404261"/>
          <a:ext cx="3139238" cy="24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6.xml><?xml version="1.0" encoding="utf-8"?>
<c:userShapes xmlns:c="http://schemas.openxmlformats.org/drawingml/2006/chart">
  <cdr:relSizeAnchor xmlns:cdr="http://schemas.openxmlformats.org/drawingml/2006/chartDrawing">
    <cdr:from>
      <cdr:x>0.22204</cdr:x>
      <cdr:y>0.03155</cdr:y>
    </cdr:from>
    <cdr:to>
      <cdr:x>0.58678</cdr:x>
      <cdr:y>0.10738</cdr:y>
    </cdr:to>
    <cdr:sp macro="" textlink="">
      <cdr:nvSpPr>
        <cdr:cNvPr id="2" name="ZoneTexte 1">
          <a:extLst xmlns:a="http://schemas.openxmlformats.org/drawingml/2006/main">
            <a:ext uri="{FF2B5EF4-FFF2-40B4-BE49-F238E27FC236}">
              <a16:creationId xmlns:a16="http://schemas.microsoft.com/office/drawing/2014/main" id="{E2AB3CAD-8BC2-4A3D-942A-9B4A84880C4A}"/>
            </a:ext>
          </a:extLst>
        </cdr:cNvPr>
        <cdr:cNvSpPr txBox="1"/>
      </cdr:nvSpPr>
      <cdr:spPr>
        <a:xfrm xmlns:a="http://schemas.openxmlformats.org/drawingml/2006/main">
          <a:off x="2401997" y="154915"/>
          <a:ext cx="3945758" cy="3723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0.64217</cdr:x>
      <cdr:y>0.93539</cdr:y>
    </cdr:from>
    <cdr:to>
      <cdr:x>1</cdr:x>
      <cdr:y>1</cdr:y>
    </cdr:to>
    <cdr:sp macro="" textlink="">
      <cdr:nvSpPr>
        <cdr:cNvPr id="3" name="ZoneTexte 1">
          <a:extLst xmlns:a="http://schemas.openxmlformats.org/drawingml/2006/main">
            <a:ext uri="{FF2B5EF4-FFF2-40B4-BE49-F238E27FC236}">
              <a16:creationId xmlns:a16="http://schemas.microsoft.com/office/drawing/2014/main" id="{005BBF79-69C7-4004-B783-EA9FBB2D9474}"/>
            </a:ext>
          </a:extLst>
        </cdr:cNvPr>
        <cdr:cNvSpPr txBox="1"/>
      </cdr:nvSpPr>
      <cdr:spPr>
        <a:xfrm xmlns:a="http://schemas.openxmlformats.org/drawingml/2006/main">
          <a:off x="6946995" y="4593139"/>
          <a:ext cx="3871005" cy="3172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7.xml><?xml version="1.0" encoding="utf-8"?>
<c:userShapes xmlns:c="http://schemas.openxmlformats.org/drawingml/2006/chart">
  <cdr:relSizeAnchor xmlns:cdr="http://schemas.openxmlformats.org/drawingml/2006/chartDrawing">
    <cdr:from>
      <cdr:x>0.16316</cdr:x>
      <cdr:y>0</cdr:y>
    </cdr:from>
    <cdr:to>
      <cdr:x>0.45885</cdr:x>
      <cdr:y>0.05951</cdr:y>
    </cdr:to>
    <cdr:sp macro="" textlink="">
      <cdr:nvSpPr>
        <cdr:cNvPr id="2" name="ZoneTexte 1">
          <a:extLst xmlns:a="http://schemas.openxmlformats.org/drawingml/2006/main">
            <a:ext uri="{FF2B5EF4-FFF2-40B4-BE49-F238E27FC236}">
              <a16:creationId xmlns:a16="http://schemas.microsoft.com/office/drawing/2014/main" id="{D7929A5A-623A-4AF2-8184-77D2CEF712C5}"/>
            </a:ext>
          </a:extLst>
        </cdr:cNvPr>
        <cdr:cNvSpPr txBox="1"/>
      </cdr:nvSpPr>
      <cdr:spPr>
        <a:xfrm xmlns:a="http://schemas.openxmlformats.org/drawingml/2006/main">
          <a:off x="1765682" y="0"/>
          <a:ext cx="3199839" cy="281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0.5</cdr:x>
      <cdr:y>0.94928</cdr:y>
    </cdr:from>
    <cdr:to>
      <cdr:x>0.79009</cdr:x>
      <cdr:y>1</cdr:y>
    </cdr:to>
    <cdr:sp macro="" textlink="">
      <cdr:nvSpPr>
        <cdr:cNvPr id="3" name="ZoneTexte 1">
          <a:extLst xmlns:a="http://schemas.openxmlformats.org/drawingml/2006/main">
            <a:ext uri="{FF2B5EF4-FFF2-40B4-BE49-F238E27FC236}">
              <a16:creationId xmlns:a16="http://schemas.microsoft.com/office/drawing/2014/main" id="{1E0FD7FB-FC2D-4B4C-B7C2-301F6518EF25}"/>
            </a:ext>
          </a:extLst>
        </cdr:cNvPr>
        <cdr:cNvSpPr txBox="1"/>
      </cdr:nvSpPr>
      <cdr:spPr>
        <a:xfrm xmlns:a="http://schemas.openxmlformats.org/drawingml/2006/main">
          <a:off x="5410800" y="4493891"/>
          <a:ext cx="3139238" cy="24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drawings/drawing8.xml><?xml version="1.0" encoding="utf-8"?>
<c:userShapes xmlns:c="http://schemas.openxmlformats.org/drawingml/2006/chart">
  <cdr:relSizeAnchor xmlns:cdr="http://schemas.openxmlformats.org/drawingml/2006/chartDrawing">
    <cdr:from>
      <cdr:x>0.15807</cdr:x>
      <cdr:y>0.01326</cdr:y>
    </cdr:from>
    <cdr:to>
      <cdr:x>0.45376</cdr:x>
      <cdr:y>0.07277</cdr:y>
    </cdr:to>
    <cdr:sp macro="" textlink="">
      <cdr:nvSpPr>
        <cdr:cNvPr id="2" name="ZoneTexte 1">
          <a:extLst xmlns:a="http://schemas.openxmlformats.org/drawingml/2006/main">
            <a:ext uri="{FF2B5EF4-FFF2-40B4-BE49-F238E27FC236}">
              <a16:creationId xmlns:a16="http://schemas.microsoft.com/office/drawing/2014/main" id="{D7929A5A-623A-4AF2-8184-77D2CEF712C5}"/>
            </a:ext>
          </a:extLst>
        </cdr:cNvPr>
        <cdr:cNvSpPr txBox="1"/>
      </cdr:nvSpPr>
      <cdr:spPr>
        <a:xfrm xmlns:a="http://schemas.openxmlformats.org/drawingml/2006/main">
          <a:off x="1710598" y="66715"/>
          <a:ext cx="3199839" cy="2993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0" i="1" u="none" strike="noStrike" kern="1200" baseline="0" dirty="0">
              <a:solidFill>
                <a:schemeClr val="tx1">
                  <a:lumMod val="85000"/>
                  <a:lumOff val="15000"/>
                </a:schemeClr>
              </a:solidFill>
              <a:latin typeface="+mn-lt"/>
              <a:ea typeface="+mn-ea"/>
              <a:cs typeface="+mn-cs"/>
            </a:rPr>
            <a:t>Pourcentages</a:t>
          </a:r>
          <a:r>
            <a:rPr lang="fr-FR" sz="1100" i="1" dirty="0">
              <a:solidFill>
                <a:schemeClr val="tx1">
                  <a:lumMod val="85000"/>
                  <a:lumOff val="15000"/>
                </a:schemeClr>
              </a:solidFill>
            </a:rPr>
            <a:t> </a:t>
          </a:r>
          <a:r>
            <a:rPr lang="fr-FR" sz="1100" b="0" i="1" u="none" strike="noStrike" kern="1200" baseline="0" dirty="0">
              <a:solidFill>
                <a:schemeClr val="tx1">
                  <a:lumMod val="85000"/>
                  <a:lumOff val="15000"/>
                </a:schemeClr>
              </a:solidFill>
              <a:latin typeface="+mn-lt"/>
              <a:ea typeface="+mn-ea"/>
              <a:cs typeface="+mn-cs"/>
            </a:rPr>
            <a:t>pondérés</a:t>
          </a:r>
        </a:p>
      </cdr:txBody>
    </cdr:sp>
  </cdr:relSizeAnchor>
  <cdr:relSizeAnchor xmlns:cdr="http://schemas.openxmlformats.org/drawingml/2006/chartDrawing">
    <cdr:from>
      <cdr:x>0.49281</cdr:x>
      <cdr:y>0.94928</cdr:y>
    </cdr:from>
    <cdr:to>
      <cdr:x>0.7829</cdr:x>
      <cdr:y>1</cdr:y>
    </cdr:to>
    <cdr:sp macro="" textlink="">
      <cdr:nvSpPr>
        <cdr:cNvPr id="3" name="ZoneTexte 1">
          <a:extLst xmlns:a="http://schemas.openxmlformats.org/drawingml/2006/main">
            <a:ext uri="{FF2B5EF4-FFF2-40B4-BE49-F238E27FC236}">
              <a16:creationId xmlns:a16="http://schemas.microsoft.com/office/drawing/2014/main" id="{1E0FD7FB-FC2D-4B4C-B7C2-301F6518EF25}"/>
            </a:ext>
          </a:extLst>
        </cdr:cNvPr>
        <cdr:cNvSpPr txBox="1"/>
      </cdr:nvSpPr>
      <cdr:spPr>
        <a:xfrm xmlns:a="http://schemas.openxmlformats.org/drawingml/2006/main">
          <a:off x="5332960" y="4493891"/>
          <a:ext cx="3139238" cy="2401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1" u="none" strike="noStrike" kern="1200" baseline="0" dirty="0">
              <a:solidFill>
                <a:schemeClr val="tx1">
                  <a:lumMod val="50000"/>
                  <a:lumOff val="50000"/>
                </a:schemeClr>
              </a:solidFill>
              <a:latin typeface="+mn-lt"/>
              <a:ea typeface="+mn-ea"/>
              <a:cs typeface="+mn-cs"/>
            </a:rPr>
            <a:t>NSPRF = Ne sait pas ou ne veut pas répondre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D2D9949-A6CD-4EA4-AD4F-EE43E66693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3F72DE6-0E26-4C13-9862-CD4BB769AC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E192A3-4E4E-4543-90CE-2A55CB031A65}" type="datetimeFigureOut">
              <a:rPr lang="fr-FR" smtClean="0"/>
              <a:t>31/05/2023</a:t>
            </a:fld>
            <a:endParaRPr lang="fr-FR"/>
          </a:p>
        </p:txBody>
      </p:sp>
      <p:sp>
        <p:nvSpPr>
          <p:cNvPr id="4" name="Espace réservé du pied de page 3">
            <a:extLst>
              <a:ext uri="{FF2B5EF4-FFF2-40B4-BE49-F238E27FC236}">
                <a16:creationId xmlns:a16="http://schemas.microsoft.com/office/drawing/2014/main" id="{0FA2B78B-BC4E-403F-B579-E59180CFD6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22B918B-BD4B-4711-8826-6287457123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68B2F-2C33-44E4-9DE8-BE1E41190935}" type="slidenum">
              <a:rPr lang="fr-FR" smtClean="0"/>
              <a:t>‹N°›</a:t>
            </a:fld>
            <a:endParaRPr lang="fr-FR"/>
          </a:p>
        </p:txBody>
      </p:sp>
    </p:spTree>
    <p:extLst>
      <p:ext uri="{BB962C8B-B14F-4D97-AF65-F5344CB8AC3E}">
        <p14:creationId xmlns:p14="http://schemas.microsoft.com/office/powerpoint/2010/main" val="1377742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82AB1-29D6-493B-9038-10FD2A3E3B43}" type="datetimeFigureOut">
              <a:rPr lang="fr-FR" smtClean="0"/>
              <a:t>31/05/2023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6FAF0-DE71-47BD-AC9F-FD861E03CA4D}" type="slidenum">
              <a:rPr lang="fr-FR" smtClean="0"/>
              <a:t>‹N°›</a:t>
            </a:fld>
            <a:endParaRPr lang="fr-FR"/>
          </a:p>
        </p:txBody>
      </p:sp>
    </p:spTree>
    <p:extLst>
      <p:ext uri="{BB962C8B-B14F-4D97-AF65-F5344CB8AC3E}">
        <p14:creationId xmlns:p14="http://schemas.microsoft.com/office/powerpoint/2010/main" val="399787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Environnement et cadre de vie </a:t>
            </a:r>
          </a:p>
          <a:p>
            <a:r>
              <a:rPr lang="fr-FR" dirty="0"/>
              <a:t>On a voulu voir comment leur cadre de vie impacter leurs comportements familiaux et individuels, en prenant l’exemple des déchets : ceux qu’on jette dans la rue et comment on les trie.  </a:t>
            </a:r>
          </a:p>
          <a:p>
            <a:endParaRPr lang="fr-FR" dirty="0"/>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10</a:t>
            </a:fld>
            <a:endParaRPr lang="fr-FR"/>
          </a:p>
        </p:txBody>
      </p:sp>
    </p:spTree>
    <p:extLst>
      <p:ext uri="{BB962C8B-B14F-4D97-AF65-F5344CB8AC3E}">
        <p14:creationId xmlns:p14="http://schemas.microsoft.com/office/powerpoint/2010/main" val="173893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Ceux qui ont plus de livres reconnaissent ne pas être investis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Ceux qui n’ont pas du tout de livres, disent ne pas être investis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Ceux qui ont le plus de livres sont ceux qui répondent le plus.</a:t>
            </a:r>
          </a:p>
          <a:p>
            <a:endParaRPr lang="fr-FR" dirty="0"/>
          </a:p>
        </p:txBody>
      </p:sp>
      <p:sp>
        <p:nvSpPr>
          <p:cNvPr id="4" name="Espace réservé du numéro de diapositive 3"/>
          <p:cNvSpPr>
            <a:spLocks noGrp="1"/>
          </p:cNvSpPr>
          <p:nvPr>
            <p:ph type="sldNum" sz="quarter" idx="5"/>
          </p:nvPr>
        </p:nvSpPr>
        <p:spPr/>
        <p:txBody>
          <a:bodyPr/>
          <a:lstStyle/>
          <a:p>
            <a:fld id="{A509A116-20AA-4F94-9604-209617AD2935}" type="slidenum">
              <a:rPr lang="fr-FR" smtClean="0"/>
              <a:t>42</a:t>
            </a:fld>
            <a:endParaRPr lang="fr-FR"/>
          </a:p>
        </p:txBody>
      </p:sp>
    </p:spTree>
    <p:extLst>
      <p:ext uri="{BB962C8B-B14F-4D97-AF65-F5344CB8AC3E}">
        <p14:creationId xmlns:p14="http://schemas.microsoft.com/office/powerpoint/2010/main" val="176285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La relation est ambivalente: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Ceux qui ne trient pas à la maison sont proportionnellement plus nombreux parmi les plus investis dans leur établissement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Inversement, ceux qui trient le plus sont aussi plus investis dans leurs établissement </a:t>
            </a:r>
          </a:p>
          <a:p>
            <a:r>
              <a:rPr lang="fr-FR" dirty="0"/>
              <a:t> </a:t>
            </a:r>
          </a:p>
        </p:txBody>
      </p:sp>
      <p:sp>
        <p:nvSpPr>
          <p:cNvPr id="4" name="Espace réservé du numéro de diapositive 3"/>
          <p:cNvSpPr>
            <a:spLocks noGrp="1"/>
          </p:cNvSpPr>
          <p:nvPr>
            <p:ph type="sldNum" sz="quarter" idx="5"/>
          </p:nvPr>
        </p:nvSpPr>
        <p:spPr/>
        <p:txBody>
          <a:bodyPr/>
          <a:lstStyle/>
          <a:p>
            <a:fld id="{A509A116-20AA-4F94-9604-209617AD2935}" type="slidenum">
              <a:rPr lang="fr-FR" smtClean="0"/>
              <a:t>43</a:t>
            </a:fld>
            <a:endParaRPr lang="fr-FR"/>
          </a:p>
        </p:txBody>
      </p:sp>
    </p:spTree>
    <p:extLst>
      <p:ext uri="{BB962C8B-B14F-4D97-AF65-F5344CB8AC3E}">
        <p14:creationId xmlns:p14="http://schemas.microsoft.com/office/powerpoint/2010/main" val="242532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b69f6f04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2b69f6f04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1d7fdae9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41d7fdae9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1d7fdae93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41d7fdae93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1d7fdae93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41d7fdae93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Étonné sur le fait que 30% ne trient pas alors que les différentes poubelles sont assez accessibles en milieu urbain. </a:t>
            </a:r>
            <a:br>
              <a:rPr lang="fr-FR" dirty="0"/>
            </a:br>
            <a:r>
              <a:rPr lang="fr-FR" dirty="0"/>
              <a:t>17% des familles trie tout ce qui est </a:t>
            </a:r>
            <a:r>
              <a:rPr lang="fr-FR" dirty="0" err="1"/>
              <a:t>triable</a:t>
            </a:r>
            <a:r>
              <a:rPr lang="fr-FR" dirty="0"/>
              <a:t>. </a:t>
            </a:r>
          </a:p>
          <a:p>
            <a:r>
              <a:rPr lang="fr-FR" dirty="0"/>
              <a:t>La moitié tri tout sauf le compost, car il est sans doute plus difficile en ville d’</a:t>
            </a:r>
            <a:r>
              <a:rPr lang="fr-FR" dirty="0" err="1"/>
              <a:t>accèder</a:t>
            </a:r>
            <a:r>
              <a:rPr lang="fr-FR" dirty="0"/>
              <a:t> à une poubelle de déchets organiques </a:t>
            </a:r>
          </a:p>
          <a:p>
            <a:r>
              <a:rPr lang="fr-FR" dirty="0"/>
              <a:t>Une petite minorité ne trie que le verre</a:t>
            </a:r>
          </a:p>
          <a:p>
            <a:endParaRPr lang="fr-FR" dirty="0"/>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11</a:t>
            </a:fld>
            <a:endParaRPr lang="fr-FR"/>
          </a:p>
        </p:txBody>
      </p:sp>
    </p:spTree>
    <p:extLst>
      <p:ext uri="{BB962C8B-B14F-4D97-AF65-F5344CB8AC3E}">
        <p14:creationId xmlns:p14="http://schemas.microsoft.com/office/powerpoint/2010/main" val="4221452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1d7fdae93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41d7fdae93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1d7fdae93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41d7fdae93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69</a:t>
            </a:fld>
            <a:endParaRPr lang="fr-FR"/>
          </a:p>
        </p:txBody>
      </p:sp>
    </p:spTree>
    <p:extLst>
      <p:ext uri="{BB962C8B-B14F-4D97-AF65-F5344CB8AC3E}">
        <p14:creationId xmlns:p14="http://schemas.microsoft.com/office/powerpoint/2010/main" val="322412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https://emorand. gitpages.huma-num.fr/apprentis22_23/</a:t>
            </a:r>
            <a:r>
              <a:rPr lang="fr-FR" dirty="0" err="1"/>
              <a:t>documents_utiles</a:t>
            </a:r>
            <a:r>
              <a:rPr lang="fr-FR" dirty="0"/>
              <a:t>/Preparation_analyse.html</a:t>
            </a:r>
          </a:p>
          <a:p>
            <a:endParaRPr lang="fr-FR" dirty="0"/>
          </a:p>
          <a:p>
            <a:r>
              <a:rPr lang="fr-FR" dirty="0"/>
              <a:t>794 ont donné un motif de voyage </a:t>
            </a:r>
          </a:p>
          <a:p>
            <a:r>
              <a:rPr lang="fr-FR" sz="1200" i="1" dirty="0">
                <a:solidFill>
                  <a:srgbClr val="339966"/>
                </a:solidFill>
              </a:rPr>
              <a:t>793</a:t>
            </a:r>
            <a:r>
              <a:rPr lang="fr-FR" sz="1200" i="1" strike="sngStrike" dirty="0">
                <a:solidFill>
                  <a:srgbClr val="339966"/>
                </a:solidFill>
              </a:rPr>
              <a:t> </a:t>
            </a:r>
            <a:r>
              <a:rPr lang="fr-FR" sz="1200" i="1" dirty="0">
                <a:solidFill>
                  <a:srgbClr val="339966"/>
                </a:solidFill>
              </a:rPr>
              <a:t>réponses /854 </a:t>
            </a:r>
            <a:endParaRPr lang="fr-FR" dirty="0"/>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70</a:t>
            </a:fld>
            <a:endParaRPr lang="fr-FR"/>
          </a:p>
        </p:txBody>
      </p:sp>
    </p:spTree>
    <p:extLst>
      <p:ext uri="{BB962C8B-B14F-4D97-AF65-F5344CB8AC3E}">
        <p14:creationId xmlns:p14="http://schemas.microsoft.com/office/powerpoint/2010/main" val="177461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https://emorand. gitpages.huma-num.fr/apprentis22_23/</a:t>
            </a:r>
            <a:r>
              <a:rPr lang="fr-FR" dirty="0" err="1"/>
              <a:t>documents_utiles</a:t>
            </a:r>
            <a:r>
              <a:rPr lang="fr-FR" dirty="0"/>
              <a:t>/Preparation_analyse.html</a:t>
            </a:r>
          </a:p>
          <a:p>
            <a:endParaRPr lang="fr-FR" dirty="0"/>
          </a:p>
          <a:p>
            <a:r>
              <a:rPr lang="fr-FR" dirty="0"/>
              <a:t>794 ont donné un motif de voyage</a:t>
            </a: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71</a:t>
            </a:fld>
            <a:endParaRPr lang="fr-FR"/>
          </a:p>
        </p:txBody>
      </p:sp>
    </p:spTree>
    <p:extLst>
      <p:ext uri="{BB962C8B-B14F-4D97-AF65-F5344CB8AC3E}">
        <p14:creationId xmlns:p14="http://schemas.microsoft.com/office/powerpoint/2010/main" val="213649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Compatibilité destination et </a:t>
            </a:r>
            <a:r>
              <a:rPr lang="fr-FR" sz="1200" dirty="0" err="1"/>
              <a:t>ecologie</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Recodage et ordre des modalités</a:t>
            </a:r>
            <a:r>
              <a:rPr lang="fr-FR" sz="1200" baseline="0" dirty="0"/>
              <a:t>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 partent les enquêté-es pour leur dernier voyage ?</a:t>
            </a:r>
          </a:p>
          <a:p>
            <a:endParaRPr lang="fr-FR" dirty="0"/>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72</a:t>
            </a:fld>
            <a:endParaRPr lang="fr-FR"/>
          </a:p>
        </p:txBody>
      </p:sp>
    </p:spTree>
    <p:extLst>
      <p:ext uri="{BB962C8B-B14F-4D97-AF65-F5344CB8AC3E}">
        <p14:creationId xmlns:p14="http://schemas.microsoft.com/office/powerpoint/2010/main" val="3421183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FF0000"/>
                </a:solidFill>
              </a:rPr>
              <a:t>Niveau scolaire = </a:t>
            </a:r>
            <a:r>
              <a:rPr lang="fr-FR" dirty="0" err="1">
                <a:solidFill>
                  <a:srgbClr val="FF0000"/>
                </a:solidFill>
              </a:rPr>
              <a:t>age</a:t>
            </a:r>
            <a:endParaRPr lang="fr-FR" dirty="0">
              <a:solidFill>
                <a:srgbClr val="FF0000"/>
              </a:solidFill>
            </a:endParaRPr>
          </a:p>
          <a:p>
            <a:r>
              <a:rPr lang="fr-FR" dirty="0">
                <a:solidFill>
                  <a:srgbClr val="FF0000"/>
                </a:solidFill>
              </a:rPr>
              <a:t>Effectifs arrondis en face de chaque barre de proportion</a:t>
            </a:r>
          </a:p>
          <a:p>
            <a:r>
              <a:rPr lang="fr-FR" dirty="0"/>
              <a:t>N=793</a:t>
            </a: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73</a:t>
            </a:fld>
            <a:endParaRPr lang="fr-FR"/>
          </a:p>
        </p:txBody>
      </p:sp>
    </p:spTree>
    <p:extLst>
      <p:ext uri="{BB962C8B-B14F-4D97-AF65-F5344CB8AC3E}">
        <p14:creationId xmlns:p14="http://schemas.microsoft.com/office/powerpoint/2010/main" val="1339440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N=244</a:t>
            </a: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74</a:t>
            </a:fld>
            <a:endParaRPr lang="fr-FR"/>
          </a:p>
        </p:txBody>
      </p:sp>
    </p:spTree>
    <p:extLst>
      <p:ext uri="{BB962C8B-B14F-4D97-AF65-F5344CB8AC3E}">
        <p14:creationId xmlns:p14="http://schemas.microsoft.com/office/powerpoint/2010/main" val="379448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N=767</a:t>
            </a: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75</a:t>
            </a:fld>
            <a:endParaRPr lang="fr-FR"/>
          </a:p>
        </p:txBody>
      </p:sp>
    </p:spTree>
    <p:extLst>
      <p:ext uri="{BB962C8B-B14F-4D97-AF65-F5344CB8AC3E}">
        <p14:creationId xmlns:p14="http://schemas.microsoft.com/office/powerpoint/2010/main" val="402503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304430B-3775-4660-914E-FA80C1B5346F}" type="slidenum">
              <a:rPr lang="fr-FR" smtClean="0"/>
              <a:t>76</a:t>
            </a:fld>
            <a:endParaRPr lang="fr-FR"/>
          </a:p>
        </p:txBody>
      </p:sp>
    </p:spTree>
    <p:extLst>
      <p:ext uri="{BB962C8B-B14F-4D97-AF65-F5344CB8AC3E}">
        <p14:creationId xmlns:p14="http://schemas.microsoft.com/office/powerpoint/2010/main" val="230227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cadres de vie des jeunes diffèrent. Ils vivent dans des environnement plus ou moins propres. Ainsi notre question sur la propreté de la rue le montre. Plus de la moitié des jeunes considère que leur rue est propre ou il y a pas ou peu de déchets, tandis que presque 15% vivent dans une rue avec beaucoup de déchets et 30% avec pas mal de déchets. </a:t>
            </a:r>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15</a:t>
            </a:fld>
            <a:endParaRPr lang="fr-FR"/>
          </a:p>
        </p:txBody>
      </p:sp>
    </p:spTree>
    <p:extLst>
      <p:ext uri="{BB962C8B-B14F-4D97-AF65-F5344CB8AC3E}">
        <p14:creationId xmlns:p14="http://schemas.microsoft.com/office/powerpoint/2010/main" val="125627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aussi regarder si les jeunes jetaient en prenant l’exemple d’un emballage de </a:t>
            </a:r>
            <a:r>
              <a:rPr lang="fr-FR" dirty="0" err="1"/>
              <a:t>gateau</a:t>
            </a:r>
            <a:r>
              <a:rPr lang="fr-FR" dirty="0"/>
              <a:t>. </a:t>
            </a:r>
          </a:p>
          <a:p>
            <a:r>
              <a:rPr lang="fr-FR" dirty="0"/>
              <a:t>Très peu disent le jeter par terre: moins de 5 %. La </a:t>
            </a:r>
            <a:r>
              <a:rPr lang="fr-FR" dirty="0" err="1"/>
              <a:t>garnde</a:t>
            </a:r>
            <a:r>
              <a:rPr lang="fr-FR" dirty="0"/>
              <a:t> majorité soit le garde pour jeter chez soi, soit cherche une poubelle. </a:t>
            </a:r>
          </a:p>
          <a:p>
            <a:r>
              <a:rPr lang="fr-FR" dirty="0"/>
              <a:t>Par la suite, on oppose les </a:t>
            </a:r>
            <a:r>
              <a:rPr lang="fr-FR" dirty="0" err="1"/>
              <a:t>comportemenst</a:t>
            </a:r>
            <a:r>
              <a:rPr lang="fr-FR" dirty="0"/>
              <a:t> </a:t>
            </a:r>
            <a:r>
              <a:rPr lang="fr-FR" dirty="0" err="1"/>
              <a:t>extremes</a:t>
            </a:r>
            <a:r>
              <a:rPr lang="fr-FR" dirty="0"/>
              <a:t>: ceux qui  jettent et ceux qui ne jettent pas</a:t>
            </a:r>
          </a:p>
          <a:p>
            <a:endParaRPr lang="fr-FR" dirty="0"/>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17</a:t>
            </a:fld>
            <a:endParaRPr lang="fr-FR"/>
          </a:p>
        </p:txBody>
      </p:sp>
    </p:spTree>
    <p:extLst>
      <p:ext uri="{BB962C8B-B14F-4D97-AF65-F5344CB8AC3E}">
        <p14:creationId xmlns:p14="http://schemas.microsoft.com/office/powerpoint/2010/main" val="202603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refaire dans l’autre sens</a:t>
            </a:r>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19</a:t>
            </a:fld>
            <a:endParaRPr lang="fr-FR"/>
          </a:p>
        </p:txBody>
      </p:sp>
    </p:spTree>
    <p:extLst>
      <p:ext uri="{BB962C8B-B14F-4D97-AF65-F5344CB8AC3E}">
        <p14:creationId xmlns:p14="http://schemas.microsoft.com/office/powerpoint/2010/main" val="372418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refaire dans l’autre sens</a:t>
            </a:r>
          </a:p>
        </p:txBody>
      </p:sp>
      <p:sp>
        <p:nvSpPr>
          <p:cNvPr id="4" name="Espace réservé du numéro de diapositive 3"/>
          <p:cNvSpPr>
            <a:spLocks noGrp="1"/>
          </p:cNvSpPr>
          <p:nvPr>
            <p:ph type="sldNum" sz="quarter" idx="5"/>
          </p:nvPr>
        </p:nvSpPr>
        <p:spPr/>
        <p:txBody>
          <a:bodyPr/>
          <a:lstStyle/>
          <a:p>
            <a:fld id="{DB56FAF0-DE71-47BD-AC9F-FD861E03CA4D}" type="slidenum">
              <a:rPr lang="fr-FR" smtClean="0"/>
              <a:t>20</a:t>
            </a:fld>
            <a:endParaRPr lang="fr-FR"/>
          </a:p>
        </p:txBody>
      </p:sp>
    </p:spTree>
    <p:extLst>
      <p:ext uri="{BB962C8B-B14F-4D97-AF65-F5344CB8AC3E}">
        <p14:creationId xmlns:p14="http://schemas.microsoft.com/office/powerpoint/2010/main" val="196267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pensez vous des pratiques mises en place par votre établissement en faveur de l’écologie?</a:t>
            </a:r>
          </a:p>
          <a:p>
            <a:endParaRPr lang="fr-FR" dirty="0"/>
          </a:p>
          <a:p>
            <a:r>
              <a:rPr lang="fr-FR" dirty="0"/>
              <a:t>Parfait: 7%</a:t>
            </a:r>
          </a:p>
          <a:p>
            <a:r>
              <a:rPr lang="fr-FR" dirty="0"/>
              <a:t>Bien: 39%</a:t>
            </a:r>
          </a:p>
          <a:p>
            <a:r>
              <a:rPr lang="fr-FR" dirty="0"/>
              <a:t>Assez bien: 34%</a:t>
            </a:r>
          </a:p>
          <a:p>
            <a:r>
              <a:rPr lang="fr-FR" dirty="0"/>
              <a:t>Mauvais: 19%</a:t>
            </a:r>
          </a:p>
          <a:p>
            <a:endParaRPr lang="fr-FR" dirty="0"/>
          </a:p>
          <a:p>
            <a:endParaRPr lang="fr-FR" dirty="0"/>
          </a:p>
          <a:p>
            <a:endParaRPr lang="fr-FR" dirty="0"/>
          </a:p>
          <a:p>
            <a:r>
              <a:rPr lang="fr-FR" dirty="0"/>
              <a:t>Stagne entre bien et assez bien mais plus d’opinions défavorables que très favorables.</a:t>
            </a:r>
          </a:p>
        </p:txBody>
      </p:sp>
      <p:sp>
        <p:nvSpPr>
          <p:cNvPr id="4" name="Espace réservé du numéro de diapositive 3"/>
          <p:cNvSpPr>
            <a:spLocks noGrp="1"/>
          </p:cNvSpPr>
          <p:nvPr>
            <p:ph type="sldNum" sz="quarter" idx="5"/>
          </p:nvPr>
        </p:nvSpPr>
        <p:spPr/>
        <p:txBody>
          <a:bodyPr/>
          <a:lstStyle/>
          <a:p>
            <a:fld id="{A509A116-20AA-4F94-9604-209617AD2935}" type="slidenum">
              <a:rPr lang="fr-FR" smtClean="0"/>
              <a:t>35</a:t>
            </a:fld>
            <a:endParaRPr lang="fr-FR"/>
          </a:p>
        </p:txBody>
      </p:sp>
    </p:spTree>
    <p:extLst>
      <p:ext uri="{BB962C8B-B14F-4D97-AF65-F5344CB8AC3E}">
        <p14:creationId xmlns:p14="http://schemas.microsoft.com/office/powerpoint/2010/main" val="135361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les personnes investis on trouve le plus d’opinion favorables et ceux non investi ont un opinion plus défavorable.</a:t>
            </a:r>
          </a:p>
          <a:p>
            <a:r>
              <a:rPr lang="fr-FR" dirty="0"/>
              <a:t>Finalement il y a sans doute une méconnaissance des pratiques chez les personnes non investi.</a:t>
            </a:r>
          </a:p>
          <a:p>
            <a:endParaRPr lang="fr-FR" dirty="0"/>
          </a:p>
        </p:txBody>
      </p:sp>
      <p:sp>
        <p:nvSpPr>
          <p:cNvPr id="4" name="Espace réservé du numéro de diapositive 3"/>
          <p:cNvSpPr>
            <a:spLocks noGrp="1"/>
          </p:cNvSpPr>
          <p:nvPr>
            <p:ph type="sldNum" sz="quarter" idx="5"/>
          </p:nvPr>
        </p:nvSpPr>
        <p:spPr/>
        <p:txBody>
          <a:bodyPr/>
          <a:lstStyle/>
          <a:p>
            <a:fld id="{A509A116-20AA-4F94-9604-209617AD2935}" type="slidenum">
              <a:rPr lang="fr-FR" smtClean="0"/>
              <a:t>40</a:t>
            </a:fld>
            <a:endParaRPr lang="fr-FR"/>
          </a:p>
        </p:txBody>
      </p:sp>
    </p:spTree>
    <p:extLst>
      <p:ext uri="{BB962C8B-B14F-4D97-AF65-F5344CB8AC3E}">
        <p14:creationId xmlns:p14="http://schemas.microsoft.com/office/powerpoint/2010/main" val="195033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remarque que les collégiens semblent avoir une opinion plus positifs face aux pratiques de leurs établissement. En sachant qu’ils sont les plus investit cela confirme nos hypothèses.</a:t>
            </a:r>
          </a:p>
        </p:txBody>
      </p:sp>
      <p:sp>
        <p:nvSpPr>
          <p:cNvPr id="4" name="Espace réservé du numéro de diapositive 3"/>
          <p:cNvSpPr>
            <a:spLocks noGrp="1"/>
          </p:cNvSpPr>
          <p:nvPr>
            <p:ph type="sldNum" sz="quarter" idx="5"/>
          </p:nvPr>
        </p:nvSpPr>
        <p:spPr/>
        <p:txBody>
          <a:bodyPr/>
          <a:lstStyle/>
          <a:p>
            <a:fld id="{A509A116-20AA-4F94-9604-209617AD2935}" type="slidenum">
              <a:rPr lang="fr-FR" smtClean="0"/>
              <a:t>41</a:t>
            </a:fld>
            <a:endParaRPr lang="fr-FR"/>
          </a:p>
        </p:txBody>
      </p:sp>
    </p:spTree>
    <p:extLst>
      <p:ext uri="{BB962C8B-B14F-4D97-AF65-F5344CB8AC3E}">
        <p14:creationId xmlns:p14="http://schemas.microsoft.com/office/powerpoint/2010/main" val="1637860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7" name="Espace réservé du texte 9"/>
          <p:cNvSpPr>
            <a:spLocks noGrp="1"/>
          </p:cNvSpPr>
          <p:nvPr>
            <p:ph type="body" idx="13" hasCustomPrompt="1"/>
          </p:nvPr>
        </p:nvSpPr>
        <p:spPr>
          <a:xfrm>
            <a:off x="724619" y="6105525"/>
            <a:ext cx="10515600" cy="605226"/>
          </a:xfrm>
        </p:spPr>
        <p:txBody>
          <a:bodyPr>
            <a:normAutofit lnSpcReduction="10000"/>
          </a:bodyPr>
          <a:lstStyle>
            <a:lvl1pPr marL="0" indent="0">
              <a:buNone/>
              <a:defRPr/>
            </a:lvl1pPr>
          </a:lstStyle>
          <a:p>
            <a:pPr algn="ctr"/>
            <a:r>
              <a:rPr lang="fr-FR" sz="16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6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600" b="1" dirty="0">
                <a:solidFill>
                  <a:schemeClr val="bg2">
                    <a:lumMod val="75000"/>
                  </a:schemeClr>
                </a:solidFill>
              </a:rPr>
              <a:t>Colloque final,  31 Mai 2023, Centre de Colloques du Campus Condorcet</a:t>
            </a:r>
          </a:p>
          <a:p>
            <a:pPr algn="ctr"/>
            <a:endParaRPr lang="fr-FR" sz="1400" b="1" dirty="0">
              <a:solidFill>
                <a:schemeClr val="bg1">
                  <a:lumMod val="65000"/>
                </a:schemeClr>
              </a:solidFill>
            </a:endParaRPr>
          </a:p>
        </p:txBody>
      </p:sp>
      <p:pic>
        <p:nvPicPr>
          <p:cNvPr id="8" name="Image 7"/>
          <p:cNvPicPr/>
          <p:nvPr userDrawn="1"/>
        </p:nvPicPr>
        <p:blipFill>
          <a:blip r:embed="rId2"/>
          <a:stretch/>
        </p:blipFill>
        <p:spPr bwMode="auto">
          <a:xfrm>
            <a:off x="9429750" y="5805772"/>
            <a:ext cx="2219325" cy="902130"/>
          </a:xfrm>
          <a:prstGeom prst="rect">
            <a:avLst/>
          </a:prstGeom>
          <a:noFill/>
        </p:spPr>
      </p:pic>
      <p:pic>
        <p:nvPicPr>
          <p:cNvPr id="9" name="Image 8"/>
          <p:cNvPicPr/>
          <p:nvPr userDrawn="1"/>
        </p:nvPicPr>
        <p:blipFill>
          <a:blip r:embed="rId3"/>
          <a:srcRect t="21323" b="8912"/>
          <a:stretch/>
        </p:blipFill>
        <p:spPr bwMode="auto">
          <a:xfrm>
            <a:off x="3646529" y="397288"/>
            <a:ext cx="4852933" cy="1464913"/>
          </a:xfrm>
          <a:prstGeom prst="rect">
            <a:avLst/>
          </a:prstGeom>
          <a:ln>
            <a:noFill/>
          </a:ln>
        </p:spPr>
      </p:pic>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474" y="5297240"/>
            <a:ext cx="1046851" cy="1560760"/>
          </a:xfrm>
          <a:prstGeom prst="rect">
            <a:avLst/>
          </a:prstGeom>
        </p:spPr>
      </p:pic>
    </p:spTree>
    <p:extLst>
      <p:ext uri="{BB962C8B-B14F-4D97-AF65-F5344CB8AC3E}">
        <p14:creationId xmlns:p14="http://schemas.microsoft.com/office/powerpoint/2010/main" val="161856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838200" y="6176963"/>
            <a:ext cx="10515600" cy="738664"/>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a:p>
            <a:pPr algn="ctr"/>
            <a:endParaRPr lang="fr-FR" sz="1400" b="1" dirty="0">
              <a:solidFill>
                <a:schemeClr val="bg1">
                  <a:lumMod val="65000"/>
                </a:schemeClr>
              </a:solidFill>
            </a:endParaRPr>
          </a:p>
        </p:txBody>
      </p:sp>
      <p:pic>
        <p:nvPicPr>
          <p:cNvPr id="8" name="Image 7"/>
          <p:cNvPicPr/>
          <p:nvPr userDrawn="1"/>
        </p:nvPicPr>
        <p:blipFill>
          <a:blip r:embed="rId2"/>
          <a:stretch/>
        </p:blipFill>
        <p:spPr bwMode="auto">
          <a:xfrm>
            <a:off x="10096500" y="5851448"/>
            <a:ext cx="1638611" cy="885636"/>
          </a:xfrm>
          <a:prstGeom prst="rect">
            <a:avLst/>
          </a:prstGeom>
          <a:noFill/>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13879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Rectangle 6"/>
          <p:cNvSpPr/>
          <p:nvPr userDrawn="1"/>
        </p:nvSpPr>
        <p:spPr>
          <a:xfrm>
            <a:off x="838200" y="6176963"/>
            <a:ext cx="10515600" cy="738664"/>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a:p>
            <a:pPr algn="ctr"/>
            <a:endParaRPr lang="fr-FR" sz="1400" b="1" dirty="0">
              <a:solidFill>
                <a:schemeClr val="bg1">
                  <a:lumMod val="65000"/>
                </a:schemeClr>
              </a:solidFill>
            </a:endParaRPr>
          </a:p>
        </p:txBody>
      </p:sp>
      <p:pic>
        <p:nvPicPr>
          <p:cNvPr id="8" name="Image 7"/>
          <p:cNvPicPr/>
          <p:nvPr userDrawn="1"/>
        </p:nvPicPr>
        <p:blipFill>
          <a:blip r:embed="rId2"/>
          <a:stretch/>
        </p:blipFill>
        <p:spPr bwMode="auto">
          <a:xfrm>
            <a:off x="10096500" y="5851448"/>
            <a:ext cx="1638611" cy="885636"/>
          </a:xfrm>
          <a:prstGeom prst="rect">
            <a:avLst/>
          </a:prstGeom>
          <a:noFill/>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03535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Rectangle 5"/>
          <p:cNvSpPr/>
          <p:nvPr userDrawn="1"/>
        </p:nvSpPr>
        <p:spPr>
          <a:xfrm>
            <a:off x="838200" y="6176963"/>
            <a:ext cx="10515600" cy="738664"/>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a:p>
            <a:pPr algn="ctr"/>
            <a:endParaRPr lang="fr-FR" sz="1400" b="1" dirty="0">
              <a:solidFill>
                <a:schemeClr val="bg1">
                  <a:lumMod val="65000"/>
                </a:schemeClr>
              </a:solidFill>
            </a:endParaRPr>
          </a:p>
        </p:txBody>
      </p:sp>
      <p:pic>
        <p:nvPicPr>
          <p:cNvPr id="7" name="Image 6"/>
          <p:cNvPicPr/>
          <p:nvPr userDrawn="1"/>
        </p:nvPicPr>
        <p:blipFill>
          <a:blip r:embed="rId2"/>
          <a:stretch/>
        </p:blipFill>
        <p:spPr bwMode="auto">
          <a:xfrm>
            <a:off x="10096500" y="5851448"/>
            <a:ext cx="1638611" cy="885636"/>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275564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p:cNvSpPr/>
          <p:nvPr userDrawn="1"/>
        </p:nvSpPr>
        <p:spPr>
          <a:xfrm>
            <a:off x="838200" y="6176963"/>
            <a:ext cx="10515600" cy="523220"/>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p:txBody>
      </p:sp>
      <p:pic>
        <p:nvPicPr>
          <p:cNvPr id="9" name="Image 8"/>
          <p:cNvPicPr/>
          <p:nvPr userDrawn="1"/>
        </p:nvPicPr>
        <p:blipFill>
          <a:blip r:embed="rId2"/>
          <a:stretch/>
        </p:blipFill>
        <p:spPr bwMode="auto">
          <a:xfrm>
            <a:off x="10096500" y="5851448"/>
            <a:ext cx="1638611" cy="885636"/>
          </a:xfrm>
          <a:prstGeom prst="rect">
            <a:avLst/>
          </a:prstGeom>
          <a:noFill/>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906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838200" y="6176963"/>
            <a:ext cx="10515600" cy="523220"/>
          </a:xfrm>
          <a:prstGeom prst="rect">
            <a:avLst/>
          </a:prstGeom>
        </p:spPr>
        <p:txBody>
          <a:bodyPr wrap="square">
            <a:spAutoFit/>
          </a:bodyPr>
          <a:lstStyle/>
          <a:p>
            <a:pPr algn="ctr"/>
            <a:r>
              <a:rPr lang="fr-FR" sz="1400" b="1" dirty="0">
                <a:solidFill>
                  <a:schemeClr val="bg2">
                    <a:lumMod val="75000"/>
                  </a:schemeClr>
                </a:solidFill>
              </a:rPr>
              <a:t> </a:t>
            </a: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p:txBody>
      </p:sp>
      <p:pic>
        <p:nvPicPr>
          <p:cNvPr id="11" name="Image 10"/>
          <p:cNvPicPr/>
          <p:nvPr userDrawn="1"/>
        </p:nvPicPr>
        <p:blipFill>
          <a:blip r:embed="rId2"/>
          <a:stretch/>
        </p:blipFill>
        <p:spPr bwMode="auto">
          <a:xfrm>
            <a:off x="10096500" y="5851448"/>
            <a:ext cx="1638611" cy="885636"/>
          </a:xfrm>
          <a:prstGeom prst="rect">
            <a:avLst/>
          </a:prstGeom>
          <a:noFill/>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67656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Rectangle 5"/>
          <p:cNvSpPr/>
          <p:nvPr userDrawn="1"/>
        </p:nvSpPr>
        <p:spPr>
          <a:xfrm>
            <a:off x="838200" y="6176963"/>
            <a:ext cx="10515600" cy="738664"/>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a:p>
            <a:pPr algn="ctr"/>
            <a:endParaRPr lang="fr-FR" sz="1400" b="1" dirty="0">
              <a:solidFill>
                <a:schemeClr val="bg1">
                  <a:lumMod val="65000"/>
                </a:schemeClr>
              </a:solidFill>
            </a:endParaRPr>
          </a:p>
        </p:txBody>
      </p:sp>
      <p:pic>
        <p:nvPicPr>
          <p:cNvPr id="7" name="Image 6"/>
          <p:cNvPicPr/>
          <p:nvPr userDrawn="1"/>
        </p:nvPicPr>
        <p:blipFill>
          <a:blip r:embed="rId2"/>
          <a:stretch/>
        </p:blipFill>
        <p:spPr bwMode="auto">
          <a:xfrm>
            <a:off x="10096500" y="5851448"/>
            <a:ext cx="1638611" cy="885636"/>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34152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838200" y="6176963"/>
            <a:ext cx="10515600" cy="523220"/>
          </a:xfrm>
          <a:prstGeom prst="rect">
            <a:avLst/>
          </a:prstGeom>
        </p:spPr>
        <p:txBody>
          <a:bodyPr wrap="square">
            <a:spAutoFit/>
          </a:bodyPr>
          <a:lstStyle/>
          <a:p>
            <a:pPr algn="ctr"/>
            <a:r>
              <a:rPr lang="fr-FR" sz="14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4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400" b="1" dirty="0">
                <a:solidFill>
                  <a:schemeClr val="bg2">
                    <a:lumMod val="75000"/>
                  </a:schemeClr>
                </a:solidFill>
              </a:rPr>
              <a:t>Colloque final,  31 Mai 2023, Centre de Colloques du Campus Condorcet</a:t>
            </a:r>
          </a:p>
        </p:txBody>
      </p:sp>
      <p:pic>
        <p:nvPicPr>
          <p:cNvPr id="6" name="Image 5"/>
          <p:cNvPicPr/>
          <p:nvPr userDrawn="1"/>
        </p:nvPicPr>
        <p:blipFill>
          <a:blip r:embed="rId2"/>
          <a:stretch/>
        </p:blipFill>
        <p:spPr bwMode="auto">
          <a:xfrm>
            <a:off x="10096500" y="5851448"/>
            <a:ext cx="1638611" cy="885636"/>
          </a:xfrm>
          <a:prstGeom prst="rect">
            <a:avLst/>
          </a:prstGeom>
          <a:noFill/>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204654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e de titre">
  <p:cSld name="1_Diapositive de titre">
    <p:spTree>
      <p:nvGrpSpPr>
        <p:cNvPr id="1" name="Shape 12"/>
        <p:cNvGrpSpPr/>
        <p:nvPr/>
      </p:nvGrpSpPr>
      <p:grpSpPr>
        <a:xfrm>
          <a:off x="0" y="0"/>
          <a:ext cx="0" cy="0"/>
          <a:chOff x="0" y="0"/>
          <a:chExt cx="0" cy="0"/>
        </a:xfrm>
      </p:grpSpPr>
      <p:sp>
        <p:nvSpPr>
          <p:cNvPr id="13" name="Google Shape;13;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6"/>
          <p:cNvSpPr txBox="1">
            <a:spLocks noGrp="1"/>
          </p:cNvSpPr>
          <p:nvPr>
            <p:ph type="body" idx="2"/>
          </p:nvPr>
        </p:nvSpPr>
        <p:spPr>
          <a:xfrm>
            <a:off x="724619" y="6105525"/>
            <a:ext cx="10515600" cy="6052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 name="Google Shape;16;p6"/>
          <p:cNvPicPr preferRelativeResize="0"/>
          <p:nvPr/>
        </p:nvPicPr>
        <p:blipFill rotWithShape="1">
          <a:blip r:embed="rId2">
            <a:alphaModFix/>
          </a:blip>
          <a:srcRect/>
          <a:stretch/>
        </p:blipFill>
        <p:spPr>
          <a:xfrm>
            <a:off x="9429750" y="5805772"/>
            <a:ext cx="2219325" cy="902130"/>
          </a:xfrm>
          <a:prstGeom prst="rect">
            <a:avLst/>
          </a:prstGeom>
          <a:noFill/>
          <a:ln>
            <a:noFill/>
          </a:ln>
        </p:spPr>
      </p:pic>
      <p:pic>
        <p:nvPicPr>
          <p:cNvPr id="17" name="Google Shape;17;p6"/>
          <p:cNvPicPr preferRelativeResize="0"/>
          <p:nvPr/>
        </p:nvPicPr>
        <p:blipFill rotWithShape="1">
          <a:blip r:embed="rId3">
            <a:alphaModFix/>
          </a:blip>
          <a:srcRect t="21323" b="8912"/>
          <a:stretch/>
        </p:blipFill>
        <p:spPr>
          <a:xfrm>
            <a:off x="3646529" y="397288"/>
            <a:ext cx="4852933" cy="1464913"/>
          </a:xfrm>
          <a:prstGeom prst="rect">
            <a:avLst/>
          </a:prstGeom>
          <a:noFill/>
          <a:ln>
            <a:noFill/>
          </a:ln>
        </p:spPr>
      </p:pic>
      <p:pic>
        <p:nvPicPr>
          <p:cNvPr id="18" name="Google Shape;18;p6"/>
          <p:cNvPicPr preferRelativeResize="0"/>
          <p:nvPr/>
        </p:nvPicPr>
        <p:blipFill rotWithShape="1">
          <a:blip r:embed="rId4">
            <a:alphaModFix/>
          </a:blip>
          <a:srcRect/>
          <a:stretch/>
        </p:blipFill>
        <p:spPr>
          <a:xfrm>
            <a:off x="791474" y="5297240"/>
            <a:ext cx="1046851" cy="1560760"/>
          </a:xfrm>
          <a:prstGeom prst="rect">
            <a:avLst/>
          </a:prstGeom>
          <a:noFill/>
          <a:ln>
            <a:noFill/>
          </a:ln>
        </p:spPr>
      </p:pic>
    </p:spTree>
    <p:extLst>
      <p:ext uri="{BB962C8B-B14F-4D97-AF65-F5344CB8AC3E}">
        <p14:creationId xmlns:p14="http://schemas.microsoft.com/office/powerpoint/2010/main" val="27448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763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30" r:id="rId4"/>
    <p:sldLayoutId id="2147483722" r:id="rId5"/>
    <p:sldLayoutId id="2147483723" r:id="rId6"/>
    <p:sldLayoutId id="2147483724" r:id="rId7"/>
    <p:sldLayoutId id="2147483725" r:id="rId8"/>
    <p:sldLayoutId id="214748373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7.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0.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3.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195520" y="5143374"/>
            <a:ext cx="9144000" cy="3078643"/>
          </a:xfrm>
        </p:spPr>
        <p:txBody>
          <a:bodyPr>
            <a:normAutofit fontScale="90000"/>
          </a:bodyPr>
          <a:lstStyle/>
          <a:p>
            <a:pPr algn="ctr">
              <a:lnSpc>
                <a:spcPct val="100000"/>
              </a:lnSpc>
              <a:spcBef>
                <a:spcPts val="1200"/>
              </a:spcBef>
              <a:spcAft>
                <a:spcPts val="1200"/>
              </a:spcAft>
            </a:pP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4400" dirty="0">
                <a:solidFill>
                  <a:schemeClr val="tx2">
                    <a:lumMod val="75000"/>
                  </a:schemeClr>
                </a:solidFill>
              </a:rPr>
              <a:t> </a:t>
            </a:r>
            <a:br>
              <a:rPr lang="fr-FR" sz="6000" cap="all" dirty="0">
                <a:solidFill>
                  <a:schemeClr val="tx2">
                    <a:lumMod val="75000"/>
                  </a:schemeClr>
                </a:solidFill>
                <a:latin typeface="+mn-lt"/>
              </a:rPr>
            </a:br>
            <a:br>
              <a:rPr lang="fr-FR" sz="4800" dirty="0">
                <a:solidFill>
                  <a:schemeClr val="tx2">
                    <a:lumMod val="75000"/>
                  </a:schemeClr>
                </a:solidFill>
              </a:rPr>
            </a:br>
            <a:br>
              <a:rPr lang="fr-FR" dirty="0">
                <a:solidFill>
                  <a:schemeClr val="tx2">
                    <a:lumMod val="75000"/>
                  </a:schemeClr>
                </a:solidFill>
              </a:rPr>
            </a:br>
            <a:endParaRPr lang="fr-FR" dirty="0">
              <a:solidFill>
                <a:schemeClr val="tx2">
                  <a:lumMod val="75000"/>
                </a:schemeClr>
              </a:solidFill>
            </a:endParaRPr>
          </a:p>
        </p:txBody>
      </p:sp>
      <p:sp>
        <p:nvSpPr>
          <p:cNvPr id="4" name="ZoneTexte 3">
            <a:extLst>
              <a:ext uri="{FF2B5EF4-FFF2-40B4-BE49-F238E27FC236}">
                <a16:creationId xmlns:a16="http://schemas.microsoft.com/office/drawing/2014/main" id="{8272CB92-6644-4654-860C-6602BD31669B}"/>
              </a:ext>
            </a:extLst>
          </p:cNvPr>
          <p:cNvSpPr txBox="1"/>
          <p:nvPr/>
        </p:nvSpPr>
        <p:spPr>
          <a:xfrm>
            <a:off x="1339584" y="2274838"/>
            <a:ext cx="9919062" cy="2308324"/>
          </a:xfrm>
          <a:prstGeom prst="rect">
            <a:avLst/>
          </a:prstGeom>
          <a:noFill/>
        </p:spPr>
        <p:txBody>
          <a:bodyPr wrap="square">
            <a:spAutoFit/>
          </a:bodyPr>
          <a:lstStyle/>
          <a:p>
            <a:pPr algn="ctr"/>
            <a:endParaRPr lang="fr-FR" sz="4800" cap="all" dirty="0">
              <a:solidFill>
                <a:schemeClr val="tx2">
                  <a:lumMod val="75000"/>
                </a:schemeClr>
              </a:solidFill>
              <a:latin typeface="+mn-lt"/>
            </a:endParaRPr>
          </a:p>
          <a:p>
            <a:pPr algn="ctr"/>
            <a:r>
              <a:rPr lang="fr-FR" sz="4800" cap="all" dirty="0">
                <a:solidFill>
                  <a:schemeClr val="tx2">
                    <a:lumMod val="75000"/>
                  </a:schemeClr>
                </a:solidFill>
                <a:latin typeface="+mn-lt"/>
              </a:rPr>
              <a:t>Bienvenue au Colloque des Apprenti·ES chercheur·ES</a:t>
            </a:r>
            <a:endParaRPr lang="fr-FR" sz="4800" dirty="0"/>
          </a:p>
        </p:txBody>
      </p:sp>
      <p:sp>
        <p:nvSpPr>
          <p:cNvPr id="6" name="ZoneTexte 5">
            <a:extLst>
              <a:ext uri="{FF2B5EF4-FFF2-40B4-BE49-F238E27FC236}">
                <a16:creationId xmlns:a16="http://schemas.microsoft.com/office/drawing/2014/main" id="{EA56F3E0-4B24-4F0B-8586-CB5EEC68E07B}"/>
              </a:ext>
            </a:extLst>
          </p:cNvPr>
          <p:cNvSpPr txBox="1"/>
          <p:nvPr/>
        </p:nvSpPr>
        <p:spPr>
          <a:xfrm>
            <a:off x="2386148" y="5564666"/>
            <a:ext cx="6966857" cy="923330"/>
          </a:xfrm>
          <a:prstGeom prst="rect">
            <a:avLst/>
          </a:prstGeom>
          <a:noFill/>
        </p:spPr>
        <p:txBody>
          <a:bodyPr wrap="square">
            <a:spAutoFit/>
          </a:bodyPr>
          <a:lstStyle/>
          <a:p>
            <a:pPr algn="ctr"/>
            <a:r>
              <a:rPr lang="fr-FR" sz="1800" b="1" dirty="0">
                <a:solidFill>
                  <a:schemeClr val="bg2">
                    <a:lumMod val="75000"/>
                  </a:schemeClr>
                </a:solidFill>
              </a:rPr>
              <a:t> </a:t>
            </a:r>
            <a:r>
              <a:rPr lang="fr-FR" sz="18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8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800" b="1" dirty="0">
                <a:solidFill>
                  <a:schemeClr val="bg2">
                    <a:lumMod val="75000"/>
                  </a:schemeClr>
                </a:solidFill>
              </a:rPr>
              <a:t>Colloque final « Apprenti·es chercheur·es Ined » ,  </a:t>
            </a:r>
          </a:p>
          <a:p>
            <a:pPr algn="ctr"/>
            <a:r>
              <a:rPr lang="fr-FR" sz="1800" b="1" dirty="0">
                <a:solidFill>
                  <a:schemeClr val="bg2">
                    <a:lumMod val="75000"/>
                  </a:schemeClr>
                </a:solidFill>
              </a:rPr>
              <a:t>31 Mai 2023, Centre de Colloques du Campus Condorcet</a:t>
            </a:r>
          </a:p>
        </p:txBody>
      </p:sp>
    </p:spTree>
    <p:extLst>
      <p:ext uri="{BB962C8B-B14F-4D97-AF65-F5344CB8AC3E}">
        <p14:creationId xmlns:p14="http://schemas.microsoft.com/office/powerpoint/2010/main" val="297893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699224" y="3169045"/>
            <a:ext cx="9144000" cy="3078643"/>
          </a:xfrm>
        </p:spPr>
        <p:txBody>
          <a:bodyPr>
            <a:normAutofit fontScale="90000"/>
          </a:bodyPr>
          <a:lstStyle/>
          <a:p>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5300" b="1" cap="small" dirty="0">
                <a:solidFill>
                  <a:schemeClr val="tx2">
                    <a:lumMod val="75000"/>
                  </a:schemeClr>
                </a:solidFill>
                <a:latin typeface="+mn-lt"/>
              </a:rPr>
              <a:t>Les Déchets</a:t>
            </a:r>
            <a:br>
              <a:rPr lang="fr-FR" sz="5300" cap="small" dirty="0">
                <a:solidFill>
                  <a:schemeClr val="tx2">
                    <a:lumMod val="75000"/>
                  </a:schemeClr>
                </a:solidFill>
                <a:latin typeface="+mn-lt"/>
              </a:rPr>
            </a:br>
            <a:r>
              <a:rPr lang="fr-FR" sz="5300" b="1" dirty="0">
                <a:solidFill>
                  <a:schemeClr val="tx2">
                    <a:lumMod val="75000"/>
                  </a:schemeClr>
                </a:solidFill>
                <a:latin typeface="+mn-lt"/>
              </a:rPr>
              <a:t>comportement et cadre de vie</a:t>
            </a:r>
            <a:br>
              <a:rPr lang="fr-FR" sz="4400" dirty="0">
                <a:solidFill>
                  <a:schemeClr val="tx2">
                    <a:lumMod val="75000"/>
                  </a:schemeClr>
                </a:solidFill>
              </a:rPr>
            </a:br>
            <a:br>
              <a:rPr lang="fr-FR" sz="4400" dirty="0">
                <a:solidFill>
                  <a:schemeClr val="tx2">
                    <a:lumMod val="75000"/>
                  </a:schemeClr>
                </a:solidFill>
              </a:rPr>
            </a:br>
            <a:r>
              <a:rPr lang="fr-FR" sz="4400" dirty="0">
                <a:solidFill>
                  <a:schemeClr val="tx2">
                    <a:lumMod val="75000"/>
                  </a:schemeClr>
                </a:solidFill>
              </a:rPr>
              <a:t> par </a:t>
            </a:r>
            <a:r>
              <a:rPr lang="fr-FR" sz="4400" dirty="0" err="1">
                <a:solidFill>
                  <a:schemeClr val="tx2">
                    <a:lumMod val="75000"/>
                  </a:schemeClr>
                </a:solidFill>
              </a:rPr>
              <a:t>Camila</a:t>
            </a:r>
            <a:r>
              <a:rPr lang="fr-FR" sz="4400" dirty="0">
                <a:solidFill>
                  <a:schemeClr val="tx2">
                    <a:lumMod val="75000"/>
                  </a:schemeClr>
                </a:solidFill>
              </a:rPr>
              <a:t> </a:t>
            </a:r>
            <a:r>
              <a:rPr lang="fr-FR" sz="4400" dirty="0" err="1">
                <a:solidFill>
                  <a:schemeClr val="tx2">
                    <a:lumMod val="75000"/>
                  </a:schemeClr>
                </a:solidFill>
              </a:rPr>
              <a:t>Aymonier</a:t>
            </a:r>
            <a:r>
              <a:rPr lang="fr-FR" sz="4400" dirty="0">
                <a:solidFill>
                  <a:schemeClr val="tx2">
                    <a:lumMod val="75000"/>
                  </a:schemeClr>
                </a:solidFill>
              </a:rPr>
              <a:t> et Yvan Peng</a:t>
            </a:r>
            <a:br>
              <a:rPr lang="fr-FR" sz="4400" dirty="0">
                <a:solidFill>
                  <a:schemeClr val="tx2">
                    <a:lumMod val="75000"/>
                  </a:schemeClr>
                </a:solidFill>
              </a:rPr>
            </a:br>
            <a:br>
              <a:rPr lang="fr-FR" sz="4400" dirty="0">
                <a:solidFill>
                  <a:schemeClr val="tx2">
                    <a:lumMod val="75000"/>
                  </a:schemeClr>
                </a:solidFill>
              </a:rPr>
            </a:br>
            <a:r>
              <a:rPr lang="fr-FR" sz="2700" dirty="0">
                <a:solidFill>
                  <a:schemeClr val="tx2">
                    <a:lumMod val="75000"/>
                  </a:schemeClr>
                </a:solidFill>
              </a:rPr>
              <a:t>encadrés par  Anne et Capucine</a:t>
            </a:r>
            <a:br>
              <a:rPr lang="fr-FR" sz="2700" dirty="0">
                <a:solidFill>
                  <a:schemeClr val="tx2">
                    <a:lumMod val="75000"/>
                  </a:schemeClr>
                </a:solidFill>
              </a:rPr>
            </a:br>
            <a:endParaRPr lang="fr-FR" sz="2700" dirty="0">
              <a:solidFill>
                <a:schemeClr val="tx2">
                  <a:lumMod val="75000"/>
                </a:schemeClr>
              </a:solidFill>
            </a:endParaRPr>
          </a:p>
        </p:txBody>
      </p:sp>
    </p:spTree>
    <p:extLst>
      <p:ext uri="{BB962C8B-B14F-4D97-AF65-F5344CB8AC3E}">
        <p14:creationId xmlns:p14="http://schemas.microsoft.com/office/powerpoint/2010/main" val="190847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55510"/>
            <a:ext cx="10515600" cy="937464"/>
          </a:xfrm>
        </p:spPr>
        <p:txBody>
          <a:bodyPr>
            <a:normAutofit/>
          </a:bodyPr>
          <a:lstStyle/>
          <a:p>
            <a:r>
              <a:rPr lang="fr-FR" sz="3600" dirty="0">
                <a:solidFill>
                  <a:srgbClr val="FF0000"/>
                </a:solidFill>
              </a:rPr>
              <a:t>Tri</a:t>
            </a:r>
            <a:endParaRPr lang="fr-FR" sz="3600" dirty="0"/>
          </a:p>
        </p:txBody>
      </p:sp>
      <p:pic>
        <p:nvPicPr>
          <p:cNvPr id="8" name="Espace réservé du contenu 7">
            <a:extLst>
              <a:ext uri="{FF2B5EF4-FFF2-40B4-BE49-F238E27FC236}">
                <a16:creationId xmlns:a16="http://schemas.microsoft.com/office/drawing/2014/main" id="{B8628223-3C80-4FA4-8EB1-E64883B7D3D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71687" y="355510"/>
            <a:ext cx="9501188" cy="5700713"/>
          </a:xfrm>
        </p:spPr>
      </p:pic>
    </p:spTree>
    <p:extLst>
      <p:ext uri="{BB962C8B-B14F-4D97-AF65-F5344CB8AC3E}">
        <p14:creationId xmlns:p14="http://schemas.microsoft.com/office/powerpoint/2010/main" val="131043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475583"/>
            <a:ext cx="10515600" cy="711200"/>
          </a:xfrm>
        </p:spPr>
        <p:txBody>
          <a:bodyPr>
            <a:normAutofit/>
          </a:bodyPr>
          <a:lstStyle/>
          <a:p>
            <a:r>
              <a:rPr lang="fr-FR" sz="3600" dirty="0">
                <a:solidFill>
                  <a:srgbClr val="FF0000"/>
                </a:solidFill>
              </a:rPr>
              <a:t>Tri et conditions de vie</a:t>
            </a:r>
          </a:p>
        </p:txBody>
      </p:sp>
      <p:grpSp>
        <p:nvGrpSpPr>
          <p:cNvPr id="13" name="Groupe 12"/>
          <p:cNvGrpSpPr/>
          <p:nvPr/>
        </p:nvGrpSpPr>
        <p:grpSpPr>
          <a:xfrm>
            <a:off x="3482108" y="4913743"/>
            <a:ext cx="5218547" cy="1275812"/>
            <a:chOff x="2048973" y="4802096"/>
            <a:chExt cx="4837856" cy="1385529"/>
          </a:xfrm>
        </p:grpSpPr>
        <p:sp>
          <p:nvSpPr>
            <p:cNvPr id="2" name="Rectangle 1"/>
            <p:cNvSpPr/>
            <p:nvPr/>
          </p:nvSpPr>
          <p:spPr>
            <a:xfrm>
              <a:off x="2048973" y="5868366"/>
              <a:ext cx="252000" cy="252000"/>
            </a:xfrm>
            <a:prstGeom prst="rect">
              <a:avLst/>
            </a:prstGeom>
            <a:solidFill>
              <a:srgbClr val="B3D1EB"/>
            </a:solidFill>
            <a:ln>
              <a:solidFill>
                <a:srgbClr val="B3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48973" y="5194836"/>
              <a:ext cx="252000" cy="252000"/>
            </a:xfrm>
            <a:prstGeom prst="rect">
              <a:avLst/>
            </a:prstGeom>
            <a:solidFill>
              <a:srgbClr val="2C98DB"/>
            </a:solidFill>
            <a:ln>
              <a:solidFill>
                <a:srgbClr val="2C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048973" y="5531601"/>
              <a:ext cx="252000" cy="252000"/>
            </a:xfrm>
            <a:prstGeom prst="rect">
              <a:avLst/>
            </a:prstGeom>
            <a:solidFill>
              <a:srgbClr val="6BAED6"/>
            </a:solidFill>
            <a:ln>
              <a:solidFill>
                <a:srgbClr val="6BA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048973" y="4858071"/>
              <a:ext cx="252000" cy="252000"/>
            </a:xfrm>
            <a:prstGeom prst="rect">
              <a:avLst/>
            </a:prstGeom>
            <a:solidFill>
              <a:srgbClr val="0D2D8F"/>
            </a:solidFill>
            <a:ln>
              <a:solidFill>
                <a:srgbClr val="0D2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300973" y="4802096"/>
              <a:ext cx="3491345" cy="369332"/>
            </a:xfrm>
            <a:prstGeom prst="rect">
              <a:avLst/>
            </a:prstGeom>
            <a:noFill/>
          </p:spPr>
          <p:txBody>
            <a:bodyPr wrap="square" rtlCol="0">
              <a:spAutoFit/>
            </a:bodyPr>
            <a:lstStyle/>
            <a:p>
              <a:r>
                <a:rPr lang="fr-FR" dirty="0"/>
                <a:t>On trie tout, y compris le compost</a:t>
              </a:r>
            </a:p>
          </p:txBody>
        </p:sp>
        <p:sp>
          <p:nvSpPr>
            <p:cNvPr id="10" name="ZoneTexte 9"/>
            <p:cNvSpPr txBox="1"/>
            <p:nvPr/>
          </p:nvSpPr>
          <p:spPr>
            <a:xfrm>
              <a:off x="2300973" y="5124368"/>
              <a:ext cx="3491345" cy="369332"/>
            </a:xfrm>
            <a:prstGeom prst="rect">
              <a:avLst/>
            </a:prstGeom>
            <a:noFill/>
          </p:spPr>
          <p:txBody>
            <a:bodyPr wrap="square" rtlCol="0">
              <a:spAutoFit/>
            </a:bodyPr>
            <a:lstStyle/>
            <a:p>
              <a:r>
                <a:rPr lang="fr-FR" dirty="0"/>
                <a:t>On trie seulement le verre</a:t>
              </a:r>
            </a:p>
          </p:txBody>
        </p:sp>
        <p:sp>
          <p:nvSpPr>
            <p:cNvPr id="11" name="ZoneTexte 10"/>
            <p:cNvSpPr txBox="1"/>
            <p:nvPr/>
          </p:nvSpPr>
          <p:spPr>
            <a:xfrm>
              <a:off x="2300973" y="5818293"/>
              <a:ext cx="3805382" cy="369332"/>
            </a:xfrm>
            <a:prstGeom prst="rect">
              <a:avLst/>
            </a:prstGeom>
            <a:noFill/>
          </p:spPr>
          <p:txBody>
            <a:bodyPr wrap="square" rtlCol="0">
              <a:spAutoFit/>
            </a:bodyPr>
            <a:lstStyle/>
            <a:p>
              <a:r>
                <a:rPr lang="fr-FR" dirty="0"/>
                <a:t>On met tout dans la même poubelle</a:t>
              </a:r>
            </a:p>
          </p:txBody>
        </p:sp>
        <p:sp>
          <p:nvSpPr>
            <p:cNvPr id="12" name="ZoneTexte 11"/>
            <p:cNvSpPr txBox="1"/>
            <p:nvPr/>
          </p:nvSpPr>
          <p:spPr>
            <a:xfrm>
              <a:off x="2300973" y="5463854"/>
              <a:ext cx="4585856" cy="369332"/>
            </a:xfrm>
            <a:prstGeom prst="rect">
              <a:avLst/>
            </a:prstGeom>
            <a:noFill/>
          </p:spPr>
          <p:txBody>
            <a:bodyPr wrap="square" rtlCol="0">
              <a:spAutoFit/>
            </a:bodyPr>
            <a:lstStyle/>
            <a:p>
              <a:r>
                <a:rPr lang="fr-FR" dirty="0"/>
                <a:t>On trie le verre et d’autres déchets recyclables</a:t>
              </a:r>
            </a:p>
          </p:txBody>
        </p:sp>
      </p:grpSp>
      <p:sp>
        <p:nvSpPr>
          <p:cNvPr id="14" name="Rectangle 13"/>
          <p:cNvSpPr/>
          <p:nvPr/>
        </p:nvSpPr>
        <p:spPr>
          <a:xfrm>
            <a:off x="10522527" y="2900217"/>
            <a:ext cx="831273" cy="89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09" y="1009654"/>
            <a:ext cx="5265935" cy="3955632"/>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136" y="937490"/>
            <a:ext cx="4735608" cy="4027795"/>
          </a:xfrm>
          <a:prstGeom prst="rect">
            <a:avLst/>
          </a:prstGeom>
        </p:spPr>
      </p:pic>
    </p:spTree>
    <p:extLst>
      <p:ext uri="{BB962C8B-B14F-4D97-AF65-F5344CB8AC3E}">
        <p14:creationId xmlns:p14="http://schemas.microsoft.com/office/powerpoint/2010/main" val="188024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Tri et niveau culturel</a:t>
            </a:r>
          </a:p>
        </p:txBody>
      </p:sp>
      <p:grpSp>
        <p:nvGrpSpPr>
          <p:cNvPr id="14" name="Groupe 13"/>
          <p:cNvGrpSpPr/>
          <p:nvPr/>
        </p:nvGrpSpPr>
        <p:grpSpPr>
          <a:xfrm>
            <a:off x="7155550" y="3278653"/>
            <a:ext cx="5218547" cy="1275812"/>
            <a:chOff x="2048973" y="4802096"/>
            <a:chExt cx="4837856" cy="1385529"/>
          </a:xfrm>
        </p:grpSpPr>
        <p:sp>
          <p:nvSpPr>
            <p:cNvPr id="15" name="Rectangle 14"/>
            <p:cNvSpPr/>
            <p:nvPr/>
          </p:nvSpPr>
          <p:spPr>
            <a:xfrm>
              <a:off x="2048973" y="5868366"/>
              <a:ext cx="252000" cy="252000"/>
            </a:xfrm>
            <a:prstGeom prst="rect">
              <a:avLst/>
            </a:prstGeom>
            <a:solidFill>
              <a:srgbClr val="B3D1EB"/>
            </a:solidFill>
            <a:ln>
              <a:solidFill>
                <a:srgbClr val="B3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048973" y="5194836"/>
              <a:ext cx="252000" cy="252000"/>
            </a:xfrm>
            <a:prstGeom prst="rect">
              <a:avLst/>
            </a:prstGeom>
            <a:solidFill>
              <a:srgbClr val="2C98DB"/>
            </a:solidFill>
            <a:ln>
              <a:solidFill>
                <a:srgbClr val="2C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048973" y="5531601"/>
              <a:ext cx="252000" cy="252000"/>
            </a:xfrm>
            <a:prstGeom prst="rect">
              <a:avLst/>
            </a:prstGeom>
            <a:solidFill>
              <a:srgbClr val="6BAED6"/>
            </a:solidFill>
            <a:ln>
              <a:solidFill>
                <a:srgbClr val="6BA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048973" y="4858071"/>
              <a:ext cx="252000" cy="252000"/>
            </a:xfrm>
            <a:prstGeom prst="rect">
              <a:avLst/>
            </a:prstGeom>
            <a:solidFill>
              <a:srgbClr val="0D2D8F"/>
            </a:solidFill>
            <a:ln>
              <a:solidFill>
                <a:srgbClr val="0D2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300973" y="4802096"/>
              <a:ext cx="3491345" cy="369332"/>
            </a:xfrm>
            <a:prstGeom prst="rect">
              <a:avLst/>
            </a:prstGeom>
            <a:noFill/>
          </p:spPr>
          <p:txBody>
            <a:bodyPr wrap="square" rtlCol="0">
              <a:spAutoFit/>
            </a:bodyPr>
            <a:lstStyle/>
            <a:p>
              <a:r>
                <a:rPr lang="fr-FR" dirty="0"/>
                <a:t>On trie tout, y compris le compost</a:t>
              </a:r>
            </a:p>
          </p:txBody>
        </p:sp>
        <p:sp>
          <p:nvSpPr>
            <p:cNvPr id="20" name="ZoneTexte 19"/>
            <p:cNvSpPr txBox="1"/>
            <p:nvPr/>
          </p:nvSpPr>
          <p:spPr>
            <a:xfrm>
              <a:off x="2300973" y="5124368"/>
              <a:ext cx="3491345" cy="369332"/>
            </a:xfrm>
            <a:prstGeom prst="rect">
              <a:avLst/>
            </a:prstGeom>
            <a:noFill/>
          </p:spPr>
          <p:txBody>
            <a:bodyPr wrap="square" rtlCol="0">
              <a:spAutoFit/>
            </a:bodyPr>
            <a:lstStyle/>
            <a:p>
              <a:r>
                <a:rPr lang="fr-FR" dirty="0"/>
                <a:t>On trie seulement le verre</a:t>
              </a:r>
            </a:p>
          </p:txBody>
        </p:sp>
        <p:sp>
          <p:nvSpPr>
            <p:cNvPr id="21" name="ZoneTexte 20"/>
            <p:cNvSpPr txBox="1"/>
            <p:nvPr/>
          </p:nvSpPr>
          <p:spPr>
            <a:xfrm>
              <a:off x="2300973" y="5818293"/>
              <a:ext cx="3805382" cy="369332"/>
            </a:xfrm>
            <a:prstGeom prst="rect">
              <a:avLst/>
            </a:prstGeom>
            <a:noFill/>
          </p:spPr>
          <p:txBody>
            <a:bodyPr wrap="square" rtlCol="0">
              <a:spAutoFit/>
            </a:bodyPr>
            <a:lstStyle/>
            <a:p>
              <a:r>
                <a:rPr lang="fr-FR" dirty="0"/>
                <a:t>On met tout dans la même poubelle</a:t>
              </a:r>
            </a:p>
          </p:txBody>
        </p:sp>
        <p:sp>
          <p:nvSpPr>
            <p:cNvPr id="22" name="ZoneTexte 21"/>
            <p:cNvSpPr txBox="1"/>
            <p:nvPr/>
          </p:nvSpPr>
          <p:spPr>
            <a:xfrm>
              <a:off x="2300973" y="5463854"/>
              <a:ext cx="4585856" cy="369332"/>
            </a:xfrm>
            <a:prstGeom prst="rect">
              <a:avLst/>
            </a:prstGeom>
            <a:noFill/>
          </p:spPr>
          <p:txBody>
            <a:bodyPr wrap="square" rtlCol="0">
              <a:spAutoFit/>
            </a:bodyPr>
            <a:lstStyle/>
            <a:p>
              <a:r>
                <a:rPr lang="fr-FR" dirty="0"/>
                <a:t>On trie le verre et d’autres déchets recyclables</a:t>
              </a:r>
            </a:p>
          </p:txBody>
        </p:sp>
      </p:gr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37" y="1234677"/>
            <a:ext cx="5568002" cy="4778285"/>
          </a:xfrm>
          <a:prstGeom prst="rect">
            <a:avLst/>
          </a:prstGeom>
        </p:spPr>
      </p:pic>
    </p:spTree>
    <p:extLst>
      <p:ext uri="{BB962C8B-B14F-4D97-AF65-F5344CB8AC3E}">
        <p14:creationId xmlns:p14="http://schemas.microsoft.com/office/powerpoint/2010/main" val="41534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C2986D-08D4-43B7-89C4-AEC324205739}"/>
              </a:ext>
            </a:extLst>
          </p:cNvPr>
          <p:cNvSpPr>
            <a:spLocks noGrp="1"/>
          </p:cNvSpPr>
          <p:nvPr>
            <p:ph type="title"/>
          </p:nvPr>
        </p:nvSpPr>
        <p:spPr/>
        <p:txBody>
          <a:bodyPr>
            <a:normAutofit/>
          </a:bodyPr>
          <a:lstStyle/>
          <a:p>
            <a:r>
              <a:rPr lang="fr-FR" sz="3600" dirty="0">
                <a:solidFill>
                  <a:srgbClr val="FF0000"/>
                </a:solidFill>
              </a:rPr>
              <a:t>Tri et autre comportements</a:t>
            </a:r>
          </a:p>
        </p:txBody>
      </p:sp>
      <p:sp>
        <p:nvSpPr>
          <p:cNvPr id="3" name="Rectangle 2"/>
          <p:cNvSpPr/>
          <p:nvPr/>
        </p:nvSpPr>
        <p:spPr>
          <a:xfrm>
            <a:off x="6788729" y="3661806"/>
            <a:ext cx="1468582" cy="1126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824" y="1401182"/>
            <a:ext cx="6956160" cy="4790469"/>
          </a:xfrm>
          <a:prstGeom prst="rect">
            <a:avLst/>
          </a:prstGeom>
        </p:spPr>
      </p:pic>
      <p:grpSp>
        <p:nvGrpSpPr>
          <p:cNvPr id="23" name="Groupe 22"/>
          <p:cNvGrpSpPr/>
          <p:nvPr/>
        </p:nvGrpSpPr>
        <p:grpSpPr>
          <a:xfrm>
            <a:off x="7167418" y="3512830"/>
            <a:ext cx="5218547" cy="1275812"/>
            <a:chOff x="2048973" y="4802096"/>
            <a:chExt cx="4837856" cy="1385529"/>
          </a:xfrm>
        </p:grpSpPr>
        <p:sp>
          <p:nvSpPr>
            <p:cNvPr id="24" name="Rectangle 23"/>
            <p:cNvSpPr/>
            <p:nvPr/>
          </p:nvSpPr>
          <p:spPr>
            <a:xfrm>
              <a:off x="2048973" y="5868366"/>
              <a:ext cx="252000" cy="252000"/>
            </a:xfrm>
            <a:prstGeom prst="rect">
              <a:avLst/>
            </a:prstGeom>
            <a:solidFill>
              <a:srgbClr val="ADD1F0"/>
            </a:solidFill>
            <a:ln>
              <a:solidFill>
                <a:srgbClr val="B3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048973" y="5194836"/>
              <a:ext cx="252000" cy="252000"/>
            </a:xfrm>
            <a:prstGeom prst="rect">
              <a:avLst/>
            </a:prstGeom>
            <a:solidFill>
              <a:srgbClr val="2C9ADE"/>
            </a:solidFill>
            <a:ln>
              <a:solidFill>
                <a:srgbClr val="2C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048973" y="5531601"/>
              <a:ext cx="252000" cy="252000"/>
            </a:xfrm>
            <a:prstGeom prst="rect">
              <a:avLst/>
            </a:prstGeom>
            <a:solidFill>
              <a:srgbClr val="6BAED6"/>
            </a:solidFill>
            <a:ln>
              <a:solidFill>
                <a:srgbClr val="6BA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048973" y="4858071"/>
              <a:ext cx="252000" cy="252000"/>
            </a:xfrm>
            <a:prstGeom prst="rect">
              <a:avLst/>
            </a:prstGeom>
            <a:solidFill>
              <a:srgbClr val="0D2C87"/>
            </a:solidFill>
            <a:ln>
              <a:solidFill>
                <a:srgbClr val="0D2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300973" y="4802096"/>
              <a:ext cx="3491345" cy="369332"/>
            </a:xfrm>
            <a:prstGeom prst="rect">
              <a:avLst/>
            </a:prstGeom>
            <a:noFill/>
          </p:spPr>
          <p:txBody>
            <a:bodyPr wrap="square" rtlCol="0">
              <a:spAutoFit/>
            </a:bodyPr>
            <a:lstStyle/>
            <a:p>
              <a:r>
                <a:rPr lang="fr-FR" dirty="0"/>
                <a:t>On trie tout, y compris le compost</a:t>
              </a:r>
            </a:p>
          </p:txBody>
        </p:sp>
        <p:sp>
          <p:nvSpPr>
            <p:cNvPr id="29" name="ZoneTexte 28"/>
            <p:cNvSpPr txBox="1"/>
            <p:nvPr/>
          </p:nvSpPr>
          <p:spPr>
            <a:xfrm>
              <a:off x="2300973" y="5124368"/>
              <a:ext cx="3491345" cy="369332"/>
            </a:xfrm>
            <a:prstGeom prst="rect">
              <a:avLst/>
            </a:prstGeom>
            <a:noFill/>
          </p:spPr>
          <p:txBody>
            <a:bodyPr wrap="square" rtlCol="0">
              <a:spAutoFit/>
            </a:bodyPr>
            <a:lstStyle/>
            <a:p>
              <a:r>
                <a:rPr lang="fr-FR" dirty="0"/>
                <a:t>On trie seulement le verre</a:t>
              </a:r>
            </a:p>
          </p:txBody>
        </p:sp>
        <p:sp>
          <p:nvSpPr>
            <p:cNvPr id="30" name="ZoneTexte 29"/>
            <p:cNvSpPr txBox="1"/>
            <p:nvPr/>
          </p:nvSpPr>
          <p:spPr>
            <a:xfrm>
              <a:off x="2300973" y="5818293"/>
              <a:ext cx="3805382" cy="369332"/>
            </a:xfrm>
            <a:prstGeom prst="rect">
              <a:avLst/>
            </a:prstGeom>
            <a:noFill/>
          </p:spPr>
          <p:txBody>
            <a:bodyPr wrap="square" rtlCol="0">
              <a:spAutoFit/>
            </a:bodyPr>
            <a:lstStyle/>
            <a:p>
              <a:r>
                <a:rPr lang="fr-FR" dirty="0"/>
                <a:t>On met tout dans la même poubelle</a:t>
              </a:r>
            </a:p>
          </p:txBody>
        </p:sp>
        <p:sp>
          <p:nvSpPr>
            <p:cNvPr id="31" name="ZoneTexte 30"/>
            <p:cNvSpPr txBox="1"/>
            <p:nvPr/>
          </p:nvSpPr>
          <p:spPr>
            <a:xfrm>
              <a:off x="2300973" y="5463854"/>
              <a:ext cx="4585856" cy="369332"/>
            </a:xfrm>
            <a:prstGeom prst="rect">
              <a:avLst/>
            </a:prstGeom>
            <a:noFill/>
          </p:spPr>
          <p:txBody>
            <a:bodyPr wrap="square" rtlCol="0">
              <a:spAutoFit/>
            </a:bodyPr>
            <a:lstStyle/>
            <a:p>
              <a:r>
                <a:rPr lang="fr-FR" dirty="0"/>
                <a:t>On trie le verre et d’autres déchets recyclables</a:t>
              </a:r>
            </a:p>
          </p:txBody>
        </p:sp>
      </p:grpSp>
    </p:spTree>
    <p:extLst>
      <p:ext uri="{BB962C8B-B14F-4D97-AF65-F5344CB8AC3E}">
        <p14:creationId xmlns:p14="http://schemas.microsoft.com/office/powerpoint/2010/main" val="325121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4500B-FF78-4A6B-B701-B1354DE191DB}"/>
              </a:ext>
            </a:extLst>
          </p:cNvPr>
          <p:cNvSpPr>
            <a:spLocks noGrp="1"/>
          </p:cNvSpPr>
          <p:nvPr>
            <p:ph type="title"/>
          </p:nvPr>
        </p:nvSpPr>
        <p:spPr>
          <a:xfrm>
            <a:off x="495300" y="0"/>
            <a:ext cx="10515600" cy="1325563"/>
          </a:xfrm>
        </p:spPr>
        <p:txBody>
          <a:bodyPr>
            <a:normAutofit/>
          </a:bodyPr>
          <a:lstStyle/>
          <a:p>
            <a:r>
              <a:rPr lang="fr-FR" sz="3600" dirty="0">
                <a:solidFill>
                  <a:srgbClr val="FF0000"/>
                </a:solidFill>
              </a:rPr>
              <a:t>Niveau de propreté du cadre de vie </a:t>
            </a:r>
          </a:p>
        </p:txBody>
      </p:sp>
      <p:pic>
        <p:nvPicPr>
          <p:cNvPr id="5" name="Espace réservé du contenu 4">
            <a:extLst>
              <a:ext uri="{FF2B5EF4-FFF2-40B4-BE49-F238E27FC236}">
                <a16:creationId xmlns:a16="http://schemas.microsoft.com/office/drawing/2014/main" id="{38C8A89B-B017-4704-A44B-4808937B24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6550" y="1071563"/>
            <a:ext cx="8596312" cy="5157787"/>
          </a:xfrm>
        </p:spPr>
      </p:pic>
    </p:spTree>
    <p:extLst>
      <p:ext uri="{BB962C8B-B14F-4D97-AF65-F5344CB8AC3E}">
        <p14:creationId xmlns:p14="http://schemas.microsoft.com/office/powerpoint/2010/main" val="137034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15BA6-7792-4C1A-BAF8-33E7A2F27D76}"/>
              </a:ext>
            </a:extLst>
          </p:cNvPr>
          <p:cNvSpPr>
            <a:spLocks noGrp="1"/>
          </p:cNvSpPr>
          <p:nvPr>
            <p:ph type="title"/>
          </p:nvPr>
        </p:nvSpPr>
        <p:spPr>
          <a:xfrm>
            <a:off x="838200" y="21532"/>
            <a:ext cx="10515600" cy="1325563"/>
          </a:xfrm>
        </p:spPr>
        <p:txBody>
          <a:bodyPr>
            <a:normAutofit/>
          </a:bodyPr>
          <a:lstStyle/>
          <a:p>
            <a:r>
              <a:rPr lang="fr-FR" sz="3600" dirty="0">
                <a:solidFill>
                  <a:srgbClr val="FF0000"/>
                </a:solidFill>
              </a:rPr>
              <a:t>Différents cadres de vie</a:t>
            </a:r>
          </a:p>
        </p:txBody>
      </p:sp>
      <p:pic>
        <p:nvPicPr>
          <p:cNvPr id="4" name="Espace réservé du contenu 3">
            <a:extLst>
              <a:ext uri="{FF2B5EF4-FFF2-40B4-BE49-F238E27FC236}">
                <a16:creationId xmlns:a16="http://schemas.microsoft.com/office/drawing/2014/main" id="{A0DB97C5-2ABD-412D-9AAD-9AF40F6208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316"/>
          <a:stretch/>
        </p:blipFill>
        <p:spPr>
          <a:xfrm>
            <a:off x="838200" y="1164598"/>
            <a:ext cx="7736881" cy="4955086"/>
          </a:xfrm>
          <a:prstGeom prst="rect">
            <a:avLst/>
          </a:prstGeom>
        </p:spPr>
      </p:pic>
      <p:grpSp>
        <p:nvGrpSpPr>
          <p:cNvPr id="5" name="Groupe 4"/>
          <p:cNvGrpSpPr/>
          <p:nvPr/>
        </p:nvGrpSpPr>
        <p:grpSpPr>
          <a:xfrm>
            <a:off x="8719128" y="3642141"/>
            <a:ext cx="3472872" cy="1305059"/>
            <a:chOff x="2048973" y="4802096"/>
            <a:chExt cx="4837856" cy="1417291"/>
          </a:xfrm>
        </p:grpSpPr>
        <p:sp>
          <p:nvSpPr>
            <p:cNvPr id="6" name="Rectangle 5"/>
            <p:cNvSpPr/>
            <p:nvPr/>
          </p:nvSpPr>
          <p:spPr>
            <a:xfrm>
              <a:off x="2048973" y="5868366"/>
              <a:ext cx="252000" cy="252000"/>
            </a:xfrm>
            <a:prstGeom prst="rect">
              <a:avLst/>
            </a:prstGeom>
            <a:solidFill>
              <a:srgbClr val="E31A1C"/>
            </a:solidFill>
            <a:ln>
              <a:solidFill>
                <a:srgbClr val="E31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48973" y="5194836"/>
              <a:ext cx="252000" cy="252000"/>
            </a:xfrm>
            <a:prstGeom prst="rect">
              <a:avLst/>
            </a:prstGeom>
            <a:solidFill>
              <a:srgbClr val="FECC5C"/>
            </a:solidFill>
            <a:ln>
              <a:solidFill>
                <a:srgbClr val="FEC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048973" y="5531601"/>
              <a:ext cx="252000" cy="252000"/>
            </a:xfrm>
            <a:prstGeom prst="rect">
              <a:avLst/>
            </a:prstGeom>
            <a:solidFill>
              <a:srgbClr val="FD8D3C"/>
            </a:solidFill>
            <a:ln>
              <a:solidFill>
                <a:srgbClr val="FD8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048973" y="4858071"/>
              <a:ext cx="252000" cy="252000"/>
            </a:xfrm>
            <a:prstGeom prst="rect">
              <a:avLst/>
            </a:prstGeom>
            <a:solidFill>
              <a:srgbClr val="FFFFB2"/>
            </a:solidFill>
            <a:ln>
              <a:solidFill>
                <a:srgbClr val="FFF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300973" y="4802096"/>
              <a:ext cx="3491345" cy="401094"/>
            </a:xfrm>
            <a:prstGeom prst="rect">
              <a:avLst/>
            </a:prstGeom>
            <a:noFill/>
          </p:spPr>
          <p:txBody>
            <a:bodyPr wrap="square" rtlCol="0">
              <a:spAutoFit/>
            </a:bodyPr>
            <a:lstStyle/>
            <a:p>
              <a:r>
                <a:rPr lang="fr-FR" dirty="0"/>
                <a:t>1 (Pas de déchet)</a:t>
              </a:r>
            </a:p>
          </p:txBody>
        </p:sp>
        <p:sp>
          <p:nvSpPr>
            <p:cNvPr id="11" name="ZoneTexte 10"/>
            <p:cNvSpPr txBox="1"/>
            <p:nvPr/>
          </p:nvSpPr>
          <p:spPr>
            <a:xfrm>
              <a:off x="2300973" y="5124368"/>
              <a:ext cx="3491345" cy="401094"/>
            </a:xfrm>
            <a:prstGeom prst="rect">
              <a:avLst/>
            </a:prstGeom>
            <a:noFill/>
          </p:spPr>
          <p:txBody>
            <a:bodyPr wrap="square" rtlCol="0">
              <a:spAutoFit/>
            </a:bodyPr>
            <a:lstStyle/>
            <a:p>
              <a:r>
                <a:rPr lang="fr-FR" dirty="0"/>
                <a:t>2</a:t>
              </a:r>
            </a:p>
          </p:txBody>
        </p:sp>
        <p:sp>
          <p:nvSpPr>
            <p:cNvPr id="12" name="ZoneTexte 11"/>
            <p:cNvSpPr txBox="1"/>
            <p:nvPr/>
          </p:nvSpPr>
          <p:spPr>
            <a:xfrm>
              <a:off x="2300973" y="5818293"/>
              <a:ext cx="3805382" cy="401094"/>
            </a:xfrm>
            <a:prstGeom prst="rect">
              <a:avLst/>
            </a:prstGeom>
            <a:noFill/>
          </p:spPr>
          <p:txBody>
            <a:bodyPr wrap="square" rtlCol="0">
              <a:spAutoFit/>
            </a:bodyPr>
            <a:lstStyle/>
            <a:p>
              <a:r>
                <a:rPr lang="fr-FR" dirty="0"/>
                <a:t>4 (Beaucoup de déchets)</a:t>
              </a:r>
            </a:p>
          </p:txBody>
        </p:sp>
        <p:sp>
          <p:nvSpPr>
            <p:cNvPr id="13" name="ZoneTexte 12"/>
            <p:cNvSpPr txBox="1"/>
            <p:nvPr/>
          </p:nvSpPr>
          <p:spPr>
            <a:xfrm>
              <a:off x="2300973" y="5463854"/>
              <a:ext cx="4585856" cy="401094"/>
            </a:xfrm>
            <a:prstGeom prst="rect">
              <a:avLst/>
            </a:prstGeom>
            <a:noFill/>
          </p:spPr>
          <p:txBody>
            <a:bodyPr wrap="square" rtlCol="0">
              <a:spAutoFit/>
            </a:bodyPr>
            <a:lstStyle/>
            <a:p>
              <a:r>
                <a:rPr lang="fr-FR" dirty="0"/>
                <a:t>3</a:t>
              </a:r>
            </a:p>
          </p:txBody>
        </p:sp>
      </p:grpSp>
    </p:spTree>
    <p:extLst>
      <p:ext uri="{BB962C8B-B14F-4D97-AF65-F5344CB8AC3E}">
        <p14:creationId xmlns:p14="http://schemas.microsoft.com/office/powerpoint/2010/main" val="285628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469AB-E3B0-41FE-8FA9-9FBB58E4D47B}"/>
              </a:ext>
            </a:extLst>
          </p:cNvPr>
          <p:cNvSpPr>
            <a:spLocks noGrp="1"/>
          </p:cNvSpPr>
          <p:nvPr>
            <p:ph type="title"/>
          </p:nvPr>
        </p:nvSpPr>
        <p:spPr>
          <a:xfrm>
            <a:off x="618744" y="0"/>
            <a:ext cx="10515600" cy="1325563"/>
          </a:xfrm>
        </p:spPr>
        <p:txBody>
          <a:bodyPr>
            <a:normAutofit/>
          </a:bodyPr>
          <a:lstStyle/>
          <a:p>
            <a:r>
              <a:rPr lang="fr-FR" sz="3600" dirty="0">
                <a:solidFill>
                  <a:srgbClr val="FF0000"/>
                </a:solidFill>
              </a:rPr>
              <a:t>Comportement individuel</a:t>
            </a:r>
          </a:p>
        </p:txBody>
      </p:sp>
      <p:pic>
        <p:nvPicPr>
          <p:cNvPr id="4" name="Espace réservé du contenu 3">
            <a:extLst>
              <a:ext uri="{FF2B5EF4-FFF2-40B4-BE49-F238E27FC236}">
                <a16:creationId xmlns:a16="http://schemas.microsoft.com/office/drawing/2014/main" id="{4963502C-89A1-4D7D-AF86-1E9D6ED9E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876" y="1042987"/>
            <a:ext cx="8665833" cy="5199500"/>
          </a:xfrm>
          <a:prstGeom prst="rect">
            <a:avLst/>
          </a:prstGeom>
        </p:spPr>
      </p:pic>
    </p:spTree>
    <p:extLst>
      <p:ext uri="{BB962C8B-B14F-4D97-AF65-F5344CB8AC3E}">
        <p14:creationId xmlns:p14="http://schemas.microsoft.com/office/powerpoint/2010/main" val="309206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EBDB7-FCA6-4C44-8051-3E98B471D8B8}"/>
              </a:ext>
            </a:extLst>
          </p:cNvPr>
          <p:cNvSpPr>
            <a:spLocks noGrp="1"/>
          </p:cNvSpPr>
          <p:nvPr>
            <p:ph type="title"/>
          </p:nvPr>
        </p:nvSpPr>
        <p:spPr>
          <a:xfrm>
            <a:off x="423862" y="0"/>
            <a:ext cx="10515600" cy="1325563"/>
          </a:xfrm>
        </p:spPr>
        <p:txBody>
          <a:bodyPr>
            <a:normAutofit/>
          </a:bodyPr>
          <a:lstStyle/>
          <a:p>
            <a:r>
              <a:rPr lang="fr-FR" sz="3600" dirty="0">
                <a:solidFill>
                  <a:srgbClr val="FF0000"/>
                </a:solidFill>
              </a:rPr>
              <a:t>Propreté du cadre de vie et comportement individuel</a:t>
            </a:r>
          </a:p>
        </p:txBody>
      </p:sp>
      <p:pic>
        <p:nvPicPr>
          <p:cNvPr id="4" name="Espace réservé du contenu 3">
            <a:extLst>
              <a:ext uri="{FF2B5EF4-FFF2-40B4-BE49-F238E27FC236}">
                <a16:creationId xmlns:a16="http://schemas.microsoft.com/office/drawing/2014/main" id="{6265CD82-73BC-4F8C-8D3E-CCEA84682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570"/>
          <a:stretch/>
        </p:blipFill>
        <p:spPr>
          <a:xfrm>
            <a:off x="795039" y="1229731"/>
            <a:ext cx="7673518" cy="4927904"/>
          </a:xfrm>
          <a:prstGeom prst="rect">
            <a:avLst/>
          </a:prstGeom>
        </p:spPr>
      </p:pic>
      <p:grpSp>
        <p:nvGrpSpPr>
          <p:cNvPr id="5" name="Groupe 4"/>
          <p:cNvGrpSpPr/>
          <p:nvPr/>
        </p:nvGrpSpPr>
        <p:grpSpPr>
          <a:xfrm>
            <a:off x="8562110" y="3642141"/>
            <a:ext cx="3472872" cy="1305059"/>
            <a:chOff x="2048973" y="4802096"/>
            <a:chExt cx="4837856" cy="1417291"/>
          </a:xfrm>
        </p:grpSpPr>
        <p:sp>
          <p:nvSpPr>
            <p:cNvPr id="6" name="Rectangle 5"/>
            <p:cNvSpPr/>
            <p:nvPr/>
          </p:nvSpPr>
          <p:spPr>
            <a:xfrm>
              <a:off x="2048973" y="5868366"/>
              <a:ext cx="252000" cy="252000"/>
            </a:xfrm>
            <a:prstGeom prst="rect">
              <a:avLst/>
            </a:prstGeom>
            <a:solidFill>
              <a:srgbClr val="E31A1C"/>
            </a:solidFill>
            <a:ln>
              <a:solidFill>
                <a:srgbClr val="E31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48973" y="5194836"/>
              <a:ext cx="252000" cy="252000"/>
            </a:xfrm>
            <a:prstGeom prst="rect">
              <a:avLst/>
            </a:prstGeom>
            <a:solidFill>
              <a:srgbClr val="FECC5C"/>
            </a:solidFill>
            <a:ln>
              <a:solidFill>
                <a:srgbClr val="FEC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048973" y="5531601"/>
              <a:ext cx="252000" cy="252000"/>
            </a:xfrm>
            <a:prstGeom prst="rect">
              <a:avLst/>
            </a:prstGeom>
            <a:solidFill>
              <a:srgbClr val="FD8D3C"/>
            </a:solidFill>
            <a:ln>
              <a:solidFill>
                <a:srgbClr val="FD8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048973" y="4858071"/>
              <a:ext cx="252000" cy="252000"/>
            </a:xfrm>
            <a:prstGeom prst="rect">
              <a:avLst/>
            </a:prstGeom>
            <a:solidFill>
              <a:srgbClr val="FFFFB2"/>
            </a:solidFill>
            <a:ln>
              <a:solidFill>
                <a:srgbClr val="FFF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300973" y="4802096"/>
              <a:ext cx="3491345" cy="401094"/>
            </a:xfrm>
            <a:prstGeom prst="rect">
              <a:avLst/>
            </a:prstGeom>
            <a:noFill/>
          </p:spPr>
          <p:txBody>
            <a:bodyPr wrap="square" rtlCol="0">
              <a:spAutoFit/>
            </a:bodyPr>
            <a:lstStyle/>
            <a:p>
              <a:r>
                <a:rPr lang="fr-FR" dirty="0"/>
                <a:t>1 (Pas de déchet)</a:t>
              </a:r>
            </a:p>
          </p:txBody>
        </p:sp>
        <p:sp>
          <p:nvSpPr>
            <p:cNvPr id="11" name="ZoneTexte 10"/>
            <p:cNvSpPr txBox="1"/>
            <p:nvPr/>
          </p:nvSpPr>
          <p:spPr>
            <a:xfrm>
              <a:off x="2300973" y="5124368"/>
              <a:ext cx="3491345" cy="401094"/>
            </a:xfrm>
            <a:prstGeom prst="rect">
              <a:avLst/>
            </a:prstGeom>
            <a:noFill/>
          </p:spPr>
          <p:txBody>
            <a:bodyPr wrap="square" rtlCol="0">
              <a:spAutoFit/>
            </a:bodyPr>
            <a:lstStyle/>
            <a:p>
              <a:r>
                <a:rPr lang="fr-FR" dirty="0"/>
                <a:t>2</a:t>
              </a:r>
            </a:p>
          </p:txBody>
        </p:sp>
        <p:sp>
          <p:nvSpPr>
            <p:cNvPr id="12" name="ZoneTexte 11"/>
            <p:cNvSpPr txBox="1"/>
            <p:nvPr/>
          </p:nvSpPr>
          <p:spPr>
            <a:xfrm>
              <a:off x="2300973" y="5818293"/>
              <a:ext cx="3805382" cy="401094"/>
            </a:xfrm>
            <a:prstGeom prst="rect">
              <a:avLst/>
            </a:prstGeom>
            <a:noFill/>
          </p:spPr>
          <p:txBody>
            <a:bodyPr wrap="square" rtlCol="0">
              <a:spAutoFit/>
            </a:bodyPr>
            <a:lstStyle/>
            <a:p>
              <a:r>
                <a:rPr lang="fr-FR" dirty="0"/>
                <a:t>4 (Beaucoup de déchets)</a:t>
              </a:r>
            </a:p>
          </p:txBody>
        </p:sp>
        <p:sp>
          <p:nvSpPr>
            <p:cNvPr id="13" name="ZoneTexte 12"/>
            <p:cNvSpPr txBox="1"/>
            <p:nvPr/>
          </p:nvSpPr>
          <p:spPr>
            <a:xfrm>
              <a:off x="2300973" y="5463854"/>
              <a:ext cx="4585856" cy="401094"/>
            </a:xfrm>
            <a:prstGeom prst="rect">
              <a:avLst/>
            </a:prstGeom>
            <a:noFill/>
          </p:spPr>
          <p:txBody>
            <a:bodyPr wrap="square" rtlCol="0">
              <a:spAutoFit/>
            </a:bodyPr>
            <a:lstStyle/>
            <a:p>
              <a:r>
                <a:rPr lang="fr-FR" dirty="0"/>
                <a:t>3</a:t>
              </a:r>
            </a:p>
          </p:txBody>
        </p:sp>
      </p:grpSp>
    </p:spTree>
    <p:extLst>
      <p:ext uri="{BB962C8B-B14F-4D97-AF65-F5344CB8AC3E}">
        <p14:creationId xmlns:p14="http://schemas.microsoft.com/office/powerpoint/2010/main" val="15620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2ADE2-A4AC-44B8-90EF-272AD43256AD}"/>
              </a:ext>
            </a:extLst>
          </p:cNvPr>
          <p:cNvSpPr>
            <a:spLocks noGrp="1"/>
          </p:cNvSpPr>
          <p:nvPr>
            <p:ph type="title"/>
          </p:nvPr>
        </p:nvSpPr>
        <p:spPr>
          <a:xfrm>
            <a:off x="404813" y="-68154"/>
            <a:ext cx="11787187" cy="1325563"/>
          </a:xfrm>
        </p:spPr>
        <p:txBody>
          <a:bodyPr/>
          <a:lstStyle/>
          <a:p>
            <a:r>
              <a:rPr lang="fr-FR" sz="3600" dirty="0">
                <a:solidFill>
                  <a:srgbClr val="FF0000"/>
                </a:solidFill>
              </a:rPr>
              <a:t>Préoccupation sur le climat et comportement individuel</a:t>
            </a:r>
          </a:p>
        </p:txBody>
      </p:sp>
      <p:pic>
        <p:nvPicPr>
          <p:cNvPr id="4" name="Image 3">
            <a:extLst>
              <a:ext uri="{FF2B5EF4-FFF2-40B4-BE49-F238E27FC236}">
                <a16:creationId xmlns:a16="http://schemas.microsoft.com/office/drawing/2014/main" id="{3D5BB582-4EF3-4486-8E39-6B33273FC35B}"/>
              </a:ext>
            </a:extLst>
          </p:cNvPr>
          <p:cNvPicPr>
            <a:picLocks noChangeAspect="1"/>
          </p:cNvPicPr>
          <p:nvPr/>
        </p:nvPicPr>
        <p:blipFill rotWithShape="1">
          <a:blip r:embed="rId3">
            <a:extLst>
              <a:ext uri="{28A0092B-C50C-407E-A947-70E740481C1C}">
                <a14:useLocalDpi xmlns:a14="http://schemas.microsoft.com/office/drawing/2010/main" val="0"/>
              </a:ext>
            </a:extLst>
          </a:blip>
          <a:srcRect r="8788"/>
          <a:stretch/>
        </p:blipFill>
        <p:spPr>
          <a:xfrm>
            <a:off x="900113" y="1021343"/>
            <a:ext cx="7907562" cy="5201652"/>
          </a:xfrm>
          <a:prstGeom prst="rect">
            <a:avLst/>
          </a:prstGeom>
        </p:spPr>
      </p:pic>
      <p:grpSp>
        <p:nvGrpSpPr>
          <p:cNvPr id="5" name="Groupe 4"/>
          <p:cNvGrpSpPr/>
          <p:nvPr/>
        </p:nvGrpSpPr>
        <p:grpSpPr>
          <a:xfrm>
            <a:off x="9243292" y="3263535"/>
            <a:ext cx="3987800" cy="1305059"/>
            <a:chOff x="2048973" y="4802096"/>
            <a:chExt cx="4837856" cy="1417291"/>
          </a:xfrm>
        </p:grpSpPr>
        <p:sp>
          <p:nvSpPr>
            <p:cNvPr id="6" name="Rectangle 5"/>
            <p:cNvSpPr/>
            <p:nvPr/>
          </p:nvSpPr>
          <p:spPr>
            <a:xfrm>
              <a:off x="2048973" y="5868366"/>
              <a:ext cx="252000" cy="252000"/>
            </a:xfrm>
            <a:prstGeom prst="rect">
              <a:avLst/>
            </a:prstGeom>
            <a:solidFill>
              <a:srgbClr val="30851B"/>
            </a:solidFill>
            <a:ln>
              <a:solidFill>
                <a:srgbClr val="308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48973" y="5194836"/>
              <a:ext cx="252000" cy="252000"/>
            </a:xfrm>
            <a:prstGeom prst="rect">
              <a:avLst/>
            </a:prstGeom>
            <a:solidFill>
              <a:srgbClr val="6BD689"/>
            </a:solidFill>
            <a:ln>
              <a:solidFill>
                <a:srgbClr val="6BD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048973" y="5531601"/>
              <a:ext cx="252000" cy="252000"/>
            </a:xfrm>
            <a:prstGeom prst="rect">
              <a:avLst/>
            </a:prstGeom>
            <a:solidFill>
              <a:srgbClr val="47C44D"/>
            </a:solidFill>
            <a:ln>
              <a:solidFill>
                <a:srgbClr val="47C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048973" y="4858071"/>
              <a:ext cx="252000" cy="252000"/>
            </a:xfrm>
            <a:prstGeom prst="rect">
              <a:avLst/>
            </a:prstGeom>
            <a:solidFill>
              <a:srgbClr val="C7EDCC"/>
            </a:solidFill>
            <a:ln>
              <a:solidFill>
                <a:srgbClr val="C7E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300973" y="4802096"/>
              <a:ext cx="3491344" cy="701914"/>
            </a:xfrm>
            <a:prstGeom prst="rect">
              <a:avLst/>
            </a:prstGeom>
            <a:noFill/>
          </p:spPr>
          <p:txBody>
            <a:bodyPr wrap="square" rtlCol="0">
              <a:spAutoFit/>
            </a:bodyPr>
            <a:lstStyle/>
            <a:p>
              <a:r>
                <a:rPr lang="fr-FR" dirty="0"/>
                <a:t>1 (Pas du tout préoccupé)</a:t>
              </a:r>
            </a:p>
          </p:txBody>
        </p:sp>
        <p:sp>
          <p:nvSpPr>
            <p:cNvPr id="11" name="ZoneTexte 10"/>
            <p:cNvSpPr txBox="1"/>
            <p:nvPr/>
          </p:nvSpPr>
          <p:spPr>
            <a:xfrm>
              <a:off x="2300973" y="5124368"/>
              <a:ext cx="3491345" cy="401094"/>
            </a:xfrm>
            <a:prstGeom prst="rect">
              <a:avLst/>
            </a:prstGeom>
            <a:noFill/>
          </p:spPr>
          <p:txBody>
            <a:bodyPr wrap="square" rtlCol="0">
              <a:spAutoFit/>
            </a:bodyPr>
            <a:lstStyle/>
            <a:p>
              <a:r>
                <a:rPr lang="fr-FR" dirty="0"/>
                <a:t>2</a:t>
              </a:r>
            </a:p>
          </p:txBody>
        </p:sp>
        <p:sp>
          <p:nvSpPr>
            <p:cNvPr id="12" name="ZoneTexte 11"/>
            <p:cNvSpPr txBox="1"/>
            <p:nvPr/>
          </p:nvSpPr>
          <p:spPr>
            <a:xfrm>
              <a:off x="2300973" y="5818293"/>
              <a:ext cx="3805382" cy="401094"/>
            </a:xfrm>
            <a:prstGeom prst="rect">
              <a:avLst/>
            </a:prstGeom>
            <a:noFill/>
          </p:spPr>
          <p:txBody>
            <a:bodyPr wrap="square" rtlCol="0">
              <a:spAutoFit/>
            </a:bodyPr>
            <a:lstStyle/>
            <a:p>
              <a:r>
                <a:rPr lang="fr-FR" dirty="0"/>
                <a:t>4 (Très préoccupé)</a:t>
              </a:r>
            </a:p>
          </p:txBody>
        </p:sp>
        <p:sp>
          <p:nvSpPr>
            <p:cNvPr id="13" name="ZoneTexte 12"/>
            <p:cNvSpPr txBox="1"/>
            <p:nvPr/>
          </p:nvSpPr>
          <p:spPr>
            <a:xfrm>
              <a:off x="2300973" y="5463854"/>
              <a:ext cx="4585856" cy="401094"/>
            </a:xfrm>
            <a:prstGeom prst="rect">
              <a:avLst/>
            </a:prstGeom>
            <a:noFill/>
          </p:spPr>
          <p:txBody>
            <a:bodyPr wrap="square" rtlCol="0">
              <a:spAutoFit/>
            </a:bodyPr>
            <a:lstStyle/>
            <a:p>
              <a:r>
                <a:rPr lang="fr-FR" dirty="0"/>
                <a:t>3</a:t>
              </a:r>
            </a:p>
          </p:txBody>
        </p:sp>
      </p:grpSp>
    </p:spTree>
    <p:extLst>
      <p:ext uri="{BB962C8B-B14F-4D97-AF65-F5344CB8AC3E}">
        <p14:creationId xmlns:p14="http://schemas.microsoft.com/office/powerpoint/2010/main" val="105331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DC7CCB71-8BF6-42AC-B12C-67E5453A3D82}"/>
              </a:ext>
            </a:extLst>
          </p:cNvPr>
          <p:cNvSpPr txBox="1"/>
          <p:nvPr/>
        </p:nvSpPr>
        <p:spPr>
          <a:xfrm>
            <a:off x="151816" y="2543499"/>
            <a:ext cx="11510682" cy="3293209"/>
          </a:xfrm>
          <a:prstGeom prst="rect">
            <a:avLst/>
          </a:prstGeom>
          <a:noFill/>
        </p:spPr>
        <p:txBody>
          <a:bodyPr wrap="square">
            <a:spAutoFit/>
          </a:bodyPr>
          <a:lstStyle/>
          <a:p>
            <a:pPr algn="ctr"/>
            <a:r>
              <a:rPr lang="fr-FR" sz="4800" b="1" cap="small" dirty="0"/>
              <a:t>La fabrique de l’enquête</a:t>
            </a:r>
          </a:p>
          <a:p>
            <a:pPr algn="ctr"/>
            <a:r>
              <a:rPr lang="fr-FR" sz="4800" b="1" dirty="0"/>
              <a:t>« </a:t>
            </a:r>
            <a:r>
              <a:rPr lang="fr-FR" sz="4400" b="1" dirty="0"/>
              <a:t>Toi et l'environnement : Quelles habitudes ? »</a:t>
            </a:r>
            <a:endParaRPr lang="fr-FR" sz="4400" dirty="0"/>
          </a:p>
          <a:p>
            <a:pPr algn="ctr">
              <a:lnSpc>
                <a:spcPct val="90000"/>
              </a:lnSpc>
            </a:pPr>
            <a:endParaRPr lang="fr-FR" sz="2000" dirty="0">
              <a:solidFill>
                <a:schemeClr val="tx2">
                  <a:lumMod val="75000"/>
                </a:schemeClr>
              </a:solidFill>
              <a:latin typeface="+mj-lt"/>
              <a:ea typeface="+mj-ea"/>
              <a:cs typeface="+mj-cs"/>
            </a:endParaRPr>
          </a:p>
          <a:p>
            <a:pPr algn="ctr">
              <a:spcBef>
                <a:spcPts val="1200"/>
              </a:spcBef>
              <a:spcAft>
                <a:spcPts val="1200"/>
              </a:spcAft>
            </a:pPr>
            <a:r>
              <a:rPr lang="fr-FR" sz="4000" dirty="0">
                <a:solidFill>
                  <a:schemeClr val="tx2">
                    <a:lumMod val="75000"/>
                  </a:schemeClr>
                </a:solidFill>
                <a:latin typeface="+mj-lt"/>
                <a:ea typeface="+mj-ea"/>
                <a:cs typeface="+mj-cs"/>
              </a:rPr>
              <a:t>par Camila Aymonier, Abdoul Wahab Ba et Lorenzo </a:t>
            </a:r>
            <a:r>
              <a:rPr lang="fr-FR" sz="4000" dirty="0" err="1">
                <a:solidFill>
                  <a:schemeClr val="tx2">
                    <a:lumMod val="75000"/>
                  </a:schemeClr>
                </a:solidFill>
                <a:latin typeface="+mj-lt"/>
                <a:ea typeface="+mj-ea"/>
                <a:cs typeface="+mj-cs"/>
              </a:rPr>
              <a:t>Ye</a:t>
            </a:r>
            <a:endParaRPr lang="fr-FR" sz="2400" dirty="0">
              <a:solidFill>
                <a:schemeClr val="tx2">
                  <a:lumMod val="75000"/>
                </a:schemeClr>
              </a:solidFill>
              <a:latin typeface="+mj-lt"/>
              <a:ea typeface="+mj-ea"/>
              <a:cs typeface="+mj-cs"/>
            </a:endParaRPr>
          </a:p>
          <a:p>
            <a:pPr algn="ctr">
              <a:spcBef>
                <a:spcPts val="1200"/>
              </a:spcBef>
              <a:spcAft>
                <a:spcPts val="1200"/>
              </a:spcAft>
            </a:pPr>
            <a:r>
              <a:rPr lang="fr-FR" sz="2400" dirty="0">
                <a:solidFill>
                  <a:schemeClr val="tx2">
                    <a:lumMod val="75000"/>
                  </a:schemeClr>
                </a:solidFill>
                <a:latin typeface="+mj-lt"/>
                <a:ea typeface="+mj-ea"/>
                <a:cs typeface="+mj-cs"/>
              </a:rPr>
              <a:t>encadrés par Cris</a:t>
            </a:r>
          </a:p>
        </p:txBody>
      </p:sp>
    </p:spTree>
    <p:extLst>
      <p:ext uri="{BB962C8B-B14F-4D97-AF65-F5344CB8AC3E}">
        <p14:creationId xmlns:p14="http://schemas.microsoft.com/office/powerpoint/2010/main" val="361838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2ADE2-A4AC-44B8-90EF-272AD43256AD}"/>
              </a:ext>
            </a:extLst>
          </p:cNvPr>
          <p:cNvSpPr>
            <a:spLocks noGrp="1"/>
          </p:cNvSpPr>
          <p:nvPr>
            <p:ph type="title"/>
          </p:nvPr>
        </p:nvSpPr>
        <p:spPr>
          <a:xfrm>
            <a:off x="404813" y="-68154"/>
            <a:ext cx="11787187" cy="1325563"/>
          </a:xfrm>
        </p:spPr>
        <p:txBody>
          <a:bodyPr/>
          <a:lstStyle/>
          <a:p>
            <a:r>
              <a:rPr lang="fr-FR" sz="3600" dirty="0">
                <a:solidFill>
                  <a:srgbClr val="FF0000"/>
                </a:solidFill>
              </a:rPr>
              <a:t>Conclusion</a:t>
            </a:r>
          </a:p>
        </p:txBody>
      </p:sp>
      <p:sp>
        <p:nvSpPr>
          <p:cNvPr id="3" name="ZoneTexte 2"/>
          <p:cNvSpPr txBox="1"/>
          <p:nvPr/>
        </p:nvSpPr>
        <p:spPr>
          <a:xfrm>
            <a:off x="585216" y="1121664"/>
            <a:ext cx="10850880" cy="3539430"/>
          </a:xfrm>
          <a:prstGeom prst="rect">
            <a:avLst/>
          </a:prstGeom>
          <a:noFill/>
        </p:spPr>
        <p:txBody>
          <a:bodyPr wrap="square" rtlCol="0">
            <a:spAutoFit/>
          </a:bodyPr>
          <a:lstStyle/>
          <a:p>
            <a:pPr marL="285750" indent="-285750">
              <a:buFont typeface="Arial" panose="020B0604020202020204" pitchFamily="34" charset="0"/>
              <a:buChar char="•"/>
            </a:pPr>
            <a:r>
              <a:rPr lang="fr-FR" sz="2800" dirty="0"/>
              <a:t>Trier ses déchets:</a:t>
            </a:r>
          </a:p>
          <a:p>
            <a:pPr marL="742950" lvl="1" indent="-285750">
              <a:buFont typeface="Arial" panose="020B0604020202020204" pitchFamily="34" charset="0"/>
              <a:buChar char="•"/>
            </a:pPr>
            <a:r>
              <a:rPr lang="fr-FR" sz="2800" dirty="0"/>
              <a:t>Lié aux conditions de vie</a:t>
            </a:r>
          </a:p>
          <a:p>
            <a:pPr marL="742950" lvl="1" indent="-285750">
              <a:buFont typeface="Arial" panose="020B0604020202020204" pitchFamily="34" charset="0"/>
              <a:buChar char="•"/>
            </a:pPr>
            <a:r>
              <a:rPr lang="fr-FR" sz="2800" dirty="0"/>
              <a:t>Lié à d’autres comportements environnementaux</a:t>
            </a:r>
          </a:p>
          <a:p>
            <a:pPr lvl="1"/>
            <a:endParaRPr lang="fr-FR" sz="2800" dirty="0"/>
          </a:p>
          <a:p>
            <a:pPr marL="285750" indent="-285750">
              <a:buFont typeface="Arial" panose="020B0604020202020204" pitchFamily="34" charset="0"/>
              <a:buChar char="•"/>
            </a:pPr>
            <a:r>
              <a:rPr lang="fr-FR" sz="2800" dirty="0"/>
              <a:t>Jeter ses déchets dans la rue: </a:t>
            </a:r>
          </a:p>
          <a:p>
            <a:pPr marL="742950" lvl="1" indent="-285750">
              <a:buFont typeface="Arial" panose="020B0604020202020204" pitchFamily="34" charset="0"/>
              <a:buChar char="•"/>
            </a:pPr>
            <a:r>
              <a:rPr lang="fr-FR" sz="2800" dirty="0"/>
              <a:t>Rare</a:t>
            </a:r>
          </a:p>
          <a:p>
            <a:pPr marL="742950" lvl="1" indent="-285750">
              <a:buFont typeface="Arial" panose="020B0604020202020204" pitchFamily="34" charset="0"/>
              <a:buChar char="•"/>
            </a:pPr>
            <a:r>
              <a:rPr lang="fr-FR" sz="2800" dirty="0"/>
              <a:t>Lié à la propreté de la rue</a:t>
            </a:r>
          </a:p>
          <a:p>
            <a:pPr marL="742950" lvl="1" indent="-285750">
              <a:buFont typeface="Arial" panose="020B0604020202020204" pitchFamily="34" charset="0"/>
              <a:buChar char="•"/>
            </a:pPr>
            <a:r>
              <a:rPr lang="fr-FR" sz="2800" dirty="0"/>
              <a:t>Lité aux préoccupations environnementales</a:t>
            </a:r>
          </a:p>
        </p:txBody>
      </p:sp>
    </p:spTree>
    <p:extLst>
      <p:ext uri="{BB962C8B-B14F-4D97-AF65-F5344CB8AC3E}">
        <p14:creationId xmlns:p14="http://schemas.microsoft.com/office/powerpoint/2010/main" val="151126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384798" y="3291840"/>
            <a:ext cx="9144000" cy="2392843"/>
          </a:xfrm>
        </p:spPr>
        <p:txBody>
          <a:bodyPr>
            <a:normAutofit fontScale="90000"/>
          </a:bodyPr>
          <a:lstStyle/>
          <a:p>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5300" b="1" cap="small" dirty="0">
                <a:solidFill>
                  <a:schemeClr val="tx2">
                    <a:lumMod val="75000"/>
                  </a:schemeClr>
                </a:solidFill>
                <a:latin typeface="+mn-lt"/>
              </a:rPr>
              <a:t>L’ÉCO-ANXIÉTÉ</a:t>
            </a:r>
            <a:br>
              <a:rPr lang="fr-FR" sz="4400" cap="small" dirty="0">
                <a:solidFill>
                  <a:schemeClr val="tx2">
                    <a:lumMod val="75000"/>
                  </a:schemeClr>
                </a:solidFill>
              </a:rPr>
            </a:br>
            <a:br>
              <a:rPr lang="fr-FR" sz="4400" dirty="0">
                <a:solidFill>
                  <a:schemeClr val="tx2">
                    <a:lumMod val="75000"/>
                  </a:schemeClr>
                </a:solidFill>
              </a:rPr>
            </a:br>
            <a:r>
              <a:rPr lang="fr-FR" sz="4400" dirty="0">
                <a:solidFill>
                  <a:schemeClr val="tx2">
                    <a:lumMod val="75000"/>
                  </a:schemeClr>
                </a:solidFill>
              </a:rPr>
              <a:t> par Meryem </a:t>
            </a:r>
            <a:r>
              <a:rPr lang="fr-FR" sz="4400" dirty="0" err="1">
                <a:solidFill>
                  <a:schemeClr val="tx2">
                    <a:lumMod val="75000"/>
                  </a:schemeClr>
                </a:solidFill>
              </a:rPr>
              <a:t>Gouali</a:t>
            </a:r>
            <a:r>
              <a:rPr lang="fr-FR" sz="4400" dirty="0">
                <a:solidFill>
                  <a:schemeClr val="tx2">
                    <a:lumMod val="75000"/>
                  </a:schemeClr>
                </a:solidFill>
              </a:rPr>
              <a:t> et Fatim </a:t>
            </a:r>
            <a:r>
              <a:rPr lang="fr-FR" sz="4400" dirty="0" err="1">
                <a:solidFill>
                  <a:schemeClr val="tx2">
                    <a:lumMod val="75000"/>
                  </a:schemeClr>
                </a:solidFill>
              </a:rPr>
              <a:t>Doukoure</a:t>
            </a:r>
            <a:br>
              <a:rPr lang="fr-FR" sz="4400" dirty="0">
                <a:solidFill>
                  <a:schemeClr val="tx2">
                    <a:lumMod val="75000"/>
                  </a:schemeClr>
                </a:solidFill>
              </a:rPr>
            </a:br>
            <a:br>
              <a:rPr lang="fr-FR" sz="4400" dirty="0">
                <a:solidFill>
                  <a:schemeClr val="tx2">
                    <a:lumMod val="75000"/>
                  </a:schemeClr>
                </a:solidFill>
              </a:rPr>
            </a:br>
            <a:r>
              <a:rPr lang="fr-FR" sz="2700" dirty="0">
                <a:solidFill>
                  <a:schemeClr val="tx2">
                    <a:lumMod val="75000"/>
                  </a:schemeClr>
                </a:solidFill>
                <a:latin typeface="+mj-lt"/>
                <a:ea typeface="+mj-ea"/>
                <a:cs typeface="+mj-cs"/>
              </a:rPr>
              <a:t>encadrées par Arlette et </a:t>
            </a:r>
            <a:r>
              <a:rPr lang="fr-FR" sz="2700" dirty="0" err="1">
                <a:solidFill>
                  <a:schemeClr val="tx2">
                    <a:lumMod val="75000"/>
                  </a:schemeClr>
                </a:solidFill>
                <a:latin typeface="+mj-lt"/>
                <a:ea typeface="+mj-ea"/>
                <a:cs typeface="+mj-cs"/>
              </a:rPr>
              <a:t>Mamaye</a:t>
            </a:r>
            <a:endParaRPr lang="fr-FR" sz="2700" dirty="0">
              <a:solidFill>
                <a:schemeClr val="tx2">
                  <a:lumMod val="75000"/>
                </a:schemeClr>
              </a:solidFill>
            </a:endParaRPr>
          </a:p>
        </p:txBody>
      </p:sp>
    </p:spTree>
    <p:extLst>
      <p:ext uri="{BB962C8B-B14F-4D97-AF65-F5344CB8AC3E}">
        <p14:creationId xmlns:p14="http://schemas.microsoft.com/office/powerpoint/2010/main" val="18477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785" y="1262556"/>
            <a:ext cx="10515600" cy="937464"/>
          </a:xfrm>
        </p:spPr>
        <p:txBody>
          <a:bodyPr>
            <a:normAutofit/>
          </a:bodyPr>
          <a:lstStyle/>
          <a:p>
            <a:r>
              <a:rPr lang="fr-FR" sz="2800" dirty="0">
                <a:solidFill>
                  <a:srgbClr val="FF0000"/>
                </a:solidFill>
              </a:rPr>
              <a:t>Questions utilisées</a:t>
            </a:r>
            <a:endParaRPr lang="fr-FR" sz="2800" dirty="0"/>
          </a:p>
        </p:txBody>
      </p:sp>
      <p:sp>
        <p:nvSpPr>
          <p:cNvPr id="7" name="ZoneTexte 4">
            <a:extLst>
              <a:ext uri="{FF2B5EF4-FFF2-40B4-BE49-F238E27FC236}">
                <a16:creationId xmlns:a16="http://schemas.microsoft.com/office/drawing/2014/main" id="{7DD2F71E-010F-FA95-80DB-1DF0C3DF45A7}"/>
              </a:ext>
            </a:extLst>
          </p:cNvPr>
          <p:cNvSpPr txBox="1">
            <a:spLocks noGrp="1"/>
          </p:cNvSpPr>
          <p:nvPr>
            <p:ph sz="half" idx="2"/>
          </p:nvPr>
        </p:nvSpPr>
        <p:spPr>
          <a:xfrm>
            <a:off x="368785" y="2014112"/>
            <a:ext cx="5768975" cy="4556119"/>
          </a:xfrm>
          <a:prstGeom prst="rect">
            <a:avLst/>
          </a:prstGeom>
          <a:noFill/>
        </p:spPr>
        <p:txBody>
          <a:bodyPr wrap="square">
            <a:spAutoFit/>
          </a:bodyPr>
          <a:lstStyle/>
          <a:p>
            <a:r>
              <a:rPr lang="fr-FR" sz="2000" b="1" i="0" u="none" strike="noStrike" dirty="0">
                <a:solidFill>
                  <a:srgbClr val="000000"/>
                </a:solidFill>
                <a:effectLst/>
              </a:rPr>
              <a:t>13) La Terre connaît et va connaitre un réchauffement </a:t>
            </a:r>
            <a:r>
              <a:rPr lang="fr-FR" sz="2000" b="0" i="0" u="none" strike="noStrike" dirty="0">
                <a:solidFill>
                  <a:srgbClr val="000000"/>
                </a:solidFill>
                <a:effectLst/>
              </a:rPr>
              <a:t>climatique dans les décennies à venir (+3,8 °C d'ici 2100). Sur une échelle de 1 à 4, tu dirais que tu es préoccupé(e)...</a:t>
            </a:r>
            <a:r>
              <a:rPr lang="fr-FR" sz="2000" dirty="0"/>
              <a:t> </a:t>
            </a:r>
          </a:p>
          <a:p>
            <a:pPr lvl="1"/>
            <a:r>
              <a:rPr lang="fr-FR" sz="2000" dirty="0"/>
              <a:t>1 Pas du tout</a:t>
            </a:r>
          </a:p>
          <a:p>
            <a:pPr lvl="1"/>
            <a:r>
              <a:rPr lang="fr-FR" sz="2000" dirty="0"/>
              <a:t>4 Beaucoup</a:t>
            </a:r>
          </a:p>
          <a:p>
            <a:r>
              <a:rPr lang="fr-FR" sz="2000" b="1" dirty="0"/>
              <a:t>14) Sur une échelle de 1 à 4, comment décrirais-tu les sentiments que le réchauffement climatique suscite en toi ?</a:t>
            </a:r>
          </a:p>
          <a:p>
            <a:pPr lvl="1"/>
            <a:r>
              <a:rPr lang="fr-FR" sz="2000" dirty="0"/>
              <a:t>1 Pessimistes/ négatifs</a:t>
            </a:r>
          </a:p>
          <a:p>
            <a:pPr lvl="1"/>
            <a:r>
              <a:rPr lang="fr-FR" sz="2000" dirty="0"/>
              <a:t>4 Optimistes/ positifs</a:t>
            </a:r>
            <a:endParaRPr lang="fr-FR" sz="2000" b="1" i="0" u="none" strike="noStrike" dirty="0">
              <a:solidFill>
                <a:srgbClr val="000000"/>
              </a:solidFill>
              <a:effectLst/>
            </a:endParaRPr>
          </a:p>
          <a:p>
            <a:endParaRPr lang="fr-FR" dirty="0"/>
          </a:p>
          <a:p>
            <a:endParaRPr lang="fr-FR" dirty="0"/>
          </a:p>
        </p:txBody>
      </p:sp>
      <p:sp>
        <p:nvSpPr>
          <p:cNvPr id="8" name="ZoneTexte 4">
            <a:extLst>
              <a:ext uri="{FF2B5EF4-FFF2-40B4-BE49-F238E27FC236}">
                <a16:creationId xmlns:a16="http://schemas.microsoft.com/office/drawing/2014/main" id="{00E3EB22-60E1-CE76-9970-971D3E546AB9}"/>
              </a:ext>
            </a:extLst>
          </p:cNvPr>
          <p:cNvSpPr txBox="1">
            <a:spLocks noGrp="1"/>
          </p:cNvSpPr>
          <p:nvPr>
            <p:ph sz="quarter" idx="4"/>
          </p:nvPr>
        </p:nvSpPr>
        <p:spPr>
          <a:xfrm>
            <a:off x="6540169" y="1770773"/>
            <a:ext cx="5874077" cy="4737707"/>
          </a:xfrm>
          <a:prstGeom prst="rect">
            <a:avLst/>
          </a:prstGeom>
          <a:noFill/>
        </p:spPr>
        <p:txBody>
          <a:bodyPr wrap="square">
            <a:spAutoFit/>
          </a:bodyPr>
          <a:lstStyle/>
          <a:p>
            <a:pPr lvl="0">
              <a:lnSpc>
                <a:spcPct val="100000"/>
              </a:lnSpc>
            </a:pPr>
            <a:r>
              <a:rPr lang="fr-FR" sz="2000" b="1" dirty="0"/>
              <a:t>15) Par quel canal principal entendez-vous parler de réchauffement climatique ? (une seule réponse)</a:t>
            </a:r>
          </a:p>
          <a:p>
            <a:pPr lvl="1"/>
            <a:r>
              <a:rPr lang="fr-FR" sz="2000" dirty="0"/>
              <a:t>Les réseaux sociaux</a:t>
            </a:r>
          </a:p>
          <a:p>
            <a:pPr lvl="1"/>
            <a:r>
              <a:rPr lang="fr-FR" sz="2000" dirty="0"/>
              <a:t>La télévision</a:t>
            </a:r>
          </a:p>
          <a:p>
            <a:pPr lvl="1"/>
            <a:r>
              <a:rPr lang="fr-FR" sz="2000" dirty="0"/>
              <a:t>La radio</a:t>
            </a:r>
          </a:p>
          <a:p>
            <a:pPr lvl="1"/>
            <a:r>
              <a:rPr lang="fr-FR" sz="2000" dirty="0"/>
              <a:t>Des journaux (papier)</a:t>
            </a:r>
          </a:p>
          <a:p>
            <a:pPr lvl="1"/>
            <a:r>
              <a:rPr lang="fr-FR" sz="2000" dirty="0"/>
              <a:t>Des affiches</a:t>
            </a:r>
          </a:p>
          <a:p>
            <a:pPr lvl="1"/>
            <a:r>
              <a:rPr lang="fr-FR" sz="2000" dirty="0"/>
              <a:t>Les cours</a:t>
            </a:r>
          </a:p>
          <a:p>
            <a:pPr lvl="1"/>
            <a:r>
              <a:rPr lang="fr-FR" sz="2000" dirty="0"/>
              <a:t>Les conversations en famille</a:t>
            </a:r>
          </a:p>
          <a:p>
            <a:pPr lvl="1"/>
            <a:r>
              <a:rPr lang="fr-FR" sz="2000" dirty="0"/>
              <a:t>Les conversations entre amis</a:t>
            </a:r>
          </a:p>
          <a:p>
            <a:pPr lvl="1"/>
            <a:r>
              <a:rPr lang="fr-FR" sz="2000" dirty="0"/>
              <a:t>Autre </a:t>
            </a:r>
          </a:p>
          <a:p>
            <a:pPr lvl="1">
              <a:spcAft>
                <a:spcPts val="800"/>
              </a:spcAft>
            </a:pPr>
            <a:r>
              <a:rPr lang="fr-FR" sz="2000" dirty="0"/>
              <a:t>Je ne sais pas ou je ne souhaite pas répondre</a:t>
            </a:r>
          </a:p>
          <a:p>
            <a:endParaRPr lang="fr-FR" dirty="0"/>
          </a:p>
        </p:txBody>
      </p:sp>
      <p:sp>
        <p:nvSpPr>
          <p:cNvPr id="9" name="ZoneTexte 4">
            <a:extLst>
              <a:ext uri="{FF2B5EF4-FFF2-40B4-BE49-F238E27FC236}">
                <a16:creationId xmlns:a16="http://schemas.microsoft.com/office/drawing/2014/main" id="{5048D369-6504-A8CE-D65B-7711ED4D0E40}"/>
              </a:ext>
            </a:extLst>
          </p:cNvPr>
          <p:cNvSpPr txBox="1">
            <a:spLocks/>
          </p:cNvSpPr>
          <p:nvPr/>
        </p:nvSpPr>
        <p:spPr>
          <a:xfrm>
            <a:off x="115057" y="637865"/>
            <a:ext cx="11507169"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Evaluer le niveau de préoccupation des élèves  par rapport au réchauffement climatique, suivant leurs caractéristiques socio-démographiques</a:t>
            </a:r>
          </a:p>
        </p:txBody>
      </p:sp>
      <p:sp>
        <p:nvSpPr>
          <p:cNvPr id="10" name="Titre 1">
            <a:extLst>
              <a:ext uri="{FF2B5EF4-FFF2-40B4-BE49-F238E27FC236}">
                <a16:creationId xmlns:a16="http://schemas.microsoft.com/office/drawing/2014/main" id="{BE10DACD-D3AF-983B-31CD-161A71802F11}"/>
              </a:ext>
            </a:extLst>
          </p:cNvPr>
          <p:cNvSpPr txBox="1">
            <a:spLocks/>
          </p:cNvSpPr>
          <p:nvPr/>
        </p:nvSpPr>
        <p:spPr>
          <a:xfrm>
            <a:off x="297665" y="125887"/>
            <a:ext cx="10515600" cy="93746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rgbClr val="FF0000"/>
                </a:solidFill>
              </a:rPr>
              <a:t>Objectif de la recherche</a:t>
            </a:r>
            <a:r>
              <a:rPr lang="fr-FR" sz="3600" dirty="0">
                <a:solidFill>
                  <a:srgbClr val="FF0000"/>
                </a:solidFill>
              </a:rPr>
              <a:t>:</a:t>
            </a:r>
            <a:br>
              <a:rPr lang="fr-FR" sz="3600" dirty="0">
                <a:solidFill>
                  <a:srgbClr val="FF0000"/>
                </a:solidFill>
              </a:rPr>
            </a:br>
            <a:endParaRPr lang="fr-FR" sz="3600" dirty="0"/>
          </a:p>
        </p:txBody>
      </p:sp>
    </p:spTree>
    <p:extLst>
      <p:ext uri="{BB962C8B-B14F-4D97-AF65-F5344CB8AC3E}">
        <p14:creationId xmlns:p14="http://schemas.microsoft.com/office/powerpoint/2010/main" val="35758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776C1B7-52E8-AB3E-D8FE-DB2E7C54B530}"/>
              </a:ext>
            </a:extLst>
          </p:cNvPr>
          <p:cNvSpPr>
            <a:spLocks noGrp="1"/>
          </p:cNvSpPr>
          <p:nvPr>
            <p:ph idx="1"/>
          </p:nvPr>
        </p:nvSpPr>
        <p:spPr>
          <a:xfrm>
            <a:off x="0" y="1655064"/>
            <a:ext cx="4818888" cy="3547872"/>
          </a:xfrm>
        </p:spPr>
        <p:txBody>
          <a:bodyPr anchor="t">
            <a:normAutofit/>
          </a:bodyPr>
          <a:lstStyle/>
          <a:p>
            <a:r>
              <a:rPr lang="fr-FR" dirty="0"/>
              <a:t> 26% et 38% d’élèves se disent beaucoup préoccupés ou assez préoccupés face au changement climatique </a:t>
            </a:r>
          </a:p>
          <a:p>
            <a:endParaRPr lang="fr-FR" dirty="0"/>
          </a:p>
          <a:p>
            <a:r>
              <a:rPr lang="fr-FR" dirty="0"/>
              <a:t>Contre 25% et 10% qui se disent peu ou pas du tout préoccupés respectivement</a:t>
            </a:r>
          </a:p>
        </p:txBody>
      </p:sp>
      <p:pic>
        <p:nvPicPr>
          <p:cNvPr id="6" name="Espace réservé du contenu 5"/>
          <p:cNvPicPr>
            <a:picLocks noChangeAspect="1"/>
          </p:cNvPicPr>
          <p:nvPr/>
        </p:nvPicPr>
        <p:blipFill rotWithShape="1">
          <a:blip r:embed="rId2">
            <a:extLst>
              <a:ext uri="{28A0092B-C50C-407E-A947-70E740481C1C}">
                <a14:useLocalDpi xmlns:a14="http://schemas.microsoft.com/office/drawing/2010/main" val="0"/>
              </a:ext>
            </a:extLst>
          </a:blip>
          <a:srcRect t="8792"/>
          <a:stretch/>
        </p:blipFill>
        <p:spPr>
          <a:xfrm>
            <a:off x="4729655" y="1655064"/>
            <a:ext cx="7462345" cy="4083724"/>
          </a:xfrm>
          <a:prstGeom prst="rect">
            <a:avLst/>
          </a:prstGeom>
        </p:spPr>
      </p:pic>
      <p:sp>
        <p:nvSpPr>
          <p:cNvPr id="4" name="Titre 1">
            <a:extLst>
              <a:ext uri="{FF2B5EF4-FFF2-40B4-BE49-F238E27FC236}">
                <a16:creationId xmlns:a16="http://schemas.microsoft.com/office/drawing/2014/main" id="{B1CDDC4F-319F-EA96-A7A0-CFFBF29D3FBD}"/>
              </a:ext>
            </a:extLst>
          </p:cNvPr>
          <p:cNvSpPr txBox="1">
            <a:spLocks/>
          </p:cNvSpPr>
          <p:nvPr/>
        </p:nvSpPr>
        <p:spPr>
          <a:xfrm>
            <a:off x="368785" y="209303"/>
            <a:ext cx="11319062" cy="9374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rPr>
              <a:t>La majorité des élèves se dit préoccupée par le réchauffement climatique</a:t>
            </a:r>
            <a:endParaRPr lang="fr-FR" sz="3600" dirty="0"/>
          </a:p>
        </p:txBody>
      </p:sp>
      <p:sp>
        <p:nvSpPr>
          <p:cNvPr id="5" name="Titre 1">
            <a:extLst>
              <a:ext uri="{FF2B5EF4-FFF2-40B4-BE49-F238E27FC236}">
                <a16:creationId xmlns:a16="http://schemas.microsoft.com/office/drawing/2014/main" id="{C6CF8912-C1C0-60A1-33F8-EDCFB725B724}"/>
              </a:ext>
            </a:extLst>
          </p:cNvPr>
          <p:cNvSpPr>
            <a:spLocks noGrp="1"/>
          </p:cNvSpPr>
          <p:nvPr>
            <p:ph type="title"/>
          </p:nvPr>
        </p:nvSpPr>
        <p:spPr>
          <a:xfrm>
            <a:off x="5537200" y="904649"/>
            <a:ext cx="6969760" cy="716692"/>
          </a:xfrm>
        </p:spPr>
        <p:txBody>
          <a:bodyPr vert="horz" lIns="91440" tIns="45720" rIns="91440" bIns="45720" rtlCol="0" anchor="b">
            <a:normAutofit/>
          </a:bodyPr>
          <a:lstStyle/>
          <a:p>
            <a:r>
              <a:rPr lang="fr-FR" sz="1800" b="1" kern="1200" dirty="0">
                <a:solidFill>
                  <a:schemeClr val="tx1"/>
                </a:solidFill>
                <a:latin typeface="+mn-lt"/>
                <a:ea typeface="+mj-ea"/>
                <a:cs typeface="+mj-cs"/>
              </a:rPr>
              <a:t>Graphique 1 :  Proportion de personnes préoccupées par le réchauffement climatique</a:t>
            </a:r>
          </a:p>
        </p:txBody>
      </p:sp>
      <p:sp>
        <p:nvSpPr>
          <p:cNvPr id="2" name="Rectangle 1">
            <a:extLst>
              <a:ext uri="{FF2B5EF4-FFF2-40B4-BE49-F238E27FC236}">
                <a16:creationId xmlns:a16="http://schemas.microsoft.com/office/drawing/2014/main" id="{8BA89AB4-6136-4D00-B878-840CD3D950A5}"/>
              </a:ext>
            </a:extLst>
          </p:cNvPr>
          <p:cNvSpPr/>
          <p:nvPr/>
        </p:nvSpPr>
        <p:spPr>
          <a:xfrm>
            <a:off x="4924338" y="3150068"/>
            <a:ext cx="612862" cy="39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lumMod val="50000"/>
                  </a:schemeClr>
                </a:solidFill>
                <a:latin typeface="Sitka Display" panose="02000505000000020004" pitchFamily="2" charset="0"/>
              </a:rPr>
              <a:t>Assez</a:t>
            </a:r>
            <a:endParaRPr lang="fr-FR" sz="1400" dirty="0">
              <a:solidFill>
                <a:schemeClr val="bg1">
                  <a:lumMod val="50000"/>
                </a:schemeClr>
              </a:solidFill>
              <a:latin typeface="Sitka Display" panose="02000505000000020004" pitchFamily="2" charset="0"/>
            </a:endParaRPr>
          </a:p>
        </p:txBody>
      </p:sp>
      <p:sp>
        <p:nvSpPr>
          <p:cNvPr id="7" name="Rectangle 6">
            <a:extLst>
              <a:ext uri="{FF2B5EF4-FFF2-40B4-BE49-F238E27FC236}">
                <a16:creationId xmlns:a16="http://schemas.microsoft.com/office/drawing/2014/main" id="{963D9629-B32C-4DAD-AE8A-200EFC33B90A}"/>
              </a:ext>
            </a:extLst>
          </p:cNvPr>
          <p:cNvSpPr/>
          <p:nvPr/>
        </p:nvSpPr>
        <p:spPr>
          <a:xfrm>
            <a:off x="4962322" y="4050146"/>
            <a:ext cx="612862" cy="39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lumMod val="50000"/>
                  </a:schemeClr>
                </a:solidFill>
                <a:latin typeface="Sitka Display" panose="02000505000000020004" pitchFamily="2" charset="0"/>
              </a:rPr>
              <a:t>Peu</a:t>
            </a:r>
            <a:endParaRPr lang="fr-FR" sz="1400" dirty="0">
              <a:solidFill>
                <a:schemeClr val="bg1">
                  <a:lumMod val="50000"/>
                </a:schemeClr>
              </a:solidFill>
              <a:latin typeface="Sitka Display" panose="02000505000000020004" pitchFamily="2" charset="0"/>
            </a:endParaRPr>
          </a:p>
        </p:txBody>
      </p:sp>
    </p:spTree>
    <p:extLst>
      <p:ext uri="{BB962C8B-B14F-4D97-AF65-F5344CB8AC3E}">
        <p14:creationId xmlns:p14="http://schemas.microsoft.com/office/powerpoint/2010/main" val="358117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1441" y="1176912"/>
            <a:ext cx="6516406" cy="716692"/>
          </a:xfrm>
        </p:spPr>
        <p:txBody>
          <a:bodyPr vert="horz" lIns="91440" tIns="45720" rIns="91440" bIns="45720" rtlCol="0" anchor="b">
            <a:normAutofit/>
          </a:bodyPr>
          <a:lstStyle/>
          <a:p>
            <a:r>
              <a:rPr lang="en-US" sz="1800" b="1" kern="1200" dirty="0" err="1">
                <a:solidFill>
                  <a:schemeClr val="tx1"/>
                </a:solidFill>
                <a:latin typeface="+mn-lt"/>
                <a:ea typeface="+mj-ea"/>
                <a:cs typeface="+mj-cs"/>
              </a:rPr>
              <a:t>Graphique</a:t>
            </a:r>
            <a:r>
              <a:rPr lang="en-US" sz="1800" b="1" kern="1200" dirty="0">
                <a:solidFill>
                  <a:schemeClr val="tx1"/>
                </a:solidFill>
                <a:latin typeface="+mn-lt"/>
                <a:ea typeface="+mj-ea"/>
                <a:cs typeface="+mj-cs"/>
              </a:rPr>
              <a:t> 2 : Sentiments </a:t>
            </a:r>
            <a:r>
              <a:rPr lang="en-US" sz="1800" b="1" kern="1200" dirty="0" err="1">
                <a:solidFill>
                  <a:schemeClr val="tx1"/>
                </a:solidFill>
                <a:latin typeface="+mn-lt"/>
                <a:ea typeface="+mj-ea"/>
                <a:cs typeface="+mj-cs"/>
              </a:rPr>
              <a:t>suivant</a:t>
            </a:r>
            <a:r>
              <a:rPr lang="en-US" sz="1800" b="1" kern="1200" dirty="0">
                <a:solidFill>
                  <a:schemeClr val="tx1"/>
                </a:solidFill>
                <a:latin typeface="+mn-lt"/>
                <a:ea typeface="+mj-ea"/>
                <a:cs typeface="+mj-cs"/>
              </a:rPr>
              <a:t> le </a:t>
            </a:r>
            <a:r>
              <a:rPr lang="en-US" sz="1800" b="1" kern="1200" dirty="0" err="1">
                <a:solidFill>
                  <a:schemeClr val="tx1"/>
                </a:solidFill>
                <a:latin typeface="+mn-lt"/>
                <a:ea typeface="+mj-ea"/>
                <a:cs typeface="+mj-cs"/>
              </a:rPr>
              <a:t>niveau</a:t>
            </a:r>
            <a:r>
              <a:rPr lang="en-US" sz="1800" b="1" kern="1200" dirty="0">
                <a:solidFill>
                  <a:schemeClr val="tx1"/>
                </a:solidFill>
                <a:latin typeface="+mn-lt"/>
                <a:ea typeface="+mj-ea"/>
                <a:cs typeface="+mj-cs"/>
              </a:rPr>
              <a:t> de </a:t>
            </a:r>
            <a:r>
              <a:rPr lang="en-US" sz="1800" b="1" kern="1200" dirty="0" err="1">
                <a:solidFill>
                  <a:schemeClr val="tx1"/>
                </a:solidFill>
                <a:latin typeface="+mn-lt"/>
                <a:ea typeface="+mj-ea"/>
                <a:cs typeface="+mj-cs"/>
              </a:rPr>
              <a:t>préoccupation</a:t>
            </a:r>
            <a:r>
              <a:rPr lang="en-US" sz="1800" b="1" kern="1200" dirty="0">
                <a:solidFill>
                  <a:schemeClr val="tx1"/>
                </a:solidFill>
                <a:latin typeface="+mn-lt"/>
                <a:ea typeface="+mj-ea"/>
                <a:cs typeface="+mj-cs"/>
              </a:rPr>
              <a:t> face au </a:t>
            </a:r>
            <a:r>
              <a:rPr lang="en-US" sz="1800" b="1" kern="1200" dirty="0" err="1">
                <a:solidFill>
                  <a:schemeClr val="tx1"/>
                </a:solidFill>
                <a:latin typeface="+mn-lt"/>
                <a:ea typeface="+mj-ea"/>
                <a:cs typeface="+mj-cs"/>
              </a:rPr>
              <a:t>réchauffement</a:t>
            </a:r>
            <a:r>
              <a:rPr lang="en-US" sz="1800" b="1" kern="1200" dirty="0">
                <a:solidFill>
                  <a:schemeClr val="tx1"/>
                </a:solidFill>
                <a:latin typeface="+mn-lt"/>
                <a:ea typeface="+mj-ea"/>
                <a:cs typeface="+mj-cs"/>
              </a:rPr>
              <a:t> </a:t>
            </a:r>
            <a:r>
              <a:rPr lang="en-US" sz="1800" b="1" kern="1200" dirty="0" err="1">
                <a:solidFill>
                  <a:schemeClr val="tx1"/>
                </a:solidFill>
                <a:latin typeface="+mn-lt"/>
                <a:ea typeface="+mj-ea"/>
                <a:cs typeface="+mj-cs"/>
              </a:rPr>
              <a:t>climatique</a:t>
            </a:r>
            <a:r>
              <a:rPr lang="en-US" sz="1800" b="1" kern="1200" dirty="0">
                <a:solidFill>
                  <a:schemeClr val="tx1"/>
                </a:solidFill>
                <a:latin typeface="+mn-lt"/>
                <a:ea typeface="+mj-ea"/>
                <a:cs typeface="+mj-cs"/>
              </a:rPr>
              <a:t> </a:t>
            </a:r>
          </a:p>
        </p:txBody>
      </p:sp>
      <p:sp>
        <p:nvSpPr>
          <p:cNvPr id="6" name="ZoneTexte 5"/>
          <p:cNvSpPr txBox="1"/>
          <p:nvPr/>
        </p:nvSpPr>
        <p:spPr>
          <a:xfrm>
            <a:off x="226921" y="1535258"/>
            <a:ext cx="4818888" cy="354787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800" dirty="0" err="1"/>
              <a:t>En</a:t>
            </a:r>
            <a:r>
              <a:rPr lang="en-US" sz="2800" dirty="0"/>
              <a:t> </a:t>
            </a:r>
            <a:r>
              <a:rPr lang="en-US" sz="2800" dirty="0" err="1"/>
              <a:t>général</a:t>
            </a:r>
            <a:r>
              <a:rPr lang="en-US" sz="2800" dirty="0"/>
              <a:t>, les </a:t>
            </a:r>
            <a:r>
              <a:rPr lang="en-US" sz="2800" dirty="0" err="1"/>
              <a:t>élèves</a:t>
            </a:r>
            <a:r>
              <a:rPr lang="en-US" sz="2800" dirty="0"/>
              <a:t> </a:t>
            </a:r>
            <a:r>
              <a:rPr lang="en-US" sz="2800" dirty="0" err="1"/>
              <a:t>sont</a:t>
            </a:r>
            <a:r>
              <a:rPr lang="en-US" sz="2800" dirty="0"/>
              <a:t> </a:t>
            </a:r>
            <a:r>
              <a:rPr lang="en-US" sz="2800" dirty="0" err="1"/>
              <a:t>pessimistes</a:t>
            </a:r>
            <a:r>
              <a:rPr lang="en-US" sz="2800" dirty="0"/>
              <a:t> face au </a:t>
            </a:r>
            <a:r>
              <a:rPr lang="en-US" sz="2800" dirty="0" err="1"/>
              <a:t>changement</a:t>
            </a:r>
            <a:r>
              <a:rPr lang="en-US" sz="2800" dirty="0"/>
              <a:t> </a:t>
            </a:r>
            <a:r>
              <a:rPr lang="en-US" sz="2800" dirty="0" err="1"/>
              <a:t>climatique</a:t>
            </a:r>
            <a:r>
              <a:rPr lang="en-US" sz="2800" dirty="0"/>
              <a:t> </a:t>
            </a:r>
            <a:r>
              <a:rPr lang="en-US" sz="2800" dirty="0" err="1"/>
              <a:t>quelque</a:t>
            </a:r>
            <a:r>
              <a:rPr lang="en-US" sz="2800" dirty="0"/>
              <a:t> </a:t>
            </a:r>
            <a:r>
              <a:rPr lang="en-US" sz="2800" dirty="0" err="1"/>
              <a:t>soit</a:t>
            </a:r>
            <a:r>
              <a:rPr lang="en-US" sz="2800" dirty="0"/>
              <a:t> </a:t>
            </a:r>
            <a:r>
              <a:rPr lang="en-US" sz="2800" dirty="0" err="1"/>
              <a:t>leur</a:t>
            </a:r>
            <a:r>
              <a:rPr lang="en-US" sz="2800" dirty="0"/>
              <a:t> </a:t>
            </a:r>
            <a:r>
              <a:rPr lang="en-US" sz="2800" dirty="0" err="1"/>
              <a:t>niveau</a:t>
            </a:r>
            <a:r>
              <a:rPr lang="en-US" sz="2800" dirty="0"/>
              <a:t> de </a:t>
            </a:r>
            <a:r>
              <a:rPr lang="en-US" sz="2800" dirty="0" err="1"/>
              <a:t>préoccupation</a:t>
            </a:r>
            <a:r>
              <a:rPr lang="en-US" sz="2800" dirty="0"/>
              <a:t>.</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err="1"/>
              <a:t>Mais</a:t>
            </a:r>
            <a:r>
              <a:rPr lang="en-US" sz="2800" dirty="0"/>
              <a:t> plus les </a:t>
            </a:r>
            <a:r>
              <a:rPr lang="en-US" sz="2800" dirty="0" err="1"/>
              <a:t>élèves</a:t>
            </a:r>
            <a:r>
              <a:rPr lang="en-US" sz="2800" dirty="0"/>
              <a:t> </a:t>
            </a:r>
            <a:r>
              <a:rPr lang="en-US" sz="2800" dirty="0" err="1"/>
              <a:t>sont</a:t>
            </a:r>
            <a:r>
              <a:rPr lang="en-US" sz="2800" dirty="0"/>
              <a:t> </a:t>
            </a:r>
            <a:r>
              <a:rPr lang="en-US" sz="2800" dirty="0" err="1"/>
              <a:t>préoccupés</a:t>
            </a:r>
            <a:r>
              <a:rPr lang="en-US" sz="2800" dirty="0"/>
              <a:t> par le </a:t>
            </a:r>
            <a:r>
              <a:rPr lang="en-US" sz="2800" dirty="0" err="1"/>
              <a:t>réchauffement</a:t>
            </a:r>
            <a:r>
              <a:rPr lang="en-US" sz="2800" dirty="0"/>
              <a:t> </a:t>
            </a:r>
            <a:r>
              <a:rPr lang="en-US" sz="2800" dirty="0" err="1"/>
              <a:t>climatique</a:t>
            </a:r>
            <a:r>
              <a:rPr lang="en-US" sz="2800" dirty="0"/>
              <a:t>, plus </a:t>
            </a:r>
            <a:r>
              <a:rPr lang="en-US" sz="2800" dirty="0" err="1"/>
              <a:t>ils</a:t>
            </a:r>
            <a:r>
              <a:rPr lang="en-US" sz="2800" dirty="0"/>
              <a:t> </a:t>
            </a:r>
            <a:r>
              <a:rPr lang="en-US" sz="2800" dirty="0" err="1"/>
              <a:t>sont</a:t>
            </a:r>
            <a:r>
              <a:rPr lang="en-US" sz="2800" dirty="0"/>
              <a:t> </a:t>
            </a:r>
            <a:r>
              <a:rPr lang="en-US" sz="2800" dirty="0" err="1"/>
              <a:t>pessimistes</a:t>
            </a:r>
            <a:r>
              <a:rPr lang="en-US" sz="2800" dirty="0"/>
              <a:t>. </a:t>
            </a:r>
          </a:p>
        </p:txBody>
      </p:sp>
      <p:sp>
        <p:nvSpPr>
          <p:cNvPr id="5" name="Titre 1">
            <a:extLst>
              <a:ext uri="{FF2B5EF4-FFF2-40B4-BE49-F238E27FC236}">
                <a16:creationId xmlns:a16="http://schemas.microsoft.com/office/drawing/2014/main" id="{74E0726D-F589-4CD0-AB6F-7FE2568B5128}"/>
              </a:ext>
            </a:extLst>
          </p:cNvPr>
          <p:cNvSpPr txBox="1">
            <a:spLocks/>
          </p:cNvSpPr>
          <p:nvPr/>
        </p:nvSpPr>
        <p:spPr>
          <a:xfrm>
            <a:off x="368785" y="209303"/>
            <a:ext cx="11319062" cy="9374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rPr>
              <a:t>Les </a:t>
            </a:r>
            <a:r>
              <a:rPr lang="en-US" sz="3600" dirty="0" err="1">
                <a:solidFill>
                  <a:srgbClr val="FF0000"/>
                </a:solidFill>
              </a:rPr>
              <a:t>élèves</a:t>
            </a:r>
            <a:r>
              <a:rPr lang="en-US" sz="3600" dirty="0">
                <a:solidFill>
                  <a:srgbClr val="FF0000"/>
                </a:solidFill>
              </a:rPr>
              <a:t> </a:t>
            </a:r>
            <a:r>
              <a:rPr lang="en-US" sz="3600" dirty="0" err="1">
                <a:solidFill>
                  <a:srgbClr val="FF0000"/>
                </a:solidFill>
              </a:rPr>
              <a:t>préoccupés</a:t>
            </a:r>
            <a:r>
              <a:rPr lang="en-US" sz="3600" dirty="0">
                <a:solidFill>
                  <a:srgbClr val="FF0000"/>
                </a:solidFill>
              </a:rPr>
              <a:t> par le </a:t>
            </a:r>
            <a:r>
              <a:rPr lang="en-US" sz="3600" dirty="0" err="1">
                <a:solidFill>
                  <a:srgbClr val="FF0000"/>
                </a:solidFill>
              </a:rPr>
              <a:t>réchauffement</a:t>
            </a:r>
            <a:r>
              <a:rPr lang="en-US" sz="3600" dirty="0">
                <a:solidFill>
                  <a:srgbClr val="FF0000"/>
                </a:solidFill>
              </a:rPr>
              <a:t> </a:t>
            </a:r>
            <a:r>
              <a:rPr lang="en-US" sz="3600" dirty="0" err="1">
                <a:solidFill>
                  <a:srgbClr val="FF0000"/>
                </a:solidFill>
              </a:rPr>
              <a:t>climatique</a:t>
            </a:r>
            <a:r>
              <a:rPr lang="en-US" sz="3600" dirty="0">
                <a:solidFill>
                  <a:srgbClr val="FF0000"/>
                </a:solidFill>
              </a:rPr>
              <a:t> </a:t>
            </a:r>
          </a:p>
          <a:p>
            <a:r>
              <a:rPr lang="en-US" sz="3600" dirty="0" err="1">
                <a:solidFill>
                  <a:srgbClr val="FF0000"/>
                </a:solidFill>
              </a:rPr>
              <a:t>sont-ils</a:t>
            </a:r>
            <a:r>
              <a:rPr lang="en-US" sz="3600" dirty="0">
                <a:solidFill>
                  <a:srgbClr val="FF0000"/>
                </a:solidFill>
              </a:rPr>
              <a:t> </a:t>
            </a:r>
            <a:r>
              <a:rPr lang="en-US" sz="3600" dirty="0" err="1">
                <a:solidFill>
                  <a:srgbClr val="FF0000"/>
                </a:solidFill>
              </a:rPr>
              <a:t>pessimistes</a:t>
            </a:r>
            <a:r>
              <a:rPr lang="en-US" sz="3600" dirty="0">
                <a:solidFill>
                  <a:srgbClr val="FF0000"/>
                </a:solidFill>
              </a:rPr>
              <a:t> ?</a:t>
            </a:r>
            <a:endParaRPr lang="fr-FR" sz="3600" dirty="0">
              <a:solidFill>
                <a:srgbClr val="FF0000"/>
              </a:solidFill>
            </a:endParaRPr>
          </a:p>
        </p:txBody>
      </p:sp>
      <p:pic>
        <p:nvPicPr>
          <p:cNvPr id="12" name="Espace réservé du contenu 11">
            <a:extLst>
              <a:ext uri="{FF2B5EF4-FFF2-40B4-BE49-F238E27FC236}">
                <a16:creationId xmlns:a16="http://schemas.microsoft.com/office/drawing/2014/main" id="{664FAC27-58B5-4F85-A496-2F7E6CA88C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30"/>
          <a:stretch/>
        </p:blipFill>
        <p:spPr>
          <a:xfrm>
            <a:off x="4939770" y="1966846"/>
            <a:ext cx="7252230" cy="4028019"/>
          </a:xfrm>
        </p:spPr>
      </p:pic>
      <p:sp>
        <p:nvSpPr>
          <p:cNvPr id="13" name="Rectangle 12">
            <a:extLst>
              <a:ext uri="{FF2B5EF4-FFF2-40B4-BE49-F238E27FC236}">
                <a16:creationId xmlns:a16="http://schemas.microsoft.com/office/drawing/2014/main" id="{32DF2FDA-DCB4-4811-9448-2ED8C89C85AC}"/>
              </a:ext>
            </a:extLst>
          </p:cNvPr>
          <p:cNvSpPr/>
          <p:nvPr/>
        </p:nvSpPr>
        <p:spPr>
          <a:xfrm>
            <a:off x="11125561" y="3520252"/>
            <a:ext cx="1048624" cy="32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itka Display" panose="02000505000000020004" pitchFamily="2" charset="0"/>
              </a:rPr>
              <a:t>Sentiments</a:t>
            </a:r>
            <a:endParaRPr lang="fr-FR" sz="1400" b="1" dirty="0">
              <a:solidFill>
                <a:schemeClr val="tx1"/>
              </a:solidFill>
              <a:latin typeface="Sitka Display" panose="02000505000000020004" pitchFamily="2" charset="0"/>
            </a:endParaRPr>
          </a:p>
        </p:txBody>
      </p:sp>
      <p:sp>
        <p:nvSpPr>
          <p:cNvPr id="14" name="Rectangle 13">
            <a:extLst>
              <a:ext uri="{FF2B5EF4-FFF2-40B4-BE49-F238E27FC236}">
                <a16:creationId xmlns:a16="http://schemas.microsoft.com/office/drawing/2014/main" id="{96AB7611-4C80-4DB1-BD1C-DC9FA80D9416}"/>
              </a:ext>
            </a:extLst>
          </p:cNvPr>
          <p:cNvSpPr/>
          <p:nvPr/>
        </p:nvSpPr>
        <p:spPr>
          <a:xfrm>
            <a:off x="5347770" y="3487764"/>
            <a:ext cx="680546" cy="394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65000"/>
                  </a:schemeClr>
                </a:solidFill>
                <a:latin typeface="Sitka Display" panose="02000505000000020004" pitchFamily="2" charset="0"/>
              </a:rPr>
              <a:t>Assez</a:t>
            </a:r>
            <a:endParaRPr lang="fr-FR" sz="1600" dirty="0">
              <a:solidFill>
                <a:schemeClr val="bg1">
                  <a:lumMod val="65000"/>
                </a:schemeClr>
              </a:solidFill>
              <a:latin typeface="Sitka Display" panose="02000505000000020004" pitchFamily="2" charset="0"/>
            </a:endParaRPr>
          </a:p>
        </p:txBody>
      </p:sp>
      <p:sp>
        <p:nvSpPr>
          <p:cNvPr id="15" name="Rectangle 14">
            <a:extLst>
              <a:ext uri="{FF2B5EF4-FFF2-40B4-BE49-F238E27FC236}">
                <a16:creationId xmlns:a16="http://schemas.microsoft.com/office/drawing/2014/main" id="{CC5C2FA8-9F33-4A9F-8A29-97A053263632}"/>
              </a:ext>
            </a:extLst>
          </p:cNvPr>
          <p:cNvSpPr/>
          <p:nvPr/>
        </p:nvSpPr>
        <p:spPr>
          <a:xfrm>
            <a:off x="5347770" y="4295142"/>
            <a:ext cx="612862" cy="394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65000"/>
                  </a:schemeClr>
                </a:solidFill>
                <a:latin typeface="Sitka Display" panose="02000505000000020004" pitchFamily="2" charset="0"/>
              </a:rPr>
              <a:t>Peu</a:t>
            </a:r>
            <a:endParaRPr lang="fr-FR" sz="1600" dirty="0">
              <a:solidFill>
                <a:schemeClr val="bg1">
                  <a:lumMod val="65000"/>
                </a:schemeClr>
              </a:solidFill>
              <a:latin typeface="Sitka Display" panose="02000505000000020004" pitchFamily="2" charset="0"/>
            </a:endParaRPr>
          </a:p>
        </p:txBody>
      </p:sp>
    </p:spTree>
    <p:extLst>
      <p:ext uri="{BB962C8B-B14F-4D97-AF65-F5344CB8AC3E}">
        <p14:creationId xmlns:p14="http://schemas.microsoft.com/office/powerpoint/2010/main" val="248789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773" y="0"/>
            <a:ext cx="11398243" cy="1127760"/>
          </a:xfrm>
        </p:spPr>
        <p:txBody>
          <a:bodyPr vert="horz" lIns="91440" tIns="45720" rIns="91440" bIns="45720" rtlCol="0" anchor="ctr">
            <a:normAutofit/>
          </a:bodyPr>
          <a:lstStyle/>
          <a:p>
            <a:r>
              <a:rPr lang="en-US" sz="3600" dirty="0">
                <a:solidFill>
                  <a:srgbClr val="FF0000"/>
                </a:solidFill>
              </a:rPr>
              <a:t>Y-a-t-il des </a:t>
            </a:r>
            <a:r>
              <a:rPr lang="en-US" sz="3600" dirty="0" err="1">
                <a:solidFill>
                  <a:srgbClr val="FF0000"/>
                </a:solidFill>
              </a:rPr>
              <a:t>différences</a:t>
            </a:r>
            <a:r>
              <a:rPr lang="en-US" sz="3600" dirty="0">
                <a:solidFill>
                  <a:srgbClr val="FF0000"/>
                </a:solidFill>
              </a:rPr>
              <a:t> </a:t>
            </a:r>
            <a:r>
              <a:rPr lang="en-US" sz="3600" dirty="0" err="1">
                <a:solidFill>
                  <a:srgbClr val="FF0000"/>
                </a:solidFill>
              </a:rPr>
              <a:t>selon</a:t>
            </a:r>
            <a:r>
              <a:rPr lang="en-US" sz="3600" dirty="0">
                <a:solidFill>
                  <a:srgbClr val="FF0000"/>
                </a:solidFill>
              </a:rPr>
              <a:t> </a:t>
            </a:r>
            <a:r>
              <a:rPr lang="en-US" sz="3600" dirty="0" err="1">
                <a:solidFill>
                  <a:srgbClr val="FF0000"/>
                </a:solidFill>
              </a:rPr>
              <a:t>l’âge</a:t>
            </a:r>
            <a:r>
              <a:rPr lang="en-US" sz="3600" dirty="0">
                <a:solidFill>
                  <a:srgbClr val="FF0000"/>
                </a:solidFill>
              </a:rPr>
              <a:t> et par </a:t>
            </a:r>
            <a:r>
              <a:rPr lang="en-US" sz="3600" dirty="0" err="1">
                <a:solidFill>
                  <a:srgbClr val="FF0000"/>
                </a:solidFill>
              </a:rPr>
              <a:t>établissement</a:t>
            </a:r>
            <a:r>
              <a:rPr lang="en-US" sz="3600" dirty="0">
                <a:solidFill>
                  <a:srgbClr val="FF0000"/>
                </a:solidFill>
              </a:rPr>
              <a:t> </a:t>
            </a:r>
            <a:r>
              <a:rPr lang="en-US" sz="3600" dirty="0" err="1">
                <a:solidFill>
                  <a:srgbClr val="FF0000"/>
                </a:solidFill>
              </a:rPr>
              <a:t>scolaire</a:t>
            </a:r>
            <a:r>
              <a:rPr lang="en-US" sz="3600" dirty="0">
                <a:solidFill>
                  <a:srgbClr val="FF0000"/>
                </a:solidFill>
              </a:rPr>
              <a:t>?</a:t>
            </a:r>
          </a:p>
        </p:txBody>
      </p:sp>
      <p:sp>
        <p:nvSpPr>
          <p:cNvPr id="5" name="ZoneTexte 4"/>
          <p:cNvSpPr txBox="1"/>
          <p:nvPr/>
        </p:nvSpPr>
        <p:spPr>
          <a:xfrm>
            <a:off x="295656" y="1949704"/>
            <a:ext cx="4818888"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800" dirty="0"/>
              <a:t>Les plus </a:t>
            </a:r>
            <a:r>
              <a:rPr lang="en-US" sz="2800" dirty="0" err="1"/>
              <a:t>pessimistes</a:t>
            </a:r>
            <a:r>
              <a:rPr lang="en-US" sz="2800" dirty="0"/>
              <a:t> face au </a:t>
            </a:r>
            <a:r>
              <a:rPr lang="en-US" sz="2800" dirty="0" err="1"/>
              <a:t>réchauffement</a:t>
            </a:r>
            <a:r>
              <a:rPr lang="en-US" sz="2800" dirty="0"/>
              <a:t> </a:t>
            </a:r>
            <a:r>
              <a:rPr lang="en-US" sz="2800" dirty="0" err="1"/>
              <a:t>climatique</a:t>
            </a:r>
            <a:r>
              <a:rPr lang="en-US" sz="2800" dirty="0"/>
              <a:t> </a:t>
            </a:r>
            <a:r>
              <a:rPr lang="en-US" sz="2800" dirty="0" err="1"/>
              <a:t>sont</a:t>
            </a:r>
            <a:r>
              <a:rPr lang="en-US" sz="2800" dirty="0"/>
              <a:t> les </a:t>
            </a:r>
            <a:r>
              <a:rPr lang="en-US" sz="2800" dirty="0" err="1"/>
              <a:t>lycéens</a:t>
            </a:r>
            <a:r>
              <a:rPr lang="en-US" sz="2800" dirty="0"/>
              <a:t> (plus </a:t>
            </a:r>
            <a:r>
              <a:rPr lang="en-US" sz="2800" dirty="0" err="1"/>
              <a:t>âgés</a:t>
            </a:r>
            <a:r>
              <a:rPr lang="en-US" sz="2800" dirty="0"/>
              <a:t>).</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Avec </a:t>
            </a:r>
            <a:r>
              <a:rPr lang="en-US" sz="2800" dirty="0" err="1"/>
              <a:t>en</a:t>
            </a:r>
            <a:r>
              <a:rPr lang="en-US" sz="2800" dirty="0"/>
              <a:t> tête le lycée Hélène Boucher.</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8279"/>
          <a:stretch/>
        </p:blipFill>
        <p:spPr>
          <a:xfrm>
            <a:off x="5582677" y="2092960"/>
            <a:ext cx="6609323" cy="3637280"/>
          </a:xfrm>
          <a:prstGeom prst="rect">
            <a:avLst/>
          </a:prstGeom>
        </p:spPr>
      </p:pic>
      <p:sp>
        <p:nvSpPr>
          <p:cNvPr id="3" name="Titre 1">
            <a:extLst>
              <a:ext uri="{FF2B5EF4-FFF2-40B4-BE49-F238E27FC236}">
                <a16:creationId xmlns:a16="http://schemas.microsoft.com/office/drawing/2014/main" id="{D1659F19-B6F3-AF5C-D0A9-BE9A164B6576}"/>
              </a:ext>
            </a:extLst>
          </p:cNvPr>
          <p:cNvSpPr txBox="1">
            <a:spLocks/>
          </p:cNvSpPr>
          <p:nvPr/>
        </p:nvSpPr>
        <p:spPr>
          <a:xfrm>
            <a:off x="5582677" y="1180386"/>
            <a:ext cx="5878575" cy="7166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Graphique 3:  Sentiments suscités par le réchauffement climatique par établissement scolaire</a:t>
            </a:r>
          </a:p>
        </p:txBody>
      </p:sp>
      <p:sp>
        <p:nvSpPr>
          <p:cNvPr id="6" name="Rectangle 5">
            <a:extLst>
              <a:ext uri="{FF2B5EF4-FFF2-40B4-BE49-F238E27FC236}">
                <a16:creationId xmlns:a16="http://schemas.microsoft.com/office/drawing/2014/main" id="{0576FB19-9ABA-45D6-BAD4-23829EA3F693}"/>
              </a:ext>
            </a:extLst>
          </p:cNvPr>
          <p:cNvSpPr/>
          <p:nvPr/>
        </p:nvSpPr>
        <p:spPr>
          <a:xfrm>
            <a:off x="11143376" y="3429000"/>
            <a:ext cx="1048624" cy="32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itka Display" panose="02000505000000020004" pitchFamily="2" charset="0"/>
              </a:rPr>
              <a:t>Sentiments</a:t>
            </a:r>
            <a:endParaRPr lang="fr-FR" sz="1400" b="1" dirty="0">
              <a:solidFill>
                <a:schemeClr val="tx1"/>
              </a:solidFill>
              <a:latin typeface="Sitka Display" panose="02000505000000020004" pitchFamily="2" charset="0"/>
            </a:endParaRPr>
          </a:p>
        </p:txBody>
      </p:sp>
    </p:spTree>
    <p:extLst>
      <p:ext uri="{BB962C8B-B14F-4D97-AF65-F5344CB8AC3E}">
        <p14:creationId xmlns:p14="http://schemas.microsoft.com/office/powerpoint/2010/main" val="169973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421" y="-361188"/>
            <a:ext cx="9897761" cy="1719072"/>
          </a:xfrm>
        </p:spPr>
        <p:txBody>
          <a:bodyPr vert="horz" lIns="91440" tIns="45720" rIns="91440" bIns="45720" rtlCol="0" anchor="ctr">
            <a:normAutofit/>
          </a:bodyPr>
          <a:lstStyle/>
          <a:p>
            <a:r>
              <a:rPr lang="en-US" sz="3600" dirty="0" err="1">
                <a:solidFill>
                  <a:srgbClr val="FF0000"/>
                </a:solidFill>
              </a:rPr>
              <a:t>Qu’en</a:t>
            </a:r>
            <a:r>
              <a:rPr lang="en-US" sz="3600" dirty="0">
                <a:solidFill>
                  <a:srgbClr val="FF0000"/>
                </a:solidFill>
              </a:rPr>
              <a:t> </a:t>
            </a:r>
            <a:r>
              <a:rPr lang="en-US" sz="3600" dirty="0" err="1">
                <a:solidFill>
                  <a:srgbClr val="FF0000"/>
                </a:solidFill>
              </a:rPr>
              <a:t>est-il</a:t>
            </a:r>
            <a:r>
              <a:rPr lang="en-US" sz="3600" dirty="0">
                <a:solidFill>
                  <a:srgbClr val="FF0000"/>
                </a:solidFill>
              </a:rPr>
              <a:t> des differences </a:t>
            </a:r>
            <a:r>
              <a:rPr lang="en-US" sz="3600" dirty="0" err="1">
                <a:solidFill>
                  <a:srgbClr val="FF0000"/>
                </a:solidFill>
              </a:rPr>
              <a:t>garçons</a:t>
            </a:r>
            <a:r>
              <a:rPr lang="en-US" sz="3600" dirty="0">
                <a:solidFill>
                  <a:srgbClr val="FF0000"/>
                </a:solidFill>
              </a:rPr>
              <a:t> et filles?</a:t>
            </a:r>
          </a:p>
        </p:txBody>
      </p:sp>
      <p:sp>
        <p:nvSpPr>
          <p:cNvPr id="5" name="ZoneTexte 4"/>
          <p:cNvSpPr txBox="1"/>
          <p:nvPr/>
        </p:nvSpPr>
        <p:spPr>
          <a:xfrm>
            <a:off x="346456" y="2024888"/>
            <a:ext cx="3615944" cy="341071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800" dirty="0"/>
              <a:t>Les filles </a:t>
            </a:r>
            <a:r>
              <a:rPr lang="en-US" sz="2800" dirty="0" err="1"/>
              <a:t>sont</a:t>
            </a:r>
            <a:r>
              <a:rPr lang="en-US" sz="2800" dirty="0"/>
              <a:t> un </a:t>
            </a:r>
            <a:r>
              <a:rPr lang="en-US" sz="2800" dirty="0" err="1"/>
              <a:t>peu</a:t>
            </a:r>
            <a:r>
              <a:rPr lang="en-US" sz="2800" dirty="0"/>
              <a:t> plus </a:t>
            </a:r>
            <a:r>
              <a:rPr lang="en-US" sz="2800" dirty="0" err="1"/>
              <a:t>pessimistes</a:t>
            </a:r>
            <a:r>
              <a:rPr lang="en-US" sz="2800" dirty="0"/>
              <a:t> que les garçons </a:t>
            </a:r>
            <a:r>
              <a:rPr lang="en-US" sz="2800" dirty="0" err="1"/>
              <a:t>en</a:t>
            </a:r>
            <a:r>
              <a:rPr lang="en-US" sz="2800" dirty="0"/>
              <a:t> </a:t>
            </a:r>
            <a:r>
              <a:rPr lang="en-US" sz="2800" dirty="0" err="1"/>
              <a:t>ce</a:t>
            </a:r>
            <a:r>
              <a:rPr lang="en-US" sz="2800" dirty="0"/>
              <a:t> qui </a:t>
            </a:r>
            <a:r>
              <a:rPr lang="en-US" sz="2800" dirty="0" err="1"/>
              <a:t>concerne</a:t>
            </a:r>
            <a:r>
              <a:rPr lang="en-US" sz="2800" dirty="0"/>
              <a:t> le </a:t>
            </a:r>
            <a:r>
              <a:rPr lang="en-US" sz="2800" dirty="0" err="1"/>
              <a:t>réchauffement</a:t>
            </a:r>
            <a:r>
              <a:rPr lang="en-US" sz="2800" dirty="0"/>
              <a:t> </a:t>
            </a:r>
            <a:r>
              <a:rPr lang="en-US" sz="2800" dirty="0" err="1"/>
              <a:t>climatique</a:t>
            </a:r>
            <a:r>
              <a:rPr lang="en-US" sz="2800" dirty="0"/>
              <a:t>.</a:t>
            </a: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8425"/>
          <a:stretch/>
        </p:blipFill>
        <p:spPr>
          <a:xfrm>
            <a:off x="4547583" y="1698244"/>
            <a:ext cx="7396513" cy="4064000"/>
          </a:xfrm>
          <a:prstGeom prst="rect">
            <a:avLst/>
          </a:prstGeom>
        </p:spPr>
      </p:pic>
      <p:sp>
        <p:nvSpPr>
          <p:cNvPr id="3" name="Titre 1">
            <a:extLst>
              <a:ext uri="{FF2B5EF4-FFF2-40B4-BE49-F238E27FC236}">
                <a16:creationId xmlns:a16="http://schemas.microsoft.com/office/drawing/2014/main" id="{9A7A59EC-04FD-F4E7-CFFB-D680AEB0010D}"/>
              </a:ext>
            </a:extLst>
          </p:cNvPr>
          <p:cNvSpPr txBox="1">
            <a:spLocks/>
          </p:cNvSpPr>
          <p:nvPr/>
        </p:nvSpPr>
        <p:spPr>
          <a:xfrm>
            <a:off x="4547583" y="899146"/>
            <a:ext cx="6790977" cy="7166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Graphique 4:  Sentiments suscités par le réchauffement climatique selon le sexe</a:t>
            </a:r>
          </a:p>
        </p:txBody>
      </p:sp>
      <p:sp>
        <p:nvSpPr>
          <p:cNvPr id="7" name="Rectangle 6">
            <a:extLst>
              <a:ext uri="{FF2B5EF4-FFF2-40B4-BE49-F238E27FC236}">
                <a16:creationId xmlns:a16="http://schemas.microsoft.com/office/drawing/2014/main" id="{FB3738FD-BE07-492F-BF21-6F36D264DD21}"/>
              </a:ext>
            </a:extLst>
          </p:cNvPr>
          <p:cNvSpPr/>
          <p:nvPr/>
        </p:nvSpPr>
        <p:spPr>
          <a:xfrm>
            <a:off x="10895472" y="3264347"/>
            <a:ext cx="1048624" cy="32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itka Display" panose="02000505000000020004" pitchFamily="2" charset="0"/>
              </a:rPr>
              <a:t>Sentiments</a:t>
            </a:r>
            <a:endParaRPr lang="fr-FR" sz="1400" b="1" dirty="0">
              <a:solidFill>
                <a:schemeClr val="tx1"/>
              </a:solidFill>
              <a:latin typeface="Sitka Display" panose="02000505000000020004" pitchFamily="2" charset="0"/>
            </a:endParaRPr>
          </a:p>
        </p:txBody>
      </p:sp>
    </p:spTree>
    <p:extLst>
      <p:ext uri="{BB962C8B-B14F-4D97-AF65-F5344CB8AC3E}">
        <p14:creationId xmlns:p14="http://schemas.microsoft.com/office/powerpoint/2010/main" val="409165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F0154-9B38-7963-8F90-6B3566988ED4}"/>
              </a:ext>
            </a:extLst>
          </p:cNvPr>
          <p:cNvSpPr>
            <a:spLocks noGrp="1"/>
          </p:cNvSpPr>
          <p:nvPr>
            <p:ph type="title"/>
          </p:nvPr>
        </p:nvSpPr>
        <p:spPr>
          <a:xfrm>
            <a:off x="213360" y="0"/>
            <a:ext cx="11602720" cy="1357884"/>
          </a:xfrm>
        </p:spPr>
        <p:txBody>
          <a:bodyPr vert="horz" lIns="91440" tIns="45720" rIns="91440" bIns="45720" rtlCol="0" anchor="ctr">
            <a:normAutofit/>
          </a:bodyPr>
          <a:lstStyle/>
          <a:p>
            <a:r>
              <a:rPr lang="fr-FR" sz="3600" dirty="0">
                <a:solidFill>
                  <a:srgbClr val="FF0000"/>
                </a:solidFill>
              </a:rPr>
              <a:t>Quel rapport entre le milieu socio-culturel et la préoccupation face au réchauffement climatique ?</a:t>
            </a:r>
          </a:p>
        </p:txBody>
      </p:sp>
      <p:sp>
        <p:nvSpPr>
          <p:cNvPr id="9" name="Content Placeholder 8">
            <a:extLst>
              <a:ext uri="{FF2B5EF4-FFF2-40B4-BE49-F238E27FC236}">
                <a16:creationId xmlns:a16="http://schemas.microsoft.com/office/drawing/2014/main" id="{7234439D-4BCC-577B-226E-AC3A1A468834}"/>
              </a:ext>
            </a:extLst>
          </p:cNvPr>
          <p:cNvSpPr>
            <a:spLocks noGrp="1"/>
          </p:cNvSpPr>
          <p:nvPr>
            <p:ph idx="1"/>
          </p:nvPr>
        </p:nvSpPr>
        <p:spPr>
          <a:xfrm>
            <a:off x="437896" y="1723644"/>
            <a:ext cx="4010156" cy="3752596"/>
          </a:xfrm>
        </p:spPr>
        <p:txBody>
          <a:bodyPr anchor="t">
            <a:normAutofit fontScale="92500" lnSpcReduction="10000"/>
          </a:bodyPr>
          <a:lstStyle/>
          <a:p>
            <a:r>
              <a:rPr lang="en-US" dirty="0"/>
              <a:t>Les personnes peu </a:t>
            </a:r>
            <a:r>
              <a:rPr lang="en-US" dirty="0" err="1"/>
              <a:t>préoccupées</a:t>
            </a:r>
            <a:r>
              <a:rPr lang="en-US" dirty="0"/>
              <a:t> par le </a:t>
            </a:r>
            <a:r>
              <a:rPr lang="en-US" dirty="0" err="1"/>
              <a:t>réchauffement</a:t>
            </a:r>
            <a:r>
              <a:rPr lang="en-US" dirty="0"/>
              <a:t> </a:t>
            </a:r>
            <a:r>
              <a:rPr lang="en-US" dirty="0" err="1"/>
              <a:t>climatique</a:t>
            </a:r>
            <a:r>
              <a:rPr lang="en-US" dirty="0"/>
              <a:t> </a:t>
            </a:r>
            <a:r>
              <a:rPr lang="en-US" dirty="0" err="1"/>
              <a:t>possèdent</a:t>
            </a:r>
            <a:r>
              <a:rPr lang="en-US" dirty="0"/>
              <a:t> </a:t>
            </a:r>
            <a:r>
              <a:rPr lang="en-US" dirty="0" err="1"/>
              <a:t>souvent</a:t>
            </a:r>
            <a:r>
              <a:rPr lang="en-US" dirty="0"/>
              <a:t> </a:t>
            </a:r>
            <a:r>
              <a:rPr lang="en-US" dirty="0" err="1"/>
              <a:t>moins</a:t>
            </a:r>
            <a:r>
              <a:rPr lang="en-US" dirty="0"/>
              <a:t> de 10 livres </a:t>
            </a:r>
            <a:r>
              <a:rPr lang="en-US" dirty="0" err="1"/>
              <a:t>voire</a:t>
            </a:r>
            <a:r>
              <a:rPr lang="en-US" dirty="0"/>
              <a:t> </a:t>
            </a:r>
            <a:r>
              <a:rPr lang="en-US" dirty="0" err="1"/>
              <a:t>aucun</a:t>
            </a:r>
            <a:r>
              <a:rPr lang="en-US" dirty="0"/>
              <a:t>.</a:t>
            </a:r>
          </a:p>
          <a:p>
            <a:endParaRPr lang="en-US" dirty="0"/>
          </a:p>
          <a:p>
            <a:r>
              <a:rPr lang="en-US" dirty="0"/>
              <a:t>Plus de 70 % des personnes très </a:t>
            </a:r>
            <a:r>
              <a:rPr lang="en-US" dirty="0" err="1"/>
              <a:t>préoccupées</a:t>
            </a:r>
            <a:r>
              <a:rPr lang="en-US" dirty="0"/>
              <a:t> </a:t>
            </a:r>
            <a:r>
              <a:rPr lang="en-US" dirty="0" err="1"/>
              <a:t>possèdent</a:t>
            </a:r>
            <a:r>
              <a:rPr lang="en-US" dirty="0"/>
              <a:t> plus de 50 livres. </a:t>
            </a:r>
          </a:p>
          <a:p>
            <a:pPr marL="0" indent="0">
              <a:buNone/>
            </a:pPr>
            <a:endParaRPr lang="en-US" sz="1700" dirty="0"/>
          </a:p>
        </p:txBody>
      </p:sp>
      <p:pic>
        <p:nvPicPr>
          <p:cNvPr id="7" name="Image 6" descr="Une image contenant texte, capture d’écran, Police, ligne&#10;&#10;Description générée automatiquement">
            <a:extLst>
              <a:ext uri="{FF2B5EF4-FFF2-40B4-BE49-F238E27FC236}">
                <a16:creationId xmlns:a16="http://schemas.microsoft.com/office/drawing/2014/main" id="{415C9B6C-0EC6-5493-5CBE-737BF7D92CCF}"/>
              </a:ext>
            </a:extLst>
          </p:cNvPr>
          <p:cNvPicPr>
            <a:picLocks noChangeAspect="1"/>
          </p:cNvPicPr>
          <p:nvPr/>
        </p:nvPicPr>
        <p:blipFill rotWithShape="1">
          <a:blip r:embed="rId2">
            <a:extLst>
              <a:ext uri="{28A0092B-C50C-407E-A947-70E740481C1C}">
                <a14:useLocalDpi xmlns:a14="http://schemas.microsoft.com/office/drawing/2010/main" val="0"/>
              </a:ext>
            </a:extLst>
          </a:blip>
          <a:srcRect t="8107"/>
          <a:stretch/>
        </p:blipFill>
        <p:spPr>
          <a:xfrm>
            <a:off x="4680206" y="2001520"/>
            <a:ext cx="7206994" cy="3973628"/>
          </a:xfrm>
          <a:prstGeom prst="rect">
            <a:avLst/>
          </a:prstGeom>
        </p:spPr>
      </p:pic>
      <p:sp>
        <p:nvSpPr>
          <p:cNvPr id="4" name="Titre 1">
            <a:extLst>
              <a:ext uri="{FF2B5EF4-FFF2-40B4-BE49-F238E27FC236}">
                <a16:creationId xmlns:a16="http://schemas.microsoft.com/office/drawing/2014/main" id="{5ACC448A-E4BA-470C-50A7-F10E46AD105A}"/>
              </a:ext>
            </a:extLst>
          </p:cNvPr>
          <p:cNvSpPr txBox="1">
            <a:spLocks/>
          </p:cNvSpPr>
          <p:nvPr/>
        </p:nvSpPr>
        <p:spPr>
          <a:xfrm>
            <a:off x="4609849" y="1193134"/>
            <a:ext cx="7044434" cy="7166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Graphique 6:  Niveau de préoccupation face au changement climatique suivant le nombre de livre présent dans le ménage</a:t>
            </a:r>
          </a:p>
        </p:txBody>
      </p:sp>
      <p:sp>
        <p:nvSpPr>
          <p:cNvPr id="3" name="Rectangle 2">
            <a:extLst>
              <a:ext uri="{FF2B5EF4-FFF2-40B4-BE49-F238E27FC236}">
                <a16:creationId xmlns:a16="http://schemas.microsoft.com/office/drawing/2014/main" id="{11946AF8-5A98-1AAF-E0AC-9A162B415F8F}"/>
              </a:ext>
            </a:extLst>
          </p:cNvPr>
          <p:cNvSpPr/>
          <p:nvPr/>
        </p:nvSpPr>
        <p:spPr>
          <a:xfrm>
            <a:off x="10499909" y="3435288"/>
            <a:ext cx="1048624" cy="402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latin typeface="Sitka Display" panose="02000505000000020004" pitchFamily="2" charset="0"/>
              </a:rPr>
              <a:t>Nombre</a:t>
            </a:r>
            <a:r>
              <a:rPr lang="en-US" sz="1400" b="1" dirty="0">
                <a:solidFill>
                  <a:schemeClr val="tx1"/>
                </a:solidFill>
                <a:latin typeface="Sitka Display" panose="02000505000000020004" pitchFamily="2" charset="0"/>
              </a:rPr>
              <a:t> de livres</a:t>
            </a:r>
            <a:endParaRPr lang="fr-FR" sz="1400" b="1" dirty="0">
              <a:solidFill>
                <a:schemeClr val="tx1"/>
              </a:solidFill>
              <a:latin typeface="Sitka Display" panose="02000505000000020004" pitchFamily="2" charset="0"/>
            </a:endParaRPr>
          </a:p>
        </p:txBody>
      </p:sp>
    </p:spTree>
    <p:extLst>
      <p:ext uri="{BB962C8B-B14F-4D97-AF65-F5344CB8AC3E}">
        <p14:creationId xmlns:p14="http://schemas.microsoft.com/office/powerpoint/2010/main" val="30411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94563BF-A372-6578-E8F9-742CC701B2AE}"/>
              </a:ext>
            </a:extLst>
          </p:cNvPr>
          <p:cNvSpPr>
            <a:spLocks noGrp="1"/>
          </p:cNvSpPr>
          <p:nvPr>
            <p:ph idx="1"/>
          </p:nvPr>
        </p:nvSpPr>
        <p:spPr>
          <a:xfrm>
            <a:off x="123568" y="1200329"/>
            <a:ext cx="4657344" cy="4392676"/>
          </a:xfrm>
        </p:spPr>
        <p:txBody>
          <a:bodyPr anchor="t">
            <a:noAutofit/>
          </a:bodyPr>
          <a:lstStyle/>
          <a:p>
            <a:r>
              <a:rPr lang="fr-FR" dirty="0"/>
              <a:t>Les personnes qui vont souvent en vacances (donc de niveau socio-économique élevé) sont celles les plus préoccupées par le réchauffement climatique .</a:t>
            </a:r>
          </a:p>
          <a:p>
            <a:endParaRPr lang="fr-FR" dirty="0"/>
          </a:p>
          <a:p>
            <a:r>
              <a:rPr lang="fr-FR" dirty="0"/>
              <a:t>Plus de 70 % des personnes qui ne voyagent pas ou très peu (moins de 3 fois par an) ne sont pas préoccupées.</a:t>
            </a:r>
          </a:p>
          <a:p>
            <a:endParaRPr lang="en-US" dirty="0"/>
          </a:p>
        </p:txBody>
      </p:sp>
      <p:pic>
        <p:nvPicPr>
          <p:cNvPr id="11" name="Espace réservé du contenu 10" descr="Une image contenant texte, capture d’écran, Police, nombre&#10;&#10;Description générée automatiquement">
            <a:extLst>
              <a:ext uri="{FF2B5EF4-FFF2-40B4-BE49-F238E27FC236}">
                <a16:creationId xmlns:a16="http://schemas.microsoft.com/office/drawing/2014/main" id="{16B98D30-5C55-DF50-E5B5-3FE8D6F8100D}"/>
              </a:ext>
            </a:extLst>
          </p:cNvPr>
          <p:cNvPicPr>
            <a:picLocks noChangeAspect="1"/>
          </p:cNvPicPr>
          <p:nvPr/>
        </p:nvPicPr>
        <p:blipFill rotWithShape="1">
          <a:blip r:embed="rId2">
            <a:extLst>
              <a:ext uri="{28A0092B-C50C-407E-A947-70E740481C1C}">
                <a14:useLocalDpi xmlns:a14="http://schemas.microsoft.com/office/drawing/2010/main" val="0"/>
              </a:ext>
            </a:extLst>
          </a:blip>
          <a:srcRect t="8774"/>
          <a:stretch/>
        </p:blipFill>
        <p:spPr>
          <a:xfrm>
            <a:off x="4864718" y="2105637"/>
            <a:ext cx="7327282" cy="4010683"/>
          </a:xfrm>
          <a:prstGeom prst="rect">
            <a:avLst/>
          </a:prstGeom>
        </p:spPr>
      </p:pic>
      <p:sp>
        <p:nvSpPr>
          <p:cNvPr id="4" name="TextBox 3">
            <a:extLst>
              <a:ext uri="{FF2B5EF4-FFF2-40B4-BE49-F238E27FC236}">
                <a16:creationId xmlns:a16="http://schemas.microsoft.com/office/drawing/2014/main" id="{17ACAF23-40C5-134E-4A84-8443AB416449}"/>
              </a:ext>
            </a:extLst>
          </p:cNvPr>
          <p:cNvSpPr txBox="1"/>
          <p:nvPr/>
        </p:nvSpPr>
        <p:spPr>
          <a:xfrm>
            <a:off x="123568" y="0"/>
            <a:ext cx="11726562" cy="1200329"/>
          </a:xfrm>
          <a:prstGeom prst="rect">
            <a:avLst/>
          </a:prstGeom>
          <a:noFill/>
        </p:spPr>
        <p:txBody>
          <a:bodyPr wrap="square">
            <a:spAutoFit/>
          </a:bodyPr>
          <a:lstStyle/>
          <a:p>
            <a:r>
              <a:rPr lang="fr-FR" sz="3600" dirty="0">
                <a:solidFill>
                  <a:srgbClr val="FF0000"/>
                </a:solidFill>
                <a:latin typeface="+mj-lt"/>
                <a:ea typeface="+mj-ea"/>
                <a:cs typeface="+mj-cs"/>
              </a:rPr>
              <a:t>Quel rapport entre le niveau socio-économique et la préoccupation face au réchauffement climatique ?</a:t>
            </a:r>
            <a:endParaRPr lang="en-US" sz="3600" dirty="0">
              <a:solidFill>
                <a:srgbClr val="FF0000"/>
              </a:solidFill>
              <a:latin typeface="+mj-lt"/>
              <a:ea typeface="+mj-ea"/>
              <a:cs typeface="+mj-cs"/>
            </a:endParaRPr>
          </a:p>
        </p:txBody>
      </p:sp>
      <p:sp>
        <p:nvSpPr>
          <p:cNvPr id="5" name="Titre 1">
            <a:extLst>
              <a:ext uri="{FF2B5EF4-FFF2-40B4-BE49-F238E27FC236}">
                <a16:creationId xmlns:a16="http://schemas.microsoft.com/office/drawing/2014/main" id="{B95343C4-66F9-4290-5D51-992A9D3AC7DD}"/>
              </a:ext>
            </a:extLst>
          </p:cNvPr>
          <p:cNvSpPr txBox="1">
            <a:spLocks/>
          </p:cNvSpPr>
          <p:nvPr/>
        </p:nvSpPr>
        <p:spPr>
          <a:xfrm>
            <a:off x="4864718" y="1269760"/>
            <a:ext cx="732728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Graphique 7:  Niveau de préoccupation face au changement climatique suivant le nombre de fois qu’on va en vacances par an</a:t>
            </a:r>
          </a:p>
        </p:txBody>
      </p:sp>
      <p:sp>
        <p:nvSpPr>
          <p:cNvPr id="6" name="Rectangle 5">
            <a:extLst>
              <a:ext uri="{FF2B5EF4-FFF2-40B4-BE49-F238E27FC236}">
                <a16:creationId xmlns:a16="http://schemas.microsoft.com/office/drawing/2014/main" id="{514F6309-FB61-40E4-A546-68930511DF1C}"/>
              </a:ext>
            </a:extLst>
          </p:cNvPr>
          <p:cNvSpPr/>
          <p:nvPr/>
        </p:nvSpPr>
        <p:spPr>
          <a:xfrm>
            <a:off x="11019808" y="3614096"/>
            <a:ext cx="1117328" cy="32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latin typeface="Sitka Display" panose="02000505000000020004" pitchFamily="2" charset="0"/>
              </a:rPr>
              <a:t>Nombre</a:t>
            </a:r>
            <a:r>
              <a:rPr lang="en-US" sz="1400" b="1" dirty="0">
                <a:solidFill>
                  <a:schemeClr val="tx1"/>
                </a:solidFill>
                <a:latin typeface="Sitka Display" panose="02000505000000020004" pitchFamily="2" charset="0"/>
              </a:rPr>
              <a:t> de </a:t>
            </a:r>
            <a:r>
              <a:rPr lang="en-US" sz="1400" b="1" dirty="0" err="1">
                <a:solidFill>
                  <a:schemeClr val="tx1"/>
                </a:solidFill>
                <a:latin typeface="Sitka Display" panose="02000505000000020004" pitchFamily="2" charset="0"/>
              </a:rPr>
              <a:t>vacances</a:t>
            </a:r>
            <a:r>
              <a:rPr lang="en-US" sz="1400" b="1" dirty="0">
                <a:solidFill>
                  <a:schemeClr val="tx1"/>
                </a:solidFill>
                <a:latin typeface="Sitka Display" panose="02000505000000020004" pitchFamily="2" charset="0"/>
              </a:rPr>
              <a:t>/an</a:t>
            </a:r>
            <a:endParaRPr lang="fr-FR" sz="1400" b="1" dirty="0">
              <a:solidFill>
                <a:schemeClr val="tx1"/>
              </a:solidFill>
              <a:latin typeface="Sitka Display" panose="02000505000000020004" pitchFamily="2" charset="0"/>
            </a:endParaRPr>
          </a:p>
        </p:txBody>
      </p:sp>
    </p:spTree>
    <p:extLst>
      <p:ext uri="{BB962C8B-B14F-4D97-AF65-F5344CB8AC3E}">
        <p14:creationId xmlns:p14="http://schemas.microsoft.com/office/powerpoint/2010/main" val="145823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9137"/>
            <a:ext cx="11800703" cy="1078144"/>
          </a:xfrm>
        </p:spPr>
        <p:txBody>
          <a:bodyPr vert="horz" lIns="91440" tIns="45720" rIns="91440" bIns="45720" rtlCol="0" anchor="ctr">
            <a:normAutofit/>
          </a:bodyPr>
          <a:lstStyle/>
          <a:p>
            <a:r>
              <a:rPr lang="fr-FR" sz="3600" dirty="0">
                <a:solidFill>
                  <a:srgbClr val="FF0000"/>
                </a:solidFill>
              </a:rPr>
              <a:t>Y-a-il des différences suivant le principal canal d’information?</a:t>
            </a:r>
          </a:p>
        </p:txBody>
      </p:sp>
      <p:sp>
        <p:nvSpPr>
          <p:cNvPr id="6" name="ZoneTexte 5"/>
          <p:cNvSpPr txBox="1"/>
          <p:nvPr/>
        </p:nvSpPr>
        <p:spPr>
          <a:xfrm>
            <a:off x="7862644" y="1166842"/>
            <a:ext cx="4329356"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t>Parmi les personnes qui sont assez et beaucoup préoccupées, le principal canal  d’information est les réseaux sociaux (49%)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Tandis que pour les personnes qui ne sont pas du tout préoccupées, la principale source d’information est les anciens médias (télévision, radio, journaux) (44%).</a:t>
            </a:r>
          </a:p>
        </p:txBody>
      </p:sp>
      <p:sp>
        <p:nvSpPr>
          <p:cNvPr id="3" name="Titre 1">
            <a:extLst>
              <a:ext uri="{FF2B5EF4-FFF2-40B4-BE49-F238E27FC236}">
                <a16:creationId xmlns:a16="http://schemas.microsoft.com/office/drawing/2014/main" id="{5B887ACA-92BC-79DA-1B45-5AB89BD56BFF}"/>
              </a:ext>
            </a:extLst>
          </p:cNvPr>
          <p:cNvSpPr txBox="1">
            <a:spLocks/>
          </p:cNvSpPr>
          <p:nvPr/>
        </p:nvSpPr>
        <p:spPr>
          <a:xfrm>
            <a:off x="213360" y="986353"/>
            <a:ext cx="6817360" cy="7166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Graphique 5:  Niveau de préoccupation face au changement climatique suivant le principal canal d’information</a:t>
            </a:r>
          </a:p>
        </p:txBody>
      </p:sp>
      <p:pic>
        <p:nvPicPr>
          <p:cNvPr id="10" name="Espace réservé du contenu 9">
            <a:extLst>
              <a:ext uri="{FF2B5EF4-FFF2-40B4-BE49-F238E27FC236}">
                <a16:creationId xmlns:a16="http://schemas.microsoft.com/office/drawing/2014/main" id="{F649A6F9-88B8-4B90-80B9-7F223FB2B4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307"/>
          <a:stretch/>
        </p:blipFill>
        <p:spPr>
          <a:xfrm>
            <a:off x="104189" y="1874177"/>
            <a:ext cx="7252230" cy="3989886"/>
          </a:xfrm>
        </p:spPr>
      </p:pic>
      <p:sp>
        <p:nvSpPr>
          <p:cNvPr id="11" name="Rectangle 10">
            <a:extLst>
              <a:ext uri="{FF2B5EF4-FFF2-40B4-BE49-F238E27FC236}">
                <a16:creationId xmlns:a16="http://schemas.microsoft.com/office/drawing/2014/main" id="{A4326B5A-5F89-423C-95ED-5990D87C1806}"/>
              </a:ext>
            </a:extLst>
          </p:cNvPr>
          <p:cNvSpPr/>
          <p:nvPr/>
        </p:nvSpPr>
        <p:spPr>
          <a:xfrm>
            <a:off x="5833237" y="3356461"/>
            <a:ext cx="1389683" cy="32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itka Display" panose="02000505000000020004" pitchFamily="2" charset="0"/>
              </a:rPr>
              <a:t>Canal </a:t>
            </a:r>
            <a:r>
              <a:rPr lang="en-US" sz="1400" b="1" dirty="0" err="1">
                <a:solidFill>
                  <a:schemeClr val="tx1"/>
                </a:solidFill>
                <a:latin typeface="Sitka Display" panose="02000505000000020004" pitchFamily="2" charset="0"/>
              </a:rPr>
              <a:t>d’information</a:t>
            </a:r>
            <a:endParaRPr lang="fr-FR" sz="1400" b="1" dirty="0">
              <a:solidFill>
                <a:schemeClr val="tx1"/>
              </a:solidFill>
              <a:latin typeface="Sitka Display" panose="02000505000000020004" pitchFamily="2" charset="0"/>
            </a:endParaRPr>
          </a:p>
        </p:txBody>
      </p:sp>
    </p:spTree>
    <p:extLst>
      <p:ext uri="{BB962C8B-B14F-4D97-AF65-F5344CB8AC3E}">
        <p14:creationId xmlns:p14="http://schemas.microsoft.com/office/powerpoint/2010/main" val="390591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Etape 1 : la fabrique du questionnaire</a:t>
            </a:r>
          </a:p>
        </p:txBody>
      </p:sp>
      <p:sp>
        <p:nvSpPr>
          <p:cNvPr id="6" name="Espace réservé du contenu 5"/>
          <p:cNvSpPr>
            <a:spLocks noGrp="1"/>
          </p:cNvSpPr>
          <p:nvPr>
            <p:ph idx="1"/>
          </p:nvPr>
        </p:nvSpPr>
        <p:spPr>
          <a:xfrm>
            <a:off x="838200" y="1240475"/>
            <a:ext cx="10886440" cy="4748074"/>
          </a:xfrm>
        </p:spPr>
        <p:txBody>
          <a:bodyPr>
            <a:normAutofit/>
          </a:bodyPr>
          <a:lstStyle/>
          <a:p>
            <a:r>
              <a:rPr lang="fr-FR" dirty="0"/>
              <a:t>Du thème général aux thèmes des modules</a:t>
            </a:r>
          </a:p>
          <a:p>
            <a:pPr lvl="1"/>
            <a:r>
              <a:rPr lang="fr-FR" dirty="0"/>
              <a:t>Voir le programme</a:t>
            </a:r>
          </a:p>
          <a:p>
            <a:pPr lvl="1"/>
            <a:r>
              <a:rPr lang="fr-FR" dirty="0"/>
              <a:t>Un module introductif sur les caractéristiques socio-démographiques</a:t>
            </a:r>
          </a:p>
          <a:p>
            <a:r>
              <a:rPr lang="fr-FR" dirty="0"/>
              <a:t>Formuler les questions</a:t>
            </a:r>
          </a:p>
          <a:p>
            <a:pPr lvl="1"/>
            <a:r>
              <a:rPr lang="fr-FR" dirty="0"/>
              <a:t>Être compris de tous les enquêtés de la même façon (précision)</a:t>
            </a:r>
          </a:p>
          <a:p>
            <a:pPr lvl="1"/>
            <a:r>
              <a:rPr lang="fr-FR" dirty="0"/>
              <a:t>Des formats de question facilement exploitables</a:t>
            </a:r>
          </a:p>
          <a:p>
            <a:pPr lvl="2"/>
            <a:r>
              <a:rPr lang="fr-FR" dirty="0"/>
              <a:t>questions fermées, pas de choix multiple</a:t>
            </a:r>
          </a:p>
          <a:p>
            <a:r>
              <a:rPr lang="fr-FR" dirty="0">
                <a:sym typeface="Wingdings" panose="05000000000000000000" pitchFamily="2" charset="2"/>
              </a:rPr>
              <a:t>Tests et ajustements : m</a:t>
            </a:r>
            <a:r>
              <a:rPr lang="fr-FR" dirty="0"/>
              <a:t>ise en commun &amp; chacun chez soi</a:t>
            </a:r>
          </a:p>
          <a:p>
            <a:r>
              <a:rPr lang="fr-FR" dirty="0"/>
              <a:t>Programmation du questionnaire en ligne avec Lime </a:t>
            </a:r>
            <a:r>
              <a:rPr lang="fr-FR" dirty="0" err="1"/>
              <a:t>survey</a:t>
            </a:r>
            <a:endParaRPr lang="fr-FR" dirty="0"/>
          </a:p>
          <a:p>
            <a:pPr lvl="1"/>
            <a:r>
              <a:rPr lang="fr-FR" dirty="0"/>
              <a:t>Gratuit</a:t>
            </a:r>
          </a:p>
          <a:p>
            <a:pPr lvl="1"/>
            <a:r>
              <a:rPr lang="fr-FR" dirty="0"/>
              <a:t>Sécurisé pour la protection des données personnelles (RGPD)</a:t>
            </a:r>
          </a:p>
          <a:p>
            <a:endParaRPr lang="fr-FR" dirty="0"/>
          </a:p>
        </p:txBody>
      </p:sp>
      <p:sp>
        <p:nvSpPr>
          <p:cNvPr id="2" name="ZoneTexte 1">
            <a:extLst>
              <a:ext uri="{FF2B5EF4-FFF2-40B4-BE49-F238E27FC236}">
                <a16:creationId xmlns:a16="http://schemas.microsoft.com/office/drawing/2014/main" id="{C1A8CE1F-ADBC-4871-828C-B3D10BD5E553}"/>
              </a:ext>
            </a:extLst>
          </p:cNvPr>
          <p:cNvSpPr txBox="1"/>
          <p:nvPr/>
        </p:nvSpPr>
        <p:spPr>
          <a:xfrm>
            <a:off x="-822960" y="1849120"/>
            <a:ext cx="819455" cy="369332"/>
          </a:xfrm>
          <a:prstGeom prst="rect">
            <a:avLst/>
          </a:prstGeom>
          <a:noFill/>
        </p:spPr>
        <p:txBody>
          <a:bodyPr wrap="none" rtlCol="0">
            <a:spAutoFit/>
          </a:bodyPr>
          <a:lstStyle/>
          <a:p>
            <a:r>
              <a:rPr lang="fr-FR" dirty="0"/>
              <a:t>Camila</a:t>
            </a:r>
          </a:p>
        </p:txBody>
      </p:sp>
    </p:spTree>
    <p:extLst>
      <p:ext uri="{BB962C8B-B14F-4D97-AF65-F5344CB8AC3E}">
        <p14:creationId xmlns:p14="http://schemas.microsoft.com/office/powerpoint/2010/main" val="413862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123245"/>
            <a:ext cx="10515600" cy="711200"/>
          </a:xfrm>
        </p:spPr>
        <p:txBody>
          <a:bodyPr>
            <a:normAutofit/>
          </a:bodyPr>
          <a:lstStyle/>
          <a:p>
            <a:r>
              <a:rPr lang="fr-FR" sz="3600" dirty="0">
                <a:solidFill>
                  <a:srgbClr val="FF0000"/>
                </a:solidFill>
              </a:rPr>
              <a:t>Conclusion</a:t>
            </a:r>
          </a:p>
        </p:txBody>
      </p:sp>
      <p:sp>
        <p:nvSpPr>
          <p:cNvPr id="7" name="Espace réservé du contenu 6"/>
          <p:cNvSpPr>
            <a:spLocks noGrp="1"/>
          </p:cNvSpPr>
          <p:nvPr>
            <p:ph sz="half" idx="1"/>
          </p:nvPr>
        </p:nvSpPr>
        <p:spPr>
          <a:xfrm>
            <a:off x="647786" y="1110900"/>
            <a:ext cx="10515600" cy="4838343"/>
          </a:xfrm>
        </p:spPr>
        <p:txBody>
          <a:bodyPr>
            <a:normAutofit fontScale="92500" lnSpcReduction="20000"/>
          </a:bodyPr>
          <a:lstStyle/>
          <a:p>
            <a:r>
              <a:rPr lang="fr-FR" sz="2800" dirty="0"/>
              <a:t>Dans l’ensemble, la majorité des élèves se dit préoccupée par le réchauffement climatique.</a:t>
            </a:r>
          </a:p>
          <a:p>
            <a:r>
              <a:rPr lang="fr-FR" dirty="0"/>
              <a:t>Quelque soit leur niveau de préoccupation ils sont plutôt </a:t>
            </a:r>
            <a:r>
              <a:rPr lang="fr-FR" sz="2800" dirty="0"/>
              <a:t>pessimistes face au changement climatique.</a:t>
            </a:r>
          </a:p>
          <a:p>
            <a:r>
              <a:rPr lang="en-US" dirty="0"/>
              <a:t>Ce </a:t>
            </a:r>
            <a:r>
              <a:rPr lang="fr-FR" dirty="0"/>
              <a:t>pessimisme</a:t>
            </a:r>
            <a:r>
              <a:rPr lang="en-US" dirty="0"/>
              <a:t> </a:t>
            </a:r>
            <a:r>
              <a:rPr lang="fr-FR" dirty="0"/>
              <a:t>est</a:t>
            </a:r>
            <a:r>
              <a:rPr lang="en-US" dirty="0"/>
              <a:t> plus </a:t>
            </a:r>
            <a:r>
              <a:rPr lang="fr-FR" dirty="0"/>
              <a:t>marqué chez :</a:t>
            </a:r>
          </a:p>
          <a:p>
            <a:pPr lvl="1">
              <a:buFont typeface="Wingdings" panose="05000000000000000000" pitchFamily="2" charset="2"/>
              <a:buChar char="Ø"/>
            </a:pPr>
            <a:r>
              <a:rPr lang="fr-FR" dirty="0"/>
              <a:t>les plus âgés (lycéens) </a:t>
            </a:r>
          </a:p>
          <a:p>
            <a:pPr lvl="1">
              <a:buFont typeface="Wingdings" panose="05000000000000000000" pitchFamily="2" charset="2"/>
              <a:buChar char="Ø"/>
            </a:pPr>
            <a:r>
              <a:rPr lang="fr-FR" dirty="0"/>
              <a:t>les filles</a:t>
            </a:r>
          </a:p>
          <a:p>
            <a:r>
              <a:rPr lang="en-US" dirty="0"/>
              <a:t>Le </a:t>
            </a:r>
            <a:r>
              <a:rPr lang="fr-FR" dirty="0"/>
              <a:t>niveau</a:t>
            </a:r>
            <a:r>
              <a:rPr lang="en-US" dirty="0"/>
              <a:t> de </a:t>
            </a:r>
            <a:r>
              <a:rPr lang="fr-FR" dirty="0"/>
              <a:t>préoccupation</a:t>
            </a:r>
            <a:r>
              <a:rPr lang="en-US" dirty="0"/>
              <a:t> </a:t>
            </a:r>
            <a:r>
              <a:rPr lang="fr-FR" dirty="0"/>
              <a:t>face au</a:t>
            </a:r>
            <a:r>
              <a:rPr lang="en-US" dirty="0"/>
              <a:t> </a:t>
            </a:r>
            <a:r>
              <a:rPr lang="fr-FR" dirty="0"/>
              <a:t>réchauffement climatique</a:t>
            </a:r>
            <a:r>
              <a:rPr lang="en-US" dirty="0"/>
              <a:t> </a:t>
            </a:r>
            <a:r>
              <a:rPr lang="fr-FR" dirty="0"/>
              <a:t>augmente</a:t>
            </a:r>
            <a:r>
              <a:rPr lang="en-US" dirty="0"/>
              <a:t> avec :</a:t>
            </a:r>
          </a:p>
          <a:p>
            <a:pPr lvl="1">
              <a:buFont typeface="Wingdings" panose="05000000000000000000" pitchFamily="2" charset="2"/>
              <a:buChar char="Ø"/>
            </a:pPr>
            <a:r>
              <a:rPr lang="en-US" dirty="0"/>
              <a:t>Le capital </a:t>
            </a:r>
            <a:r>
              <a:rPr lang="fr-FR" dirty="0"/>
              <a:t>culturel et</a:t>
            </a:r>
          </a:p>
          <a:p>
            <a:pPr lvl="1">
              <a:buFont typeface="Wingdings" panose="05000000000000000000" pitchFamily="2" charset="2"/>
              <a:buChar char="Ø"/>
            </a:pPr>
            <a:r>
              <a:rPr lang="en-US" dirty="0"/>
              <a:t>Le </a:t>
            </a:r>
            <a:r>
              <a:rPr lang="fr-FR" dirty="0"/>
              <a:t>niveau</a:t>
            </a:r>
            <a:r>
              <a:rPr lang="en-US" dirty="0"/>
              <a:t> </a:t>
            </a:r>
            <a:r>
              <a:rPr lang="fr-FR" dirty="0"/>
              <a:t>socio-économique</a:t>
            </a:r>
          </a:p>
          <a:p>
            <a:r>
              <a:rPr lang="fr-FR" dirty="0"/>
              <a:t>Ceux qui sont très préoccupés par le réchauffement climatique, s’informent principalement par les réseaux sociaux.</a:t>
            </a:r>
          </a:p>
          <a:p>
            <a:pPr lvl="1">
              <a:buFont typeface="Wingdings" pitchFamily="2" charset="2"/>
              <a:buChar char="Ø"/>
            </a:pPr>
            <a:r>
              <a:rPr lang="fr-FR" dirty="0"/>
              <a:t>Les décideurs publics </a:t>
            </a:r>
            <a:r>
              <a:rPr lang="fr-FR"/>
              <a:t>pourraient donc </a:t>
            </a:r>
            <a:r>
              <a:rPr lang="fr-FR" dirty="0"/>
              <a:t>utiliser ce canal d’information s’ils veulent toucher particulièrement ce groupe </a:t>
            </a:r>
            <a:endParaRPr lang="en-ZA" dirty="0"/>
          </a:p>
          <a:p>
            <a:endParaRPr lang="fr-FR" sz="2800" dirty="0"/>
          </a:p>
          <a:p>
            <a:endParaRPr lang="fr-FR" dirty="0"/>
          </a:p>
        </p:txBody>
      </p:sp>
    </p:spTree>
    <p:extLst>
      <p:ext uri="{BB962C8B-B14F-4D97-AF65-F5344CB8AC3E}">
        <p14:creationId xmlns:p14="http://schemas.microsoft.com/office/powerpoint/2010/main" val="1270751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custDataLst>
              <p:tags r:id="rId1"/>
            </p:custDataLst>
          </p:nvPr>
        </p:nvSpPr>
        <p:spPr>
          <a:xfrm>
            <a:off x="0" y="2271368"/>
            <a:ext cx="12192000" cy="3498603"/>
          </a:xfrm>
        </p:spPr>
        <p:txBody>
          <a:bodyPr>
            <a:normAutofit/>
          </a:bodyPr>
          <a:lstStyle/>
          <a:p>
            <a:r>
              <a:rPr lang="fr-FR" sz="3400" b="1" cap="small" dirty="0">
                <a:latin typeface="+mn-lt"/>
              </a:rPr>
              <a:t>Les élèves s’investissent-ils dans leur établissement et pourquoi ?</a:t>
            </a:r>
            <a:br>
              <a:rPr lang="fr-FR" sz="3400" b="1" cap="small" dirty="0">
                <a:solidFill>
                  <a:schemeClr val="tx2">
                    <a:lumMod val="75000"/>
                  </a:schemeClr>
                </a:solidFill>
                <a:latin typeface="+mn-lt"/>
              </a:rPr>
            </a:br>
            <a:r>
              <a:rPr lang="fr-FR" sz="5300" b="1" cap="small" dirty="0">
                <a:solidFill>
                  <a:schemeClr val="tx2">
                    <a:lumMod val="75000"/>
                  </a:schemeClr>
                </a:solidFill>
                <a:latin typeface="+mn-lt"/>
              </a:rPr>
              <a:t>Module écologie dans l'établissement</a:t>
            </a:r>
            <a:br>
              <a:rPr lang="fr-FR" sz="4400" dirty="0">
                <a:solidFill>
                  <a:schemeClr val="tx2">
                    <a:lumMod val="75000"/>
                  </a:schemeClr>
                </a:solidFill>
              </a:rPr>
            </a:br>
            <a:r>
              <a:rPr lang="fr-FR" sz="4400" dirty="0">
                <a:solidFill>
                  <a:schemeClr val="tx2">
                    <a:lumMod val="75000"/>
                  </a:schemeClr>
                </a:solidFill>
              </a:rPr>
              <a:t> </a:t>
            </a:r>
            <a:br>
              <a:rPr lang="fr-FR" sz="4400" dirty="0">
                <a:solidFill>
                  <a:schemeClr val="tx2">
                    <a:lumMod val="75000"/>
                  </a:schemeClr>
                </a:solidFill>
              </a:rPr>
            </a:br>
            <a:r>
              <a:rPr lang="fr-FR" sz="3800" dirty="0">
                <a:solidFill>
                  <a:schemeClr val="tx2">
                    <a:lumMod val="75000"/>
                  </a:schemeClr>
                </a:solidFill>
              </a:rPr>
              <a:t>par Céleste Bordelais, Fatimata Toure et Abdoul-Wahab Ba</a:t>
            </a:r>
            <a:br>
              <a:rPr lang="fr-FR" sz="4000" dirty="0">
                <a:solidFill>
                  <a:schemeClr val="tx2">
                    <a:lumMod val="75000"/>
                  </a:schemeClr>
                </a:solidFill>
              </a:rPr>
            </a:br>
            <a:br>
              <a:rPr lang="fr-FR" sz="4000" dirty="0">
                <a:solidFill>
                  <a:schemeClr val="tx2">
                    <a:lumMod val="75000"/>
                  </a:schemeClr>
                </a:solidFill>
              </a:rPr>
            </a:br>
            <a:r>
              <a:rPr lang="fr-FR" sz="2700" dirty="0">
                <a:solidFill>
                  <a:schemeClr val="tx2">
                    <a:lumMod val="75000"/>
                  </a:schemeClr>
                </a:solidFill>
              </a:rPr>
              <a:t>encadrés par Elisabeth et </a:t>
            </a:r>
            <a:r>
              <a:rPr lang="fr-FR" sz="2700" dirty="0" err="1">
                <a:solidFill>
                  <a:schemeClr val="tx2">
                    <a:lumMod val="75000"/>
                  </a:schemeClr>
                </a:solidFill>
              </a:rPr>
              <a:t>Inés</a:t>
            </a:r>
            <a:endParaRPr lang="fr-FR" sz="2700" dirty="0">
              <a:solidFill>
                <a:schemeClr val="tx2">
                  <a:lumMod val="75000"/>
                </a:schemeClr>
              </a:solidFill>
            </a:endParaRPr>
          </a:p>
        </p:txBody>
      </p:sp>
    </p:spTree>
    <p:extLst>
      <p:ext uri="{BB962C8B-B14F-4D97-AF65-F5344CB8AC3E}">
        <p14:creationId xmlns:p14="http://schemas.microsoft.com/office/powerpoint/2010/main" val="1378389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838200" y="493715"/>
            <a:ext cx="10515600" cy="635000"/>
          </a:xfrm>
        </p:spPr>
        <p:txBody>
          <a:bodyPr>
            <a:normAutofit/>
          </a:bodyPr>
          <a:lstStyle/>
          <a:p>
            <a:r>
              <a:rPr lang="fr-FR" sz="3600" dirty="0">
                <a:solidFill>
                  <a:srgbClr val="FF0000"/>
                </a:solidFill>
              </a:rPr>
              <a:t>Présentation du module</a:t>
            </a:r>
          </a:p>
        </p:txBody>
      </p:sp>
      <p:sp>
        <p:nvSpPr>
          <p:cNvPr id="6" name="Espace réservé du contenu 5"/>
          <p:cNvSpPr>
            <a:spLocks noGrp="1"/>
          </p:cNvSpPr>
          <p:nvPr>
            <p:ph idx="1"/>
            <p:custDataLst>
              <p:tags r:id="rId2"/>
            </p:custDataLst>
          </p:nvPr>
        </p:nvSpPr>
        <p:spPr>
          <a:xfrm>
            <a:off x="838200" y="1128715"/>
            <a:ext cx="10515600" cy="4748074"/>
          </a:xfrm>
        </p:spPr>
        <p:txBody>
          <a:bodyPr/>
          <a:lstStyle/>
          <a:p>
            <a:r>
              <a:rPr lang="fr-FR" dirty="0"/>
              <a:t>L’objectif premier du module était de questionner les élèves sur leur point de vue vis-à-vis des pratiques écologiques mises en place par leurs établissements.</a:t>
            </a:r>
          </a:p>
          <a:p>
            <a:endParaRPr lang="fr-FR" dirty="0"/>
          </a:p>
          <a:p>
            <a:r>
              <a:rPr lang="fr-FR" dirty="0"/>
              <a:t>Avoir l’opinion des élèves sur les pratiques existantes comme les éco délégués.</a:t>
            </a:r>
          </a:p>
          <a:p>
            <a:endParaRPr lang="fr-FR" dirty="0"/>
          </a:p>
          <a:p>
            <a:r>
              <a:rPr lang="fr-FR" dirty="0"/>
              <a:t>Mesurer l’investissement des élèves.</a:t>
            </a:r>
          </a:p>
          <a:p>
            <a:endParaRPr lang="fr-FR" dirty="0"/>
          </a:p>
          <a:p>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33754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A0283-051D-6666-321C-F243036AB400}"/>
              </a:ext>
            </a:extLst>
          </p:cNvPr>
          <p:cNvSpPr>
            <a:spLocks noGrp="1"/>
          </p:cNvSpPr>
          <p:nvPr>
            <p:ph type="title"/>
            <p:custDataLst>
              <p:tags r:id="rId1"/>
            </p:custDataLst>
          </p:nvPr>
        </p:nvSpPr>
        <p:spPr>
          <a:xfrm>
            <a:off x="838200" y="365126"/>
            <a:ext cx="10515600" cy="943722"/>
          </a:xfrm>
        </p:spPr>
        <p:txBody>
          <a:bodyPr>
            <a:normAutofit/>
          </a:bodyPr>
          <a:lstStyle/>
          <a:p>
            <a:r>
              <a:rPr lang="fr-FR" sz="3600" dirty="0">
                <a:solidFill>
                  <a:srgbClr val="FF0000"/>
                </a:solidFill>
              </a:rPr>
              <a:t>Présentation des questions</a:t>
            </a:r>
          </a:p>
        </p:txBody>
      </p:sp>
      <p:sp>
        <p:nvSpPr>
          <p:cNvPr id="3" name="Espace réservé du contenu 2">
            <a:extLst>
              <a:ext uri="{FF2B5EF4-FFF2-40B4-BE49-F238E27FC236}">
                <a16:creationId xmlns:a16="http://schemas.microsoft.com/office/drawing/2014/main" id="{B47E8A39-7A49-DA0F-AE0F-F2C933EA7E03}"/>
              </a:ext>
            </a:extLst>
          </p:cNvPr>
          <p:cNvSpPr>
            <a:spLocks noGrp="1"/>
          </p:cNvSpPr>
          <p:nvPr>
            <p:ph idx="1"/>
            <p:custDataLst>
              <p:tags r:id="rId2"/>
            </p:custDataLst>
          </p:nvPr>
        </p:nvSpPr>
        <p:spPr>
          <a:xfrm>
            <a:off x="838200" y="1308848"/>
            <a:ext cx="10515600" cy="4351338"/>
          </a:xfrm>
        </p:spPr>
        <p:txBody>
          <a:bodyPr/>
          <a:lstStyle/>
          <a:p>
            <a:r>
              <a:rPr lang="fr-FR" dirty="0"/>
              <a:t>Nous avons donc rédigé 3 questions:</a:t>
            </a:r>
          </a:p>
          <a:p>
            <a:pPr marL="0" indent="0">
              <a:buNone/>
            </a:pPr>
            <a:r>
              <a:rPr lang="fr-FR" dirty="0"/>
              <a:t>Que pensez-vous des pratiques mises en place par les établissements?</a:t>
            </a:r>
          </a:p>
          <a:p>
            <a:pPr marL="0" indent="0">
              <a:buNone/>
            </a:pPr>
            <a:endParaRPr lang="fr-FR" dirty="0"/>
          </a:p>
          <a:p>
            <a:pPr marL="0" indent="0">
              <a:buNone/>
            </a:pPr>
            <a:r>
              <a:rPr lang="fr-FR" dirty="0"/>
              <a:t>Pensez-vous être investi(e) pour l’écologie dans votre établissement ?</a:t>
            </a:r>
          </a:p>
          <a:p>
            <a:pPr marL="0" indent="0">
              <a:buNone/>
            </a:pPr>
            <a:endParaRPr lang="fr-FR" dirty="0"/>
          </a:p>
          <a:p>
            <a:pPr marL="0" indent="0">
              <a:buNone/>
            </a:pPr>
            <a:r>
              <a:rPr lang="fr-FR" dirty="0"/>
              <a:t>Parmi les pratiques suivantes, qui peuvent déjà ou non être mises en place au sein de votre établissement, pourriez-vous indiquer celle qui a votre préférence en 1er choix ? </a:t>
            </a:r>
          </a:p>
          <a:p>
            <a:endParaRPr lang="fr-FR" dirty="0"/>
          </a:p>
        </p:txBody>
      </p:sp>
    </p:spTree>
    <p:extLst>
      <p:ext uri="{BB962C8B-B14F-4D97-AF65-F5344CB8AC3E}">
        <p14:creationId xmlns:p14="http://schemas.microsoft.com/office/powerpoint/2010/main" val="122427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F3E16-1CAB-C29B-3B84-2918D8EFF23A}"/>
              </a:ext>
            </a:extLst>
          </p:cNvPr>
          <p:cNvSpPr>
            <a:spLocks noGrp="1"/>
          </p:cNvSpPr>
          <p:nvPr>
            <p:ph type="title"/>
            <p:custDataLst>
              <p:tags r:id="rId1"/>
            </p:custDataLst>
          </p:nvPr>
        </p:nvSpPr>
        <p:spPr>
          <a:xfrm>
            <a:off x="838200" y="365126"/>
            <a:ext cx="10515600" cy="997510"/>
          </a:xfrm>
        </p:spPr>
        <p:txBody>
          <a:bodyPr>
            <a:normAutofit/>
          </a:bodyPr>
          <a:lstStyle/>
          <a:p>
            <a:r>
              <a:rPr lang="fr-FR" sz="3600" dirty="0">
                <a:solidFill>
                  <a:srgbClr val="FF0000"/>
                </a:solidFill>
              </a:rPr>
              <a:t>Trois parties d’analyse</a:t>
            </a:r>
          </a:p>
        </p:txBody>
      </p:sp>
      <p:sp>
        <p:nvSpPr>
          <p:cNvPr id="3" name="Espace réservé du contenu 2">
            <a:extLst>
              <a:ext uri="{FF2B5EF4-FFF2-40B4-BE49-F238E27FC236}">
                <a16:creationId xmlns:a16="http://schemas.microsoft.com/office/drawing/2014/main" id="{F3C940C6-BB36-1BB9-790D-A6C6925A52AC}"/>
              </a:ext>
            </a:extLst>
          </p:cNvPr>
          <p:cNvSpPr>
            <a:spLocks noGrp="1"/>
          </p:cNvSpPr>
          <p:nvPr>
            <p:ph idx="1"/>
            <p:custDataLst>
              <p:tags r:id="rId2"/>
            </p:custDataLst>
          </p:nvPr>
        </p:nvSpPr>
        <p:spPr/>
        <p:txBody>
          <a:bodyPr/>
          <a:lstStyle/>
          <a:p>
            <a:r>
              <a:rPr lang="fr-FR" dirty="0"/>
              <a:t>Regarder les résultats des réponses à nos questions sans croisement.</a:t>
            </a:r>
          </a:p>
          <a:p>
            <a:endParaRPr lang="fr-FR" dirty="0"/>
          </a:p>
          <a:p>
            <a:r>
              <a:rPr lang="fr-FR" dirty="0"/>
              <a:t>S’intéresser à l’opinion des pratiques de l’établissement et à l’investissement dans l’établissement selon le genre et le type d’établissement.</a:t>
            </a:r>
          </a:p>
          <a:p>
            <a:endParaRPr lang="fr-FR" dirty="0"/>
          </a:p>
          <a:p>
            <a:r>
              <a:rPr lang="fr-FR" dirty="0"/>
              <a:t>Essayer d’expliquer l’investissement dans l’établissement par d’autres variables. </a:t>
            </a:r>
          </a:p>
        </p:txBody>
      </p:sp>
    </p:spTree>
    <p:extLst>
      <p:ext uri="{BB962C8B-B14F-4D97-AF65-F5344CB8AC3E}">
        <p14:creationId xmlns:p14="http://schemas.microsoft.com/office/powerpoint/2010/main" val="64880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63003-6A91-FCF9-5310-FA63D85A86A4}"/>
              </a:ext>
            </a:extLst>
          </p:cNvPr>
          <p:cNvSpPr>
            <a:spLocks noGrp="1"/>
          </p:cNvSpPr>
          <p:nvPr>
            <p:ph type="title"/>
            <p:custDataLst>
              <p:tags r:id="rId1"/>
            </p:custDataLst>
          </p:nvPr>
        </p:nvSpPr>
        <p:spPr>
          <a:xfrm>
            <a:off x="358588" y="135649"/>
            <a:ext cx="11474823" cy="1325563"/>
          </a:xfrm>
        </p:spPr>
        <p:txBody>
          <a:bodyPr>
            <a:normAutofit/>
          </a:bodyPr>
          <a:lstStyle/>
          <a:p>
            <a:r>
              <a:rPr lang="fr-FR" sz="3600" dirty="0">
                <a:solidFill>
                  <a:srgbClr val="FF0000"/>
                </a:solidFill>
              </a:rPr>
              <a:t>Que pensez-vous des pratiques mises en place par votre établissement en faveur d’écologie ?</a:t>
            </a:r>
          </a:p>
        </p:txBody>
      </p:sp>
      <p:pic>
        <p:nvPicPr>
          <p:cNvPr id="5" name="Espace réservé du contenu 4" descr="Une image contenant texte, capture d’écran, ligne, nombre&#10;&#10;Description générée automatiquement">
            <a:extLst>
              <a:ext uri="{FF2B5EF4-FFF2-40B4-BE49-F238E27FC236}">
                <a16:creationId xmlns:a16="http://schemas.microsoft.com/office/drawing/2014/main" id="{D3EC6EDB-3B5C-668F-4DDF-57BED4619B3A}"/>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987061" y="1690688"/>
            <a:ext cx="7281469" cy="4368881"/>
          </a:xfrm>
        </p:spPr>
      </p:pic>
    </p:spTree>
    <p:extLst>
      <p:ext uri="{BB962C8B-B14F-4D97-AF65-F5344CB8AC3E}">
        <p14:creationId xmlns:p14="http://schemas.microsoft.com/office/powerpoint/2010/main" val="68391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C143E-6E7F-EDBE-5791-284E9238196F}"/>
              </a:ext>
            </a:extLst>
          </p:cNvPr>
          <p:cNvSpPr>
            <a:spLocks noGrp="1"/>
          </p:cNvSpPr>
          <p:nvPr>
            <p:ph type="title"/>
            <p:custDataLst>
              <p:tags r:id="rId1"/>
            </p:custDataLst>
          </p:nvPr>
        </p:nvSpPr>
        <p:spPr/>
        <p:txBody>
          <a:bodyPr>
            <a:noAutofit/>
          </a:bodyPr>
          <a:lstStyle/>
          <a:p>
            <a:r>
              <a:rPr lang="fr-FR" sz="3600" dirty="0">
                <a:solidFill>
                  <a:srgbClr val="FF0000"/>
                </a:solidFill>
              </a:rPr>
              <a:t>Pensez-vous être investi(e) pour l’écologie dans votre établissement ?</a:t>
            </a:r>
            <a:endParaRPr lang="fr-FR" sz="3600" dirty="0"/>
          </a:p>
        </p:txBody>
      </p:sp>
      <p:pic>
        <p:nvPicPr>
          <p:cNvPr id="7" name="Espace réservé du contenu 6" descr="Une image contenant texte, capture d’écran, Police, ligne&#10;&#10;Description générée automatiquement">
            <a:extLst>
              <a:ext uri="{FF2B5EF4-FFF2-40B4-BE49-F238E27FC236}">
                <a16:creationId xmlns:a16="http://schemas.microsoft.com/office/drawing/2014/main" id="{202A0ABC-5EEA-1669-66C3-104F5EB271A4}"/>
              </a:ext>
            </a:extLst>
          </p:cNvPr>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555485" y="1445886"/>
            <a:ext cx="7749880" cy="4649928"/>
          </a:xfrm>
        </p:spPr>
      </p:pic>
    </p:spTree>
    <p:extLst>
      <p:ext uri="{BB962C8B-B14F-4D97-AF65-F5344CB8AC3E}">
        <p14:creationId xmlns:p14="http://schemas.microsoft.com/office/powerpoint/2010/main" val="40002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B77CE-B214-22B9-33B4-AF59A7BCB84C}"/>
              </a:ext>
            </a:extLst>
          </p:cNvPr>
          <p:cNvSpPr>
            <a:spLocks noGrp="1"/>
          </p:cNvSpPr>
          <p:nvPr>
            <p:ph type="title"/>
            <p:custDataLst>
              <p:tags r:id="rId1"/>
            </p:custDataLst>
          </p:nvPr>
        </p:nvSpPr>
        <p:spPr>
          <a:xfrm>
            <a:off x="376518" y="500062"/>
            <a:ext cx="11815482" cy="587835"/>
          </a:xfrm>
        </p:spPr>
        <p:txBody>
          <a:bodyPr>
            <a:noAutofit/>
          </a:bodyPr>
          <a:lstStyle/>
          <a:p>
            <a:r>
              <a:rPr lang="fr-FR" sz="2400" dirty="0">
                <a:solidFill>
                  <a:srgbClr val="FF0000"/>
                </a:solidFill>
              </a:rPr>
              <a:t>Parmi les pratiques suivantes, qui peuvent déjà ou non être mises en place au sein de votre établissement, pourriez-vous indiquer celle qui a votre préférence en 1er choix ? </a:t>
            </a:r>
            <a:br>
              <a:rPr lang="fr-FR" sz="2800" dirty="0"/>
            </a:br>
            <a:endParaRPr lang="fr-FR" sz="2800" dirty="0"/>
          </a:p>
        </p:txBody>
      </p:sp>
      <p:sp>
        <p:nvSpPr>
          <p:cNvPr id="3" name="Espace réservé du contenu 2">
            <a:extLst>
              <a:ext uri="{FF2B5EF4-FFF2-40B4-BE49-F238E27FC236}">
                <a16:creationId xmlns:a16="http://schemas.microsoft.com/office/drawing/2014/main" id="{77386F1D-AF83-08EA-0575-7F561839E5C8}"/>
              </a:ext>
            </a:extLst>
          </p:cNvPr>
          <p:cNvSpPr>
            <a:spLocks noGrp="1"/>
          </p:cNvSpPr>
          <p:nvPr>
            <p:ph idx="1"/>
            <p:custDataLst>
              <p:tags r:id="rId2"/>
            </p:custDataLst>
          </p:nvPr>
        </p:nvSpPr>
        <p:spPr>
          <a:xfrm>
            <a:off x="838200" y="1087897"/>
            <a:ext cx="10515600" cy="4351338"/>
          </a:xfrm>
        </p:spPr>
        <p:txBody>
          <a:bodyPr/>
          <a:lstStyle/>
          <a:p>
            <a:r>
              <a:rPr lang="fr-FR" sz="2400" dirty="0"/>
              <a:t>Une question difficile à traiter car à choix multiples</a:t>
            </a:r>
            <a:r>
              <a:rPr lang="fr-FR" dirty="0"/>
              <a:t>.</a:t>
            </a:r>
          </a:p>
          <a:p>
            <a:endParaRPr lang="fr-FR" dirty="0"/>
          </a:p>
          <a:p>
            <a:endParaRPr lang="fr-FR" dirty="0"/>
          </a:p>
        </p:txBody>
      </p:sp>
      <p:pic>
        <p:nvPicPr>
          <p:cNvPr id="5" name="Image 4" descr="Une image contenant texte, capture d’écran, nombre, diagramme&#10;&#10;Description générée automatiquement">
            <a:extLst>
              <a:ext uri="{FF2B5EF4-FFF2-40B4-BE49-F238E27FC236}">
                <a16:creationId xmlns:a16="http://schemas.microsoft.com/office/drawing/2014/main" id="{A57D291B-00E8-7AA3-557B-829B3855405D}"/>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2339787" y="1519615"/>
            <a:ext cx="7512425" cy="4507455"/>
          </a:xfrm>
          <a:prstGeom prst="rect">
            <a:avLst/>
          </a:prstGeom>
        </p:spPr>
      </p:pic>
    </p:spTree>
    <p:extLst>
      <p:ext uri="{BB962C8B-B14F-4D97-AF65-F5344CB8AC3E}">
        <p14:creationId xmlns:p14="http://schemas.microsoft.com/office/powerpoint/2010/main" val="1656636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AE860-C677-8A69-1075-408D296BD07E}"/>
              </a:ext>
            </a:extLst>
          </p:cNvPr>
          <p:cNvSpPr>
            <a:spLocks noGrp="1"/>
          </p:cNvSpPr>
          <p:nvPr>
            <p:ph type="title"/>
            <p:custDataLst>
              <p:tags r:id="rId1"/>
            </p:custDataLst>
          </p:nvPr>
        </p:nvSpPr>
        <p:spPr>
          <a:xfrm>
            <a:off x="292753" y="71437"/>
            <a:ext cx="10515600" cy="1325563"/>
          </a:xfrm>
        </p:spPr>
        <p:txBody>
          <a:bodyPr>
            <a:normAutofit/>
          </a:bodyPr>
          <a:lstStyle/>
          <a:p>
            <a:r>
              <a:rPr lang="fr-FR" sz="3600" dirty="0">
                <a:solidFill>
                  <a:srgbClr val="FF0000"/>
                </a:solidFill>
              </a:rPr>
              <a:t>L’investissement selon le genre</a:t>
            </a:r>
          </a:p>
        </p:txBody>
      </p:sp>
      <p:pic>
        <p:nvPicPr>
          <p:cNvPr id="4" name="Espace réservé du contenu 3">
            <a:extLst>
              <a:ext uri="{FF2B5EF4-FFF2-40B4-BE49-F238E27FC236}">
                <a16:creationId xmlns:a16="http://schemas.microsoft.com/office/drawing/2014/main" id="{1F516272-9086-CC37-D603-682D309241BB}"/>
              </a:ext>
            </a:extLst>
          </p:cNvPr>
          <p:cNvPicPr>
            <a:picLocks noGrp="1" noChangeAspect="1"/>
          </p:cNvPicPr>
          <p:nvPr>
            <p:ph idx="1"/>
            <p:custDataLst>
              <p:tags r:id="rId2"/>
            </p:custDataLst>
          </p:nvPr>
        </p:nvPicPr>
        <p:blipFill>
          <a:blip r:embed="rId5"/>
          <a:stretch>
            <a:fillRect/>
          </a:stretch>
        </p:blipFill>
        <p:spPr>
          <a:xfrm>
            <a:off x="879894" y="1092200"/>
            <a:ext cx="7250301" cy="4351338"/>
          </a:xfrm>
          <a:prstGeom prst="rect">
            <a:avLst/>
          </a:prstGeom>
        </p:spPr>
      </p:pic>
      <p:sp>
        <p:nvSpPr>
          <p:cNvPr id="3" name="ZoneTexte 2">
            <a:extLst>
              <a:ext uri="{FF2B5EF4-FFF2-40B4-BE49-F238E27FC236}">
                <a16:creationId xmlns:a16="http://schemas.microsoft.com/office/drawing/2014/main" id="{9701320A-3F54-BAC0-0360-BFA0E81CF6E6}"/>
              </a:ext>
            </a:extLst>
          </p:cNvPr>
          <p:cNvSpPr txBox="1"/>
          <p:nvPr>
            <p:custDataLst>
              <p:tags r:id="rId3"/>
            </p:custDataLst>
          </p:nvPr>
        </p:nvSpPr>
        <p:spPr>
          <a:xfrm>
            <a:off x="8309489" y="2621279"/>
            <a:ext cx="3453019" cy="1569660"/>
          </a:xfrm>
          <a:prstGeom prst="rect">
            <a:avLst/>
          </a:prstGeom>
          <a:noFill/>
        </p:spPr>
        <p:txBody>
          <a:bodyPr wrap="square" rtlCol="0">
            <a:spAutoFit/>
          </a:bodyPr>
          <a:lstStyle/>
          <a:p>
            <a:pPr marL="342900" indent="-342900">
              <a:buFont typeface="Arial" panose="020B0604020202020204" pitchFamily="34" charset="0"/>
              <a:buChar char="•"/>
            </a:pPr>
            <a:r>
              <a:rPr lang="fr-FR" sz="2400" dirty="0"/>
              <a:t>Il n’existe pas de grandes différences entre les garçons et les filles</a:t>
            </a:r>
          </a:p>
        </p:txBody>
      </p:sp>
    </p:spTree>
    <p:extLst>
      <p:ext uri="{BB962C8B-B14F-4D97-AF65-F5344CB8AC3E}">
        <p14:creationId xmlns:p14="http://schemas.microsoft.com/office/powerpoint/2010/main" val="221396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DE4AD-FDBA-8788-9F3E-9496017FDBF8}"/>
              </a:ext>
            </a:extLst>
          </p:cNvPr>
          <p:cNvSpPr>
            <a:spLocks noGrp="1"/>
          </p:cNvSpPr>
          <p:nvPr>
            <p:ph type="title"/>
            <p:custDataLst>
              <p:tags r:id="rId1"/>
            </p:custDataLst>
          </p:nvPr>
        </p:nvSpPr>
        <p:spPr>
          <a:xfrm>
            <a:off x="425824" y="273558"/>
            <a:ext cx="10515600" cy="925793"/>
          </a:xfrm>
        </p:spPr>
        <p:txBody>
          <a:bodyPr>
            <a:normAutofit/>
          </a:bodyPr>
          <a:lstStyle/>
          <a:p>
            <a:r>
              <a:rPr lang="fr-FR" sz="3600" dirty="0">
                <a:solidFill>
                  <a:srgbClr val="FF0000"/>
                </a:solidFill>
              </a:rPr>
              <a:t>L’investissement selon le type d’établissement</a:t>
            </a:r>
          </a:p>
        </p:txBody>
      </p:sp>
      <p:pic>
        <p:nvPicPr>
          <p:cNvPr id="4" name="Espace réservé du contenu 3">
            <a:extLst>
              <a:ext uri="{FF2B5EF4-FFF2-40B4-BE49-F238E27FC236}">
                <a16:creationId xmlns:a16="http://schemas.microsoft.com/office/drawing/2014/main" id="{8A840388-E885-5970-E9AB-339565B5648A}"/>
              </a:ext>
            </a:extLst>
          </p:cNvPr>
          <p:cNvPicPr>
            <a:picLocks noGrp="1" noChangeAspect="1"/>
          </p:cNvPicPr>
          <p:nvPr>
            <p:ph idx="1"/>
            <p:custDataLst>
              <p:tags r:id="rId2"/>
            </p:custDataLst>
          </p:nvPr>
        </p:nvPicPr>
        <p:blipFill>
          <a:blip r:embed="rId5"/>
          <a:stretch>
            <a:fillRect/>
          </a:stretch>
        </p:blipFill>
        <p:spPr>
          <a:xfrm>
            <a:off x="1028553" y="1199351"/>
            <a:ext cx="8161083" cy="4896650"/>
          </a:xfrm>
          <a:prstGeom prst="rect">
            <a:avLst/>
          </a:prstGeom>
        </p:spPr>
      </p:pic>
      <p:sp>
        <p:nvSpPr>
          <p:cNvPr id="3" name="ZoneTexte 2">
            <a:extLst>
              <a:ext uri="{FF2B5EF4-FFF2-40B4-BE49-F238E27FC236}">
                <a16:creationId xmlns:a16="http://schemas.microsoft.com/office/drawing/2014/main" id="{85714ED2-6E55-1FD6-6337-9A17DA288E0E}"/>
              </a:ext>
            </a:extLst>
          </p:cNvPr>
          <p:cNvSpPr txBox="1"/>
          <p:nvPr>
            <p:custDataLst>
              <p:tags r:id="rId3"/>
            </p:custDataLst>
          </p:nvPr>
        </p:nvSpPr>
        <p:spPr>
          <a:xfrm>
            <a:off x="9010343" y="1536174"/>
            <a:ext cx="2992582" cy="3785652"/>
          </a:xfrm>
          <a:prstGeom prst="rect">
            <a:avLst/>
          </a:prstGeom>
          <a:noFill/>
        </p:spPr>
        <p:txBody>
          <a:bodyPr wrap="square" rtlCol="0">
            <a:spAutoFit/>
          </a:bodyPr>
          <a:lstStyle/>
          <a:p>
            <a:pPr marL="285750" indent="-285750">
              <a:buFont typeface="Arial" panose="020B0604020202020204" pitchFamily="34" charset="0"/>
              <a:buChar char="•"/>
            </a:pPr>
            <a:r>
              <a:rPr lang="fr-FR" sz="2400" dirty="0"/>
              <a:t>C’est chez les collégiens que l’investissement semble plus important.</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Plus précisément ce sont les classes les plus jeunes qui sont les plus investies.</a:t>
            </a:r>
          </a:p>
        </p:txBody>
      </p:sp>
    </p:spTree>
    <p:extLst>
      <p:ext uri="{BB962C8B-B14F-4D97-AF65-F5344CB8AC3E}">
        <p14:creationId xmlns:p14="http://schemas.microsoft.com/office/powerpoint/2010/main" val="355319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55834" y="302037"/>
            <a:ext cx="10515600" cy="635000"/>
          </a:xfrm>
        </p:spPr>
        <p:txBody>
          <a:bodyPr>
            <a:normAutofit/>
          </a:bodyPr>
          <a:lstStyle/>
          <a:p>
            <a:r>
              <a:rPr lang="fr-FR" sz="3600" dirty="0">
                <a:solidFill>
                  <a:srgbClr val="FF0000"/>
                </a:solidFill>
              </a:rPr>
              <a:t>Etape 2 : la collecte des données</a:t>
            </a:r>
          </a:p>
        </p:txBody>
      </p:sp>
      <p:sp>
        <p:nvSpPr>
          <p:cNvPr id="6" name="Espace réservé du contenu 5"/>
          <p:cNvSpPr>
            <a:spLocks noGrp="1"/>
          </p:cNvSpPr>
          <p:nvPr>
            <p:ph idx="1"/>
          </p:nvPr>
        </p:nvSpPr>
        <p:spPr>
          <a:xfrm>
            <a:off x="838200" y="1093694"/>
            <a:ext cx="10886440" cy="4986295"/>
          </a:xfrm>
        </p:spPr>
        <p:txBody>
          <a:bodyPr>
            <a:normAutofit fontScale="92500" lnSpcReduction="10000"/>
          </a:bodyPr>
          <a:lstStyle/>
          <a:p>
            <a:r>
              <a:rPr lang="fr-FR" dirty="0"/>
              <a:t>Information aux enquêtés sur la protection des données</a:t>
            </a:r>
          </a:p>
          <a:p>
            <a:pPr lvl="1"/>
            <a:r>
              <a:rPr lang="fr-FR" dirty="0"/>
              <a:t>Élèves et parents</a:t>
            </a:r>
          </a:p>
          <a:p>
            <a:pPr lvl="1"/>
            <a:r>
              <a:rPr lang="fr-FR" dirty="0"/>
              <a:t>Conforme à la déclaration au Délégué à la protection des données personnelles (CNIL)</a:t>
            </a:r>
          </a:p>
          <a:p>
            <a:r>
              <a:rPr lang="fr-FR" dirty="0"/>
              <a:t>Au collège </a:t>
            </a:r>
          </a:p>
          <a:p>
            <a:pPr lvl="1"/>
            <a:r>
              <a:rPr lang="fr-FR" dirty="0"/>
              <a:t>En salle informatique avec les enseignants, quasi obligatoire</a:t>
            </a:r>
          </a:p>
          <a:p>
            <a:pPr lvl="1"/>
            <a:r>
              <a:rPr lang="fr-FR" dirty="0"/>
              <a:t>Sans publicité</a:t>
            </a:r>
          </a:p>
          <a:p>
            <a:r>
              <a:rPr lang="fr-FR" dirty="0"/>
              <a:t>Au lycée</a:t>
            </a:r>
          </a:p>
          <a:p>
            <a:pPr lvl="1"/>
            <a:r>
              <a:rPr lang="fr-FR" dirty="0"/>
              <a:t>Sur les smartphones, sur une base volontaire</a:t>
            </a:r>
          </a:p>
          <a:p>
            <a:pPr lvl="1"/>
            <a:r>
              <a:rPr lang="fr-FR" dirty="0"/>
              <a:t>Publicité : affiches avec QR codes, passage dans les classes</a:t>
            </a:r>
          </a:p>
          <a:p>
            <a:r>
              <a:rPr lang="fr-FR" dirty="0"/>
              <a:t>Impacts possibles</a:t>
            </a:r>
          </a:p>
          <a:p>
            <a:pPr lvl="1"/>
            <a:r>
              <a:rPr lang="fr-FR" dirty="0"/>
              <a:t>Obligatoire et regard des autres </a:t>
            </a:r>
            <a:r>
              <a:rPr lang="fr-FR" dirty="0">
                <a:sym typeface="Wingdings" panose="05000000000000000000" pitchFamily="2" charset="2"/>
              </a:rPr>
              <a:t> réponses moins sincères (?)</a:t>
            </a:r>
          </a:p>
          <a:p>
            <a:pPr lvl="1"/>
            <a:r>
              <a:rPr lang="fr-FR" dirty="0"/>
              <a:t>Volontaire </a:t>
            </a:r>
            <a:r>
              <a:rPr lang="fr-FR" dirty="0">
                <a:sym typeface="Wingdings" panose="05000000000000000000" pitchFamily="2" charset="2"/>
              </a:rPr>
              <a:t> </a:t>
            </a:r>
            <a:r>
              <a:rPr lang="fr-FR" dirty="0"/>
              <a:t>Biais de sélection</a:t>
            </a:r>
          </a:p>
          <a:p>
            <a:pPr lvl="1"/>
            <a:r>
              <a:rPr lang="fr-FR" dirty="0"/>
              <a:t>Taux de participation différents</a:t>
            </a:r>
          </a:p>
          <a:p>
            <a:pPr lvl="2"/>
            <a:endParaRPr lang="fr-FR" dirty="0"/>
          </a:p>
          <a:p>
            <a:endParaRPr lang="fr-FR" dirty="0"/>
          </a:p>
          <a:p>
            <a:endParaRPr lang="fr-FR" dirty="0"/>
          </a:p>
        </p:txBody>
      </p:sp>
      <p:sp>
        <p:nvSpPr>
          <p:cNvPr id="4" name="ZoneTexte 3">
            <a:extLst>
              <a:ext uri="{FF2B5EF4-FFF2-40B4-BE49-F238E27FC236}">
                <a16:creationId xmlns:a16="http://schemas.microsoft.com/office/drawing/2014/main" id="{A3647266-41ED-4F36-960B-C693680755E8}"/>
              </a:ext>
            </a:extLst>
          </p:cNvPr>
          <p:cNvSpPr txBox="1"/>
          <p:nvPr/>
        </p:nvSpPr>
        <p:spPr>
          <a:xfrm>
            <a:off x="-819455" y="1849120"/>
            <a:ext cx="819455" cy="369332"/>
          </a:xfrm>
          <a:prstGeom prst="rect">
            <a:avLst/>
          </a:prstGeom>
          <a:noFill/>
        </p:spPr>
        <p:txBody>
          <a:bodyPr wrap="none" rtlCol="0">
            <a:spAutoFit/>
          </a:bodyPr>
          <a:lstStyle/>
          <a:p>
            <a:r>
              <a:rPr lang="fr-FR" dirty="0"/>
              <a:t>Camila</a:t>
            </a:r>
          </a:p>
        </p:txBody>
      </p:sp>
    </p:spTree>
    <p:extLst>
      <p:ext uri="{BB962C8B-B14F-4D97-AF65-F5344CB8AC3E}">
        <p14:creationId xmlns:p14="http://schemas.microsoft.com/office/powerpoint/2010/main" val="1097911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0C7E1-D027-D0C4-5E56-0E620860C8CD}"/>
              </a:ext>
            </a:extLst>
          </p:cNvPr>
          <p:cNvSpPr>
            <a:spLocks noGrp="1"/>
          </p:cNvSpPr>
          <p:nvPr>
            <p:ph type="title"/>
            <p:custDataLst>
              <p:tags r:id="rId1"/>
            </p:custDataLst>
          </p:nvPr>
        </p:nvSpPr>
        <p:spPr>
          <a:xfrm>
            <a:off x="233083" y="239619"/>
            <a:ext cx="11743764" cy="1325563"/>
          </a:xfrm>
        </p:spPr>
        <p:txBody>
          <a:bodyPr>
            <a:normAutofit/>
          </a:bodyPr>
          <a:lstStyle/>
          <a:p>
            <a:r>
              <a:rPr lang="fr-FR" sz="3600" dirty="0">
                <a:solidFill>
                  <a:srgbClr val="FF0000"/>
                </a:solidFill>
              </a:rPr>
              <a:t>L’investissement selon les opinions sur les pratiques de l’établissement</a:t>
            </a:r>
          </a:p>
        </p:txBody>
      </p:sp>
      <p:pic>
        <p:nvPicPr>
          <p:cNvPr id="4" name="Image 3">
            <a:extLst>
              <a:ext uri="{FF2B5EF4-FFF2-40B4-BE49-F238E27FC236}">
                <a16:creationId xmlns:a16="http://schemas.microsoft.com/office/drawing/2014/main" id="{5B15BB85-84FB-90F2-E230-C70D39A589CE}"/>
              </a:ext>
            </a:extLst>
          </p:cNvPr>
          <p:cNvPicPr>
            <a:picLocks noChangeAspect="1"/>
          </p:cNvPicPr>
          <p:nvPr>
            <p:custDataLst>
              <p:tags r:id="rId2"/>
            </p:custDataLst>
          </p:nvPr>
        </p:nvPicPr>
        <p:blipFill>
          <a:blip r:embed="rId6"/>
          <a:stretch>
            <a:fillRect/>
          </a:stretch>
        </p:blipFill>
        <p:spPr>
          <a:xfrm>
            <a:off x="1056456" y="1426697"/>
            <a:ext cx="8033755" cy="4824368"/>
          </a:xfrm>
          <a:prstGeom prst="rect">
            <a:avLst/>
          </a:prstGeom>
        </p:spPr>
      </p:pic>
      <p:sp>
        <p:nvSpPr>
          <p:cNvPr id="3" name="ZoneTexte 2">
            <a:extLst>
              <a:ext uri="{FF2B5EF4-FFF2-40B4-BE49-F238E27FC236}">
                <a16:creationId xmlns:a16="http://schemas.microsoft.com/office/drawing/2014/main" id="{2BEEB82D-E80A-E3E8-9D1D-563DFD0E3599}"/>
              </a:ext>
            </a:extLst>
          </p:cNvPr>
          <p:cNvSpPr txBox="1"/>
          <p:nvPr>
            <p:custDataLst>
              <p:tags r:id="rId3"/>
            </p:custDataLst>
          </p:nvPr>
        </p:nvSpPr>
        <p:spPr>
          <a:xfrm>
            <a:off x="9323295" y="1638679"/>
            <a:ext cx="2653552"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t>Les élèves se sentant le plus investis possèdent plus souvent une meilleure opinion des pratiques de l’établissement</a:t>
            </a:r>
            <a:r>
              <a:rPr lang="fr-FR" sz="2000" dirty="0"/>
              <a:t>.</a:t>
            </a:r>
          </a:p>
        </p:txBody>
      </p:sp>
    </p:spTree>
    <p:extLst>
      <p:ext uri="{BB962C8B-B14F-4D97-AF65-F5344CB8AC3E}">
        <p14:creationId xmlns:p14="http://schemas.microsoft.com/office/powerpoint/2010/main" val="1198116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749C-9D9C-DF0E-6E3D-DC5E69A65035}"/>
              </a:ext>
            </a:extLst>
          </p:cNvPr>
          <p:cNvSpPr>
            <a:spLocks noGrp="1"/>
          </p:cNvSpPr>
          <p:nvPr>
            <p:ph type="title"/>
            <p:custDataLst>
              <p:tags r:id="rId1"/>
            </p:custDataLst>
          </p:nvPr>
        </p:nvSpPr>
        <p:spPr>
          <a:xfrm>
            <a:off x="207818" y="95260"/>
            <a:ext cx="11145982" cy="1110085"/>
          </a:xfrm>
        </p:spPr>
        <p:txBody>
          <a:bodyPr>
            <a:normAutofit/>
          </a:bodyPr>
          <a:lstStyle/>
          <a:p>
            <a:r>
              <a:rPr lang="fr-FR" sz="3600" dirty="0">
                <a:solidFill>
                  <a:srgbClr val="FF0000"/>
                </a:solidFill>
              </a:rPr>
              <a:t>Pratiques de l’établissement selon le type d’établissement</a:t>
            </a:r>
          </a:p>
        </p:txBody>
      </p:sp>
      <p:pic>
        <p:nvPicPr>
          <p:cNvPr id="5" name="Espace réservé du contenu 4">
            <a:extLst>
              <a:ext uri="{FF2B5EF4-FFF2-40B4-BE49-F238E27FC236}">
                <a16:creationId xmlns:a16="http://schemas.microsoft.com/office/drawing/2014/main" id="{C20AF231-C8AC-B7FB-26B2-C91E79695F63}"/>
              </a:ext>
            </a:extLst>
          </p:cNvPr>
          <p:cNvPicPr>
            <a:picLocks noGrp="1" noChangeAspect="1"/>
          </p:cNvPicPr>
          <p:nvPr>
            <p:ph idx="1"/>
            <p:custDataLst>
              <p:tags r:id="rId2"/>
            </p:custDataLst>
          </p:nvPr>
        </p:nvPicPr>
        <p:blipFill>
          <a:blip r:embed="rId6"/>
          <a:stretch>
            <a:fillRect/>
          </a:stretch>
        </p:blipFill>
        <p:spPr>
          <a:xfrm>
            <a:off x="1222977" y="1205345"/>
            <a:ext cx="7867235" cy="4720342"/>
          </a:xfrm>
          <a:prstGeom prst="rect">
            <a:avLst/>
          </a:prstGeom>
        </p:spPr>
      </p:pic>
      <p:sp>
        <p:nvSpPr>
          <p:cNvPr id="3" name="ZoneTexte 2">
            <a:extLst>
              <a:ext uri="{FF2B5EF4-FFF2-40B4-BE49-F238E27FC236}">
                <a16:creationId xmlns:a16="http://schemas.microsoft.com/office/drawing/2014/main" id="{7D0F579E-1E03-44E8-86E6-4F0B7C33A092}"/>
              </a:ext>
            </a:extLst>
          </p:cNvPr>
          <p:cNvSpPr txBox="1"/>
          <p:nvPr>
            <p:custDataLst>
              <p:tags r:id="rId3"/>
            </p:custDataLst>
          </p:nvPr>
        </p:nvSpPr>
        <p:spPr>
          <a:xfrm>
            <a:off x="9090212" y="1166842"/>
            <a:ext cx="2493818"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t>C’est au collège que l’on trouve les élèves qui ont la meilleure opinion des pratiques.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Les résultats sont cohérents avec les résultats précédents.</a:t>
            </a:r>
          </a:p>
        </p:txBody>
      </p:sp>
    </p:spTree>
    <p:extLst>
      <p:ext uri="{BB962C8B-B14F-4D97-AF65-F5344CB8AC3E}">
        <p14:creationId xmlns:p14="http://schemas.microsoft.com/office/powerpoint/2010/main" val="326066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DCFB7-153E-8CF4-29CA-34B73EB79EF5}"/>
              </a:ext>
            </a:extLst>
          </p:cNvPr>
          <p:cNvSpPr>
            <a:spLocks noGrp="1"/>
          </p:cNvSpPr>
          <p:nvPr>
            <p:ph type="title"/>
            <p:custDataLst>
              <p:tags r:id="rId1"/>
            </p:custDataLst>
          </p:nvPr>
        </p:nvSpPr>
        <p:spPr>
          <a:xfrm>
            <a:off x="197224" y="117332"/>
            <a:ext cx="11156576" cy="1079912"/>
          </a:xfrm>
        </p:spPr>
        <p:txBody>
          <a:bodyPr>
            <a:normAutofit/>
          </a:bodyPr>
          <a:lstStyle/>
          <a:p>
            <a:r>
              <a:rPr lang="fr-FR" sz="3600" dirty="0">
                <a:solidFill>
                  <a:srgbClr val="FF0000"/>
                </a:solidFill>
              </a:rPr>
              <a:t>L’investissement selon le nombre de livres dans le foyer</a:t>
            </a:r>
          </a:p>
        </p:txBody>
      </p:sp>
      <p:pic>
        <p:nvPicPr>
          <p:cNvPr id="5" name="Espace réservé du contenu 4">
            <a:extLst>
              <a:ext uri="{FF2B5EF4-FFF2-40B4-BE49-F238E27FC236}">
                <a16:creationId xmlns:a16="http://schemas.microsoft.com/office/drawing/2014/main" id="{06083B46-461A-EAEF-7AB0-D3EC6FCF7E8A}"/>
              </a:ext>
            </a:extLst>
          </p:cNvPr>
          <p:cNvPicPr>
            <a:picLocks noGrp="1" noChangeAspect="1"/>
          </p:cNvPicPr>
          <p:nvPr>
            <p:ph idx="1"/>
            <p:custDataLst>
              <p:tags r:id="rId2"/>
            </p:custDataLst>
          </p:nvPr>
        </p:nvPicPr>
        <p:blipFill>
          <a:blip r:embed="rId6"/>
          <a:stretch>
            <a:fillRect/>
          </a:stretch>
        </p:blipFill>
        <p:spPr>
          <a:xfrm>
            <a:off x="824636" y="1303496"/>
            <a:ext cx="7942846" cy="4399990"/>
          </a:xfrm>
          <a:prstGeom prst="rect">
            <a:avLst/>
          </a:prstGeom>
        </p:spPr>
      </p:pic>
      <p:sp>
        <p:nvSpPr>
          <p:cNvPr id="4" name="ZoneTexte 3">
            <a:extLst>
              <a:ext uri="{FF2B5EF4-FFF2-40B4-BE49-F238E27FC236}">
                <a16:creationId xmlns:a16="http://schemas.microsoft.com/office/drawing/2014/main" id="{9A127CEB-0949-3983-9247-5BB58638BB79}"/>
              </a:ext>
            </a:extLst>
          </p:cNvPr>
          <p:cNvSpPr txBox="1"/>
          <p:nvPr>
            <p:custDataLst>
              <p:tags r:id="rId3"/>
            </p:custDataLst>
          </p:nvPr>
        </p:nvSpPr>
        <p:spPr>
          <a:xfrm>
            <a:off x="8767482" y="1056667"/>
            <a:ext cx="3227294"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t>Le nombre de livres dans le foyer permet de mesurer le capital culturel.</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Les élèves qui ont le moins de livres sont les plus investis.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 capital culturel ne semble pas expliquer l’investissement.</a:t>
            </a:r>
          </a:p>
        </p:txBody>
      </p:sp>
    </p:spTree>
    <p:extLst>
      <p:ext uri="{BB962C8B-B14F-4D97-AF65-F5344CB8AC3E}">
        <p14:creationId xmlns:p14="http://schemas.microsoft.com/office/powerpoint/2010/main" val="328323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38AF0-A60B-E5CE-52F6-72B62B5FE391}"/>
              </a:ext>
            </a:extLst>
          </p:cNvPr>
          <p:cNvSpPr>
            <a:spLocks noGrp="1"/>
          </p:cNvSpPr>
          <p:nvPr>
            <p:ph type="title"/>
            <p:custDataLst>
              <p:tags r:id="rId1"/>
            </p:custDataLst>
          </p:nvPr>
        </p:nvSpPr>
        <p:spPr>
          <a:xfrm>
            <a:off x="214746" y="145369"/>
            <a:ext cx="10515600" cy="890361"/>
          </a:xfrm>
        </p:spPr>
        <p:txBody>
          <a:bodyPr>
            <a:normAutofit/>
          </a:bodyPr>
          <a:lstStyle/>
          <a:p>
            <a:r>
              <a:rPr lang="fr-FR" sz="3600" dirty="0">
                <a:solidFill>
                  <a:srgbClr val="FF0000"/>
                </a:solidFill>
              </a:rPr>
              <a:t>L’investissement selon les pratiques de tri</a:t>
            </a:r>
          </a:p>
        </p:txBody>
      </p:sp>
      <p:pic>
        <p:nvPicPr>
          <p:cNvPr id="5" name="Espace réservé du contenu 4">
            <a:extLst>
              <a:ext uri="{FF2B5EF4-FFF2-40B4-BE49-F238E27FC236}">
                <a16:creationId xmlns:a16="http://schemas.microsoft.com/office/drawing/2014/main" id="{750B24A6-DAE2-8786-8E0D-3D3DD7793C37}"/>
              </a:ext>
            </a:extLst>
          </p:cNvPr>
          <p:cNvPicPr>
            <a:picLocks noGrp="1" noChangeAspect="1"/>
          </p:cNvPicPr>
          <p:nvPr>
            <p:ph idx="1"/>
            <p:custDataLst>
              <p:tags r:id="rId2"/>
            </p:custDataLst>
          </p:nvPr>
        </p:nvPicPr>
        <p:blipFill>
          <a:blip r:embed="rId6"/>
          <a:stretch>
            <a:fillRect/>
          </a:stretch>
        </p:blipFill>
        <p:spPr>
          <a:xfrm>
            <a:off x="1109962" y="1035730"/>
            <a:ext cx="7254956" cy="4351338"/>
          </a:xfrm>
          <a:prstGeom prst="rect">
            <a:avLst/>
          </a:prstGeom>
        </p:spPr>
      </p:pic>
      <p:sp>
        <p:nvSpPr>
          <p:cNvPr id="3" name="ZoneTexte 2">
            <a:extLst>
              <a:ext uri="{FF2B5EF4-FFF2-40B4-BE49-F238E27FC236}">
                <a16:creationId xmlns:a16="http://schemas.microsoft.com/office/drawing/2014/main" id="{A35A9CA1-43F9-3691-89AB-8946DD42EF81}"/>
              </a:ext>
            </a:extLst>
          </p:cNvPr>
          <p:cNvSpPr txBox="1"/>
          <p:nvPr>
            <p:custDataLst>
              <p:tags r:id="rId3"/>
            </p:custDataLst>
          </p:nvPr>
        </p:nvSpPr>
        <p:spPr>
          <a:xfrm>
            <a:off x="8579664" y="622232"/>
            <a:ext cx="3612336"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t>Hypothèse : les élèves qui seraient dans des foyers où l’on effectue le plus de tri sont les plus investis dans l’établissement.</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On trouve cependant que c’est le contraire, les élèves les plus investis sont nombreux à ne pas trier du tout.</a:t>
            </a:r>
          </a:p>
        </p:txBody>
      </p:sp>
    </p:spTree>
    <p:extLst>
      <p:ext uri="{BB962C8B-B14F-4D97-AF65-F5344CB8AC3E}">
        <p14:creationId xmlns:p14="http://schemas.microsoft.com/office/powerpoint/2010/main" val="1224372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6EF8-5125-6F3E-C243-85F948CBF936}"/>
              </a:ext>
            </a:extLst>
          </p:cNvPr>
          <p:cNvSpPr>
            <a:spLocks noGrp="1"/>
          </p:cNvSpPr>
          <p:nvPr>
            <p:ph type="title"/>
            <p:custDataLst>
              <p:tags r:id="rId1"/>
            </p:custDataLst>
          </p:nvPr>
        </p:nvSpPr>
        <p:spPr>
          <a:xfrm>
            <a:off x="425823" y="179176"/>
            <a:ext cx="10515600" cy="1003721"/>
          </a:xfrm>
        </p:spPr>
        <p:txBody>
          <a:bodyPr>
            <a:normAutofit/>
          </a:bodyPr>
          <a:lstStyle/>
          <a:p>
            <a:r>
              <a:rPr lang="fr-FR" sz="3600" dirty="0">
                <a:solidFill>
                  <a:srgbClr val="FF0000"/>
                </a:solidFill>
              </a:rPr>
              <a:t>Conclusion</a:t>
            </a:r>
          </a:p>
        </p:txBody>
      </p:sp>
      <p:sp>
        <p:nvSpPr>
          <p:cNvPr id="3" name="Espace réservé du contenu 2">
            <a:extLst>
              <a:ext uri="{FF2B5EF4-FFF2-40B4-BE49-F238E27FC236}">
                <a16:creationId xmlns:a16="http://schemas.microsoft.com/office/drawing/2014/main" id="{FD88EDDE-76FD-B9F5-1116-096089FF790C}"/>
              </a:ext>
            </a:extLst>
          </p:cNvPr>
          <p:cNvSpPr>
            <a:spLocks noGrp="1"/>
          </p:cNvSpPr>
          <p:nvPr>
            <p:ph idx="1"/>
            <p:custDataLst>
              <p:tags r:id="rId2"/>
            </p:custDataLst>
          </p:nvPr>
        </p:nvSpPr>
        <p:spPr>
          <a:xfrm>
            <a:off x="1160930" y="1253331"/>
            <a:ext cx="10515600" cy="4351338"/>
          </a:xfrm>
        </p:spPr>
        <p:txBody>
          <a:bodyPr/>
          <a:lstStyle/>
          <a:p>
            <a:r>
              <a:rPr lang="fr-FR" dirty="0"/>
              <a:t>Globalement les élèves n’ont pas une bonne opinion des pratiques en faveur de l’écologie dans leur établissement.</a:t>
            </a:r>
          </a:p>
          <a:p>
            <a:endParaRPr lang="fr-FR" dirty="0"/>
          </a:p>
          <a:p>
            <a:r>
              <a:rPr lang="fr-FR" dirty="0"/>
              <a:t>Lorsque les élèves s’investissent ils sont plus susceptibles d’avoir une bonne opinion des pratiques de l’établissement.</a:t>
            </a:r>
          </a:p>
          <a:p>
            <a:endParaRPr lang="fr-FR" dirty="0"/>
          </a:p>
          <a:p>
            <a:r>
              <a:rPr lang="fr-FR" dirty="0"/>
              <a:t>L’investissement semble surtout s’expliquer par l’âge et la classe dans laquelle se trouvent les élèves.</a:t>
            </a:r>
          </a:p>
        </p:txBody>
      </p:sp>
    </p:spTree>
    <p:extLst>
      <p:ext uri="{BB962C8B-B14F-4D97-AF65-F5344CB8AC3E}">
        <p14:creationId xmlns:p14="http://schemas.microsoft.com/office/powerpoint/2010/main" val="828443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195520" y="5143374"/>
            <a:ext cx="9144000" cy="3078643"/>
          </a:xfrm>
        </p:spPr>
        <p:txBody>
          <a:bodyPr>
            <a:normAutofit fontScale="90000"/>
          </a:bodyPr>
          <a:lstStyle/>
          <a:p>
            <a:pPr algn="ctr">
              <a:lnSpc>
                <a:spcPct val="100000"/>
              </a:lnSpc>
              <a:spcBef>
                <a:spcPts val="1200"/>
              </a:spcBef>
              <a:spcAft>
                <a:spcPts val="1200"/>
              </a:spcAft>
            </a:pP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4400" dirty="0">
                <a:solidFill>
                  <a:schemeClr val="tx2">
                    <a:lumMod val="75000"/>
                  </a:schemeClr>
                </a:solidFill>
              </a:rPr>
              <a:t> </a:t>
            </a:r>
            <a:br>
              <a:rPr lang="fr-FR" sz="6000" cap="all" dirty="0">
                <a:solidFill>
                  <a:schemeClr val="tx2">
                    <a:lumMod val="75000"/>
                  </a:schemeClr>
                </a:solidFill>
                <a:latin typeface="+mn-lt"/>
              </a:rPr>
            </a:br>
            <a:br>
              <a:rPr lang="fr-FR" sz="4800" dirty="0">
                <a:solidFill>
                  <a:schemeClr val="tx2">
                    <a:lumMod val="75000"/>
                  </a:schemeClr>
                </a:solidFill>
              </a:rPr>
            </a:br>
            <a:br>
              <a:rPr lang="fr-FR" dirty="0">
                <a:solidFill>
                  <a:schemeClr val="tx2">
                    <a:lumMod val="75000"/>
                  </a:schemeClr>
                </a:solidFill>
              </a:rPr>
            </a:br>
            <a:endParaRPr lang="fr-FR" dirty="0">
              <a:solidFill>
                <a:schemeClr val="tx2">
                  <a:lumMod val="75000"/>
                </a:schemeClr>
              </a:solidFill>
            </a:endParaRPr>
          </a:p>
        </p:txBody>
      </p:sp>
      <p:sp>
        <p:nvSpPr>
          <p:cNvPr id="4" name="ZoneTexte 3">
            <a:extLst>
              <a:ext uri="{FF2B5EF4-FFF2-40B4-BE49-F238E27FC236}">
                <a16:creationId xmlns:a16="http://schemas.microsoft.com/office/drawing/2014/main" id="{8272CB92-6644-4654-860C-6602BD31669B}"/>
              </a:ext>
            </a:extLst>
          </p:cNvPr>
          <p:cNvSpPr txBox="1"/>
          <p:nvPr/>
        </p:nvSpPr>
        <p:spPr>
          <a:xfrm>
            <a:off x="1339584" y="2274838"/>
            <a:ext cx="9919062" cy="1569660"/>
          </a:xfrm>
          <a:prstGeom prst="rect">
            <a:avLst/>
          </a:prstGeom>
          <a:noFill/>
        </p:spPr>
        <p:txBody>
          <a:bodyPr wrap="square">
            <a:spAutoFit/>
          </a:bodyPr>
          <a:lstStyle/>
          <a:p>
            <a:pPr algn="ctr"/>
            <a:endParaRPr lang="fr-FR" sz="4800" cap="all" dirty="0">
              <a:solidFill>
                <a:schemeClr val="tx2">
                  <a:lumMod val="75000"/>
                </a:schemeClr>
              </a:solidFill>
              <a:latin typeface="+mn-lt"/>
            </a:endParaRPr>
          </a:p>
          <a:p>
            <a:pPr algn="ctr"/>
            <a:r>
              <a:rPr lang="fr-FR" sz="4800" cap="all" dirty="0">
                <a:solidFill>
                  <a:schemeClr val="tx2">
                    <a:lumMod val="75000"/>
                  </a:schemeClr>
                </a:solidFill>
                <a:latin typeface="+mn-lt"/>
              </a:rPr>
              <a:t>Discussion</a:t>
            </a:r>
            <a:endParaRPr lang="fr-FR" sz="4800" dirty="0"/>
          </a:p>
        </p:txBody>
      </p:sp>
      <p:sp>
        <p:nvSpPr>
          <p:cNvPr id="6" name="ZoneTexte 5">
            <a:extLst>
              <a:ext uri="{FF2B5EF4-FFF2-40B4-BE49-F238E27FC236}">
                <a16:creationId xmlns:a16="http://schemas.microsoft.com/office/drawing/2014/main" id="{EA56F3E0-4B24-4F0B-8586-CB5EEC68E07B}"/>
              </a:ext>
            </a:extLst>
          </p:cNvPr>
          <p:cNvSpPr txBox="1"/>
          <p:nvPr/>
        </p:nvSpPr>
        <p:spPr>
          <a:xfrm>
            <a:off x="2386148" y="5564666"/>
            <a:ext cx="6966857" cy="923330"/>
          </a:xfrm>
          <a:prstGeom prst="rect">
            <a:avLst/>
          </a:prstGeom>
          <a:noFill/>
        </p:spPr>
        <p:txBody>
          <a:bodyPr wrap="square">
            <a:spAutoFit/>
          </a:bodyPr>
          <a:lstStyle/>
          <a:p>
            <a:pPr algn="ctr"/>
            <a:r>
              <a:rPr lang="fr-FR" sz="1800" b="1" dirty="0">
                <a:solidFill>
                  <a:schemeClr val="bg2">
                    <a:lumMod val="75000"/>
                  </a:schemeClr>
                </a:solidFill>
              </a:rPr>
              <a:t> </a:t>
            </a:r>
            <a:r>
              <a:rPr lang="fr-FR" sz="18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8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800" b="1" dirty="0">
                <a:solidFill>
                  <a:schemeClr val="bg2">
                    <a:lumMod val="75000"/>
                  </a:schemeClr>
                </a:solidFill>
              </a:rPr>
              <a:t>Colloque final « Apprenti·es chercheur·es Ined » ,  </a:t>
            </a:r>
          </a:p>
          <a:p>
            <a:pPr algn="ctr"/>
            <a:r>
              <a:rPr lang="fr-FR" sz="1800" b="1" dirty="0">
                <a:solidFill>
                  <a:schemeClr val="bg2">
                    <a:lumMod val="75000"/>
                  </a:schemeClr>
                </a:solidFill>
              </a:rPr>
              <a:t>31 Mai 2023, Centre de Colloques du Campus Condorcet</a:t>
            </a:r>
          </a:p>
        </p:txBody>
      </p:sp>
    </p:spTree>
    <p:extLst>
      <p:ext uri="{BB962C8B-B14F-4D97-AF65-F5344CB8AC3E}">
        <p14:creationId xmlns:p14="http://schemas.microsoft.com/office/powerpoint/2010/main" val="3545245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1174376" y="2456329"/>
            <a:ext cx="9843247" cy="326315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4400" cap="small" dirty="0">
                <a:solidFill>
                  <a:srgbClr val="323F4F"/>
                </a:solidFill>
              </a:rPr>
            </a:br>
            <a:br>
              <a:rPr lang="fr-FR" sz="4400" cap="small" dirty="0">
                <a:solidFill>
                  <a:srgbClr val="323F4F"/>
                </a:solidFill>
              </a:rPr>
            </a:br>
            <a:br>
              <a:rPr lang="fr-FR" sz="4400" cap="small" dirty="0">
                <a:solidFill>
                  <a:srgbClr val="323F4F"/>
                </a:solidFill>
              </a:rPr>
            </a:br>
            <a:br>
              <a:rPr lang="fr-FR" sz="4400" cap="small" dirty="0">
                <a:solidFill>
                  <a:srgbClr val="323F4F"/>
                </a:solidFill>
              </a:rPr>
            </a:br>
            <a:br>
              <a:rPr lang="fr-FR" sz="4400" cap="small" dirty="0">
                <a:solidFill>
                  <a:srgbClr val="323F4F"/>
                </a:solidFill>
              </a:rPr>
            </a:br>
            <a:br>
              <a:rPr lang="fr-FR" sz="4400" b="1" cap="small" dirty="0"/>
            </a:br>
            <a:r>
              <a:rPr lang="fr-FR" sz="5400" b="1" kern="1200" cap="small" dirty="0">
                <a:solidFill>
                  <a:schemeClr val="tx1"/>
                </a:solidFill>
                <a:latin typeface="Calibri" panose="020F0502020204030204" pitchFamily="34" charset="0"/>
                <a:ea typeface="+mj-ea"/>
                <a:cs typeface="Calibri" panose="020F0502020204030204" pitchFamily="34" charset="0"/>
              </a:rPr>
              <a:t>Le cycle de vie </a:t>
            </a:r>
            <a:br>
              <a:rPr lang="fr-FR" sz="5400" b="1" kern="1200" cap="small" dirty="0">
                <a:solidFill>
                  <a:schemeClr val="tx1"/>
                </a:solidFill>
                <a:latin typeface="Calibri" panose="020F0502020204030204" pitchFamily="34" charset="0"/>
                <a:ea typeface="+mj-ea"/>
                <a:cs typeface="Calibri" panose="020F0502020204030204" pitchFamily="34" charset="0"/>
              </a:rPr>
            </a:br>
            <a:r>
              <a:rPr lang="fr-FR" sz="5400" b="1" kern="1200" cap="small" dirty="0">
                <a:solidFill>
                  <a:schemeClr val="tx1"/>
                </a:solidFill>
                <a:latin typeface="Calibri" panose="020F0502020204030204" pitchFamily="34" charset="0"/>
                <a:ea typeface="+mj-ea"/>
                <a:cs typeface="Calibri" panose="020F0502020204030204" pitchFamily="34" charset="0"/>
              </a:rPr>
              <a:t>des biens de consommation</a:t>
            </a:r>
            <a:br>
              <a:rPr lang="fr-FR" sz="4400" b="1" cap="small" dirty="0"/>
            </a:br>
            <a:br>
              <a:rPr lang="fr-FR" sz="4400" dirty="0">
                <a:solidFill>
                  <a:srgbClr val="323F4F"/>
                </a:solidFill>
              </a:rPr>
            </a:br>
            <a:r>
              <a:rPr lang="fr-FR" sz="4400" dirty="0">
                <a:solidFill>
                  <a:srgbClr val="323F4F"/>
                </a:solidFill>
              </a:rPr>
              <a:t>par Lorenzo </a:t>
            </a:r>
            <a:r>
              <a:rPr lang="fr-FR" sz="4400" dirty="0" err="1">
                <a:solidFill>
                  <a:srgbClr val="323F4F"/>
                </a:solidFill>
              </a:rPr>
              <a:t>Ye</a:t>
            </a:r>
            <a:r>
              <a:rPr lang="fr-FR" sz="4400" dirty="0">
                <a:solidFill>
                  <a:srgbClr val="323F4F"/>
                </a:solidFill>
              </a:rPr>
              <a:t>, Rania </a:t>
            </a:r>
            <a:r>
              <a:rPr lang="fr-FR" sz="4400" dirty="0" err="1">
                <a:solidFill>
                  <a:srgbClr val="323F4F"/>
                </a:solidFill>
              </a:rPr>
              <a:t>Bakali</a:t>
            </a:r>
            <a:r>
              <a:rPr lang="fr-FR" sz="4400" dirty="0">
                <a:solidFill>
                  <a:srgbClr val="323F4F"/>
                </a:solidFill>
              </a:rPr>
              <a:t> et Chloé </a:t>
            </a:r>
            <a:r>
              <a:rPr lang="fr-FR" sz="4400" dirty="0" err="1">
                <a:solidFill>
                  <a:srgbClr val="323F4F"/>
                </a:solidFill>
              </a:rPr>
              <a:t>Massias</a:t>
            </a:r>
            <a:br>
              <a:rPr lang="fr-FR" sz="4400" dirty="0">
                <a:solidFill>
                  <a:srgbClr val="323F4F"/>
                </a:solidFill>
              </a:rPr>
            </a:br>
            <a:br>
              <a:rPr lang="fr-FR" sz="4400" dirty="0">
                <a:solidFill>
                  <a:srgbClr val="323F4F"/>
                </a:solidFill>
              </a:rPr>
            </a:br>
            <a:r>
              <a:rPr lang="fr-FR" sz="2700" kern="1200" dirty="0">
                <a:solidFill>
                  <a:schemeClr val="tx1"/>
                </a:solidFill>
                <a:latin typeface="Calibri Light" panose="020F0302020204030204" pitchFamily="34" charset="0"/>
                <a:ea typeface="+mj-ea"/>
                <a:cs typeface="Calibri Light" panose="020F0302020204030204" pitchFamily="34" charset="0"/>
              </a:rPr>
              <a:t>encadrés par Rosa et Mathieu</a:t>
            </a:r>
            <a:endParaRPr dirty="0">
              <a:solidFill>
                <a:srgbClr val="323F4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838200" y="548358"/>
            <a:ext cx="10515600" cy="71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Calibri"/>
              <a:buNone/>
            </a:pPr>
            <a:r>
              <a:rPr lang="fr-FR" sz="3600" dirty="0">
                <a:solidFill>
                  <a:srgbClr val="FF0000"/>
                </a:solidFill>
              </a:rPr>
              <a:t>Le shopping pour les filles ? </a:t>
            </a:r>
            <a:endParaRPr dirty="0">
              <a:solidFill>
                <a:srgbClr val="FF0000"/>
              </a:solidFill>
            </a:endParaRPr>
          </a:p>
        </p:txBody>
      </p:sp>
      <p:pic>
        <p:nvPicPr>
          <p:cNvPr id="71" name="Google Shape;71;p3"/>
          <p:cNvPicPr preferRelativeResize="0"/>
          <p:nvPr/>
        </p:nvPicPr>
        <p:blipFill>
          <a:blip r:embed="rId3">
            <a:alphaModFix/>
          </a:blip>
          <a:stretch>
            <a:fillRect/>
          </a:stretch>
        </p:blipFill>
        <p:spPr>
          <a:xfrm>
            <a:off x="786587" y="1750824"/>
            <a:ext cx="10618825" cy="3721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2b69f6f04f_0_7"/>
          <p:cNvSpPr txBox="1">
            <a:spLocks noGrp="1"/>
          </p:cNvSpPr>
          <p:nvPr>
            <p:ph type="title"/>
          </p:nvPr>
        </p:nvSpPr>
        <p:spPr>
          <a:xfrm>
            <a:off x="561300" y="243950"/>
            <a:ext cx="11630700" cy="112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Calibri"/>
              <a:buNone/>
            </a:pPr>
            <a:r>
              <a:rPr lang="fr-FR" sz="3600" dirty="0">
                <a:solidFill>
                  <a:srgbClr val="FF0000"/>
                </a:solidFill>
              </a:rPr>
              <a:t>Les filles portent plus de seconde main</a:t>
            </a:r>
            <a:endParaRPr sz="3600" dirty="0">
              <a:solidFill>
                <a:srgbClr val="FF0000"/>
              </a:solidFill>
            </a:endParaRPr>
          </a:p>
        </p:txBody>
      </p:sp>
      <p:pic>
        <p:nvPicPr>
          <p:cNvPr id="77" name="Google Shape;77;g22b69f6f04f_0_7"/>
          <p:cNvPicPr preferRelativeResize="0"/>
          <p:nvPr/>
        </p:nvPicPr>
        <p:blipFill>
          <a:blip r:embed="rId3">
            <a:alphaModFix/>
          </a:blip>
          <a:stretch>
            <a:fillRect/>
          </a:stretch>
        </p:blipFill>
        <p:spPr>
          <a:xfrm>
            <a:off x="648500" y="1717300"/>
            <a:ext cx="10638500" cy="3728775"/>
          </a:xfrm>
          <a:prstGeom prst="rect">
            <a:avLst/>
          </a:prstGeom>
          <a:noFill/>
          <a:ln>
            <a:noFill/>
          </a:ln>
        </p:spPr>
      </p:pic>
      <p:cxnSp>
        <p:nvCxnSpPr>
          <p:cNvPr id="78" name="Google Shape;78;g22b69f6f04f_0_7"/>
          <p:cNvCxnSpPr/>
          <p:nvPr/>
        </p:nvCxnSpPr>
        <p:spPr>
          <a:xfrm>
            <a:off x="2605425" y="5446075"/>
            <a:ext cx="6184500" cy="0"/>
          </a:xfrm>
          <a:prstGeom prst="straightConnector1">
            <a:avLst/>
          </a:prstGeom>
          <a:noFill/>
          <a:ln w="38100" cap="flat" cmpd="sng">
            <a:solidFill>
              <a:schemeClr val="dk2"/>
            </a:solidFill>
            <a:prstDash val="solid"/>
            <a:round/>
            <a:headEnd type="stealth" w="med" len="med"/>
            <a:tailEnd type="triangle" w="med" len="med"/>
          </a:ln>
        </p:spPr>
      </p:cxnSp>
      <p:sp>
        <p:nvSpPr>
          <p:cNvPr id="79" name="Google Shape;79;g22b69f6f04f_0_7"/>
          <p:cNvSpPr txBox="1"/>
          <p:nvPr/>
        </p:nvSpPr>
        <p:spPr>
          <a:xfrm>
            <a:off x="1957050" y="5608875"/>
            <a:ext cx="80214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dirty="0">
                <a:latin typeface="Calibri"/>
                <a:ea typeface="Calibri"/>
                <a:cs typeface="Calibri"/>
                <a:sym typeface="Calibri"/>
              </a:rPr>
              <a:t>Aucun					Plus de deux</a:t>
            </a:r>
            <a:endParaRPr sz="2800" dirty="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681318" y="164775"/>
            <a:ext cx="10672482" cy="93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Calibri"/>
              <a:buNone/>
            </a:pPr>
            <a:r>
              <a:rPr lang="fr-FR" sz="3600" dirty="0">
                <a:solidFill>
                  <a:srgbClr val="FF0000"/>
                </a:solidFill>
              </a:rPr>
              <a:t>Plus d’achats, plus de secondes mains ?</a:t>
            </a:r>
            <a:endParaRPr sz="3600" dirty="0">
              <a:solidFill>
                <a:srgbClr val="FF0000"/>
              </a:solidFill>
            </a:endParaRPr>
          </a:p>
        </p:txBody>
      </p:sp>
      <p:pic>
        <p:nvPicPr>
          <p:cNvPr id="85" name="Google Shape;85;p2"/>
          <p:cNvPicPr preferRelativeResize="0"/>
          <p:nvPr/>
        </p:nvPicPr>
        <p:blipFill>
          <a:blip r:embed="rId3">
            <a:alphaModFix/>
          </a:blip>
          <a:stretch>
            <a:fillRect/>
          </a:stretch>
        </p:blipFill>
        <p:spPr>
          <a:xfrm>
            <a:off x="252750" y="1224300"/>
            <a:ext cx="11791025" cy="4403025"/>
          </a:xfrm>
          <a:prstGeom prst="rect">
            <a:avLst/>
          </a:prstGeom>
          <a:noFill/>
          <a:ln>
            <a:noFill/>
          </a:ln>
        </p:spPr>
      </p:pic>
      <p:sp>
        <p:nvSpPr>
          <p:cNvPr id="86" name="Google Shape;86;p2"/>
          <p:cNvSpPr txBox="1"/>
          <p:nvPr/>
        </p:nvSpPr>
        <p:spPr>
          <a:xfrm>
            <a:off x="1957050" y="5608875"/>
            <a:ext cx="80214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dirty="0">
                <a:latin typeface="Calibri"/>
                <a:ea typeface="Calibri"/>
                <a:cs typeface="Calibri"/>
                <a:sym typeface="Calibri"/>
              </a:rPr>
              <a:t>Aucun					Plus de deux</a:t>
            </a:r>
            <a:endParaRPr sz="2800" dirty="0">
              <a:latin typeface="Calibri"/>
              <a:ea typeface="Calibri"/>
              <a:cs typeface="Calibri"/>
              <a:sym typeface="Calibri"/>
            </a:endParaRPr>
          </a:p>
        </p:txBody>
      </p:sp>
      <p:cxnSp>
        <p:nvCxnSpPr>
          <p:cNvPr id="87" name="Google Shape;87;p2"/>
          <p:cNvCxnSpPr/>
          <p:nvPr/>
        </p:nvCxnSpPr>
        <p:spPr>
          <a:xfrm>
            <a:off x="2681975" y="5706300"/>
            <a:ext cx="6184500" cy="0"/>
          </a:xfrm>
          <a:prstGeom prst="straightConnector1">
            <a:avLst/>
          </a:prstGeom>
          <a:noFill/>
          <a:ln w="38100" cap="flat" cmpd="sng">
            <a:solidFill>
              <a:schemeClr val="dk2"/>
            </a:solidFill>
            <a:prstDash val="solid"/>
            <a:round/>
            <a:headEnd type="stealth"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a:extLst>
              <a:ext uri="{FF2B5EF4-FFF2-40B4-BE49-F238E27FC236}">
                <a16:creationId xmlns:a16="http://schemas.microsoft.com/office/drawing/2014/main" id="{BF558B10-3A76-47A4-BA95-ECC9DCB1AE6C}"/>
              </a:ext>
            </a:extLst>
          </p:cNvPr>
          <p:cNvGrpSpPr/>
          <p:nvPr/>
        </p:nvGrpSpPr>
        <p:grpSpPr>
          <a:xfrm>
            <a:off x="7618800" y="1972464"/>
            <a:ext cx="1872208" cy="1584176"/>
            <a:chOff x="0" y="0"/>
            <a:chExt cx="2756521" cy="2022475"/>
          </a:xfrm>
        </p:grpSpPr>
        <p:sp>
          <p:nvSpPr>
            <p:cNvPr id="6" name="Figure">
              <a:extLst>
                <a:ext uri="{FF2B5EF4-FFF2-40B4-BE49-F238E27FC236}">
                  <a16:creationId xmlns:a16="http://schemas.microsoft.com/office/drawing/2014/main" id="{0F849E54-B526-4D2F-89F2-17C899746CCD}"/>
                </a:ext>
              </a:extLst>
            </p:cNvPr>
            <p:cNvSpPr/>
            <p:nvPr/>
          </p:nvSpPr>
          <p:spPr>
            <a:xfrm>
              <a:off x="1383333" y="0"/>
              <a:ext cx="1373188" cy="2022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solidFill>
              <a:srgbClr val="FFFFFF"/>
            </a:solidFill>
            <a:ln w="25400" cap="flat">
              <a:solidFill>
                <a:srgbClr val="0098A1"/>
              </a:solidFill>
              <a:prstDash val="solid"/>
              <a:round/>
            </a:ln>
            <a:effectLst/>
          </p:spPr>
          <p:txBody>
            <a:bodyPr wrap="square" lIns="45719" tIns="45719" rIns="45719" bIns="45719" numCol="1" anchor="t">
              <a:noAutofit/>
            </a:bodyPr>
            <a:lstStyle/>
            <a:p>
              <a:pPr fontAlgn="base">
                <a:spcBef>
                  <a:spcPct val="0"/>
                </a:spcBef>
                <a:spcAft>
                  <a:spcPct val="0"/>
                </a:spcAft>
              </a:pPr>
              <a:endParaRPr sz="1400" b="1">
                <a:solidFill>
                  <a:srgbClr val="0098A1"/>
                </a:solidFill>
                <a:latin typeface="Arial" charset="0"/>
              </a:endParaRPr>
            </a:p>
          </p:txBody>
        </p:sp>
        <p:sp>
          <p:nvSpPr>
            <p:cNvPr id="7" name="Rectangle">
              <a:extLst>
                <a:ext uri="{FF2B5EF4-FFF2-40B4-BE49-F238E27FC236}">
                  <a16:creationId xmlns:a16="http://schemas.microsoft.com/office/drawing/2014/main" id="{871F44FE-16ED-43F6-A116-A312E351B573}"/>
                </a:ext>
              </a:extLst>
            </p:cNvPr>
            <p:cNvSpPr/>
            <p:nvPr/>
          </p:nvSpPr>
          <p:spPr>
            <a:xfrm>
              <a:off x="0" y="746918"/>
              <a:ext cx="1379141" cy="1275557"/>
            </a:xfrm>
            <a:prstGeom prst="rect">
              <a:avLst/>
            </a:prstGeom>
            <a:solidFill>
              <a:srgbClr val="FFFFFF"/>
            </a:solidFill>
            <a:ln w="25400" cap="flat">
              <a:solidFill>
                <a:srgbClr val="0098A1"/>
              </a:solidFill>
              <a:prstDash val="solid"/>
              <a:round/>
            </a:ln>
            <a:effectLst/>
          </p:spPr>
          <p:txBody>
            <a:bodyPr wrap="square" lIns="45719" tIns="45719" rIns="45719" bIns="45719" numCol="1" anchor="ctr" anchorCtr="0">
              <a:noAutofit/>
            </a:bodyPr>
            <a:lstStyle/>
            <a:p>
              <a:pPr algn="ctr" fontAlgn="base">
                <a:spcBef>
                  <a:spcPct val="0"/>
                </a:spcBef>
                <a:spcAft>
                  <a:spcPct val="0"/>
                </a:spcAft>
              </a:pPr>
              <a:r>
                <a:rPr lang="fr-FR" sz="1600" b="1" dirty="0">
                  <a:solidFill>
                    <a:srgbClr val="0098A1"/>
                  </a:solidFill>
                  <a:latin typeface="Bell MT" panose="02020503060305020303" pitchFamily="18" charset="0"/>
                </a:rPr>
                <a:t>Collège</a:t>
              </a:r>
            </a:p>
            <a:p>
              <a:pPr algn="ctr" fontAlgn="base">
                <a:spcBef>
                  <a:spcPct val="0"/>
                </a:spcBef>
                <a:spcAft>
                  <a:spcPct val="0"/>
                </a:spcAft>
              </a:pPr>
              <a:r>
                <a:rPr lang="fr-FR" sz="1600" b="1" dirty="0">
                  <a:solidFill>
                    <a:srgbClr val="0098A1"/>
                  </a:solidFill>
                  <a:latin typeface="Bell MT" panose="02020503060305020303" pitchFamily="18" charset="0"/>
                </a:rPr>
                <a:t>Myriam </a:t>
              </a:r>
              <a:r>
                <a:rPr lang="fr-FR" sz="1600" b="1" dirty="0" err="1">
                  <a:solidFill>
                    <a:srgbClr val="0098A1"/>
                  </a:solidFill>
                  <a:latin typeface="Bell MT" panose="02020503060305020303" pitchFamily="18" charset="0"/>
                </a:rPr>
                <a:t>Makeba</a:t>
              </a:r>
              <a:endParaRPr sz="1600" b="1" dirty="0">
                <a:solidFill>
                  <a:srgbClr val="0098A1"/>
                </a:solidFill>
                <a:latin typeface="Bell MT" panose="02020503060305020303" pitchFamily="18" charset="0"/>
              </a:endParaRPr>
            </a:p>
          </p:txBody>
        </p:sp>
      </p:grpSp>
      <p:grpSp>
        <p:nvGrpSpPr>
          <p:cNvPr id="8" name="Grouper">
            <a:extLst>
              <a:ext uri="{FF2B5EF4-FFF2-40B4-BE49-F238E27FC236}">
                <a16:creationId xmlns:a16="http://schemas.microsoft.com/office/drawing/2014/main" id="{874A0B8B-413A-4116-81D1-53F6994CAA1D}"/>
              </a:ext>
            </a:extLst>
          </p:cNvPr>
          <p:cNvGrpSpPr/>
          <p:nvPr/>
        </p:nvGrpSpPr>
        <p:grpSpPr>
          <a:xfrm>
            <a:off x="4666692" y="1972464"/>
            <a:ext cx="1872208" cy="1584176"/>
            <a:chOff x="0" y="0"/>
            <a:chExt cx="2756521" cy="2022475"/>
          </a:xfrm>
        </p:grpSpPr>
        <p:sp>
          <p:nvSpPr>
            <p:cNvPr id="9" name="Figure">
              <a:extLst>
                <a:ext uri="{FF2B5EF4-FFF2-40B4-BE49-F238E27FC236}">
                  <a16:creationId xmlns:a16="http://schemas.microsoft.com/office/drawing/2014/main" id="{CF693B99-14B1-490B-B811-61E9F67BAFFB}"/>
                </a:ext>
              </a:extLst>
            </p:cNvPr>
            <p:cNvSpPr/>
            <p:nvPr/>
          </p:nvSpPr>
          <p:spPr>
            <a:xfrm>
              <a:off x="1383333" y="0"/>
              <a:ext cx="1373188" cy="2022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solidFill>
              <a:srgbClr val="FFFFFF"/>
            </a:solidFill>
            <a:ln w="25400" cap="flat">
              <a:solidFill>
                <a:srgbClr val="00B050"/>
              </a:solidFill>
              <a:prstDash val="solid"/>
              <a:round/>
            </a:ln>
            <a:effectLst/>
          </p:spPr>
          <p:txBody>
            <a:bodyPr wrap="square" lIns="45719" tIns="45719" rIns="45719" bIns="45719" numCol="1" anchor="t">
              <a:noAutofit/>
            </a:bodyPr>
            <a:lstStyle/>
            <a:p>
              <a:pPr fontAlgn="base">
                <a:spcBef>
                  <a:spcPct val="0"/>
                </a:spcBef>
                <a:spcAft>
                  <a:spcPct val="0"/>
                </a:spcAft>
              </a:pPr>
              <a:endParaRPr sz="1400" b="1">
                <a:solidFill>
                  <a:srgbClr val="00B050"/>
                </a:solidFill>
                <a:latin typeface="Arial" charset="0"/>
              </a:endParaRPr>
            </a:p>
          </p:txBody>
        </p:sp>
        <p:sp>
          <p:nvSpPr>
            <p:cNvPr id="10" name="Rectangle">
              <a:extLst>
                <a:ext uri="{FF2B5EF4-FFF2-40B4-BE49-F238E27FC236}">
                  <a16:creationId xmlns:a16="http://schemas.microsoft.com/office/drawing/2014/main" id="{FDA87605-3162-491B-B846-0043808EB734}"/>
                </a:ext>
              </a:extLst>
            </p:cNvPr>
            <p:cNvSpPr/>
            <p:nvPr/>
          </p:nvSpPr>
          <p:spPr>
            <a:xfrm>
              <a:off x="0" y="746918"/>
              <a:ext cx="1379141" cy="1275557"/>
            </a:xfrm>
            <a:prstGeom prst="rect">
              <a:avLst/>
            </a:prstGeom>
            <a:solidFill>
              <a:srgbClr val="FFFFFF"/>
            </a:solidFill>
            <a:ln w="25400" cap="flat">
              <a:solidFill>
                <a:srgbClr val="00B050"/>
              </a:solidFill>
              <a:prstDash val="solid"/>
              <a:round/>
            </a:ln>
            <a:effectLst/>
          </p:spPr>
          <p:txBody>
            <a:bodyPr wrap="square" lIns="45719" tIns="45719" rIns="45719" bIns="45719" numCol="1" anchor="ctr" anchorCtr="0">
              <a:noAutofit/>
            </a:bodyPr>
            <a:lstStyle/>
            <a:p>
              <a:pPr algn="ctr" fontAlgn="base">
                <a:spcBef>
                  <a:spcPct val="0"/>
                </a:spcBef>
                <a:spcAft>
                  <a:spcPct val="0"/>
                </a:spcAft>
              </a:pPr>
              <a:r>
                <a:rPr lang="fr-FR" sz="1600" b="1" dirty="0">
                  <a:solidFill>
                    <a:srgbClr val="00B050"/>
                  </a:solidFill>
                  <a:latin typeface="Bell MT" panose="02020503060305020303" pitchFamily="18" charset="0"/>
                </a:rPr>
                <a:t>Lycée</a:t>
              </a:r>
            </a:p>
            <a:p>
              <a:pPr algn="ctr" fontAlgn="base">
                <a:spcBef>
                  <a:spcPct val="0"/>
                </a:spcBef>
                <a:spcAft>
                  <a:spcPct val="0"/>
                </a:spcAft>
              </a:pPr>
              <a:r>
                <a:rPr lang="fr-FR" sz="1600" b="1" dirty="0">
                  <a:solidFill>
                    <a:srgbClr val="00B050"/>
                  </a:solidFill>
                  <a:latin typeface="Bell MT" panose="02020503060305020303" pitchFamily="18" charset="0"/>
                </a:rPr>
                <a:t>Henri Bergson</a:t>
              </a:r>
              <a:endParaRPr sz="1600" b="1" dirty="0">
                <a:solidFill>
                  <a:srgbClr val="00B050"/>
                </a:solidFill>
                <a:latin typeface="Bell MT" panose="02020503060305020303" pitchFamily="18" charset="0"/>
              </a:endParaRPr>
            </a:p>
          </p:txBody>
        </p:sp>
      </p:grpSp>
      <p:grpSp>
        <p:nvGrpSpPr>
          <p:cNvPr id="11" name="Grouper">
            <a:extLst>
              <a:ext uri="{FF2B5EF4-FFF2-40B4-BE49-F238E27FC236}">
                <a16:creationId xmlns:a16="http://schemas.microsoft.com/office/drawing/2014/main" id="{20616332-0C64-45F7-ADE8-56384049F460}"/>
              </a:ext>
            </a:extLst>
          </p:cNvPr>
          <p:cNvGrpSpPr/>
          <p:nvPr/>
        </p:nvGrpSpPr>
        <p:grpSpPr>
          <a:xfrm>
            <a:off x="1688972" y="1972464"/>
            <a:ext cx="1872208" cy="1584176"/>
            <a:chOff x="0" y="0"/>
            <a:chExt cx="2756521" cy="2022475"/>
          </a:xfrm>
        </p:grpSpPr>
        <p:sp>
          <p:nvSpPr>
            <p:cNvPr id="12" name="Figure">
              <a:extLst>
                <a:ext uri="{FF2B5EF4-FFF2-40B4-BE49-F238E27FC236}">
                  <a16:creationId xmlns:a16="http://schemas.microsoft.com/office/drawing/2014/main" id="{383FD783-7480-4588-A6AD-397CDDE73A48}"/>
                </a:ext>
              </a:extLst>
            </p:cNvPr>
            <p:cNvSpPr/>
            <p:nvPr/>
          </p:nvSpPr>
          <p:spPr>
            <a:xfrm>
              <a:off x="1383333" y="0"/>
              <a:ext cx="1373188" cy="2022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solidFill>
              <a:srgbClr val="FFFFFF"/>
            </a:solidFill>
            <a:ln w="25400" cap="flat">
              <a:solidFill>
                <a:srgbClr val="F79646">
                  <a:lumMod val="75000"/>
                </a:srgbClr>
              </a:solidFill>
              <a:prstDash val="solid"/>
              <a:round/>
            </a:ln>
            <a:effectLst/>
          </p:spPr>
          <p:txBody>
            <a:bodyPr wrap="square" lIns="45719" tIns="45719" rIns="45719" bIns="45719" numCol="1" anchor="t">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400" b="1" i="0" u="none" strike="noStrike" kern="0" cap="none" spc="0" normalizeH="0" baseline="0" noProof="0">
                <a:ln>
                  <a:noFill/>
                </a:ln>
                <a:solidFill>
                  <a:srgbClr val="F79646">
                    <a:lumMod val="75000"/>
                  </a:srgbClr>
                </a:solidFill>
                <a:effectLst/>
                <a:uLnTx/>
                <a:uFillTx/>
                <a:latin typeface="Arial" charset="0"/>
              </a:endParaRPr>
            </a:p>
          </p:txBody>
        </p:sp>
        <p:sp>
          <p:nvSpPr>
            <p:cNvPr id="13" name="Rectangle">
              <a:extLst>
                <a:ext uri="{FF2B5EF4-FFF2-40B4-BE49-F238E27FC236}">
                  <a16:creationId xmlns:a16="http://schemas.microsoft.com/office/drawing/2014/main" id="{082F8EF2-FD7A-4E77-99E2-797739A96AAE}"/>
                </a:ext>
              </a:extLst>
            </p:cNvPr>
            <p:cNvSpPr/>
            <p:nvPr/>
          </p:nvSpPr>
          <p:spPr>
            <a:xfrm>
              <a:off x="0" y="746918"/>
              <a:ext cx="1379141" cy="1275557"/>
            </a:xfrm>
            <a:prstGeom prst="rect">
              <a:avLst/>
            </a:prstGeom>
            <a:solidFill>
              <a:srgbClr val="FFFFFF"/>
            </a:solidFill>
            <a:ln w="25400" cap="flat">
              <a:solidFill>
                <a:srgbClr val="F79646">
                  <a:lumMod val="75000"/>
                </a:srgbClr>
              </a:solidFill>
              <a:prstDash val="solid"/>
              <a:round/>
            </a:ln>
            <a:effectLst/>
          </p:spPr>
          <p:txBody>
            <a:bodyPr wrap="square" lIns="45719" tIns="45719" rIns="45719" bIns="45719" numCol="1" anchor="ctr" anchorCtr="0">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F79646">
                      <a:lumMod val="75000"/>
                    </a:srgbClr>
                  </a:solidFill>
                  <a:effectLst/>
                  <a:uLnTx/>
                  <a:uFillTx/>
                  <a:latin typeface="Bell MT" panose="02020503060305020303" pitchFamily="18" charset="0"/>
                </a:rPr>
                <a:t>Lycée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F79646">
                      <a:lumMod val="75000"/>
                    </a:srgbClr>
                  </a:solidFill>
                  <a:effectLst/>
                  <a:uLnTx/>
                  <a:uFillTx/>
                  <a:latin typeface="Bell MT" panose="02020503060305020303" pitchFamily="18" charset="0"/>
                </a:rPr>
                <a:t>Hélène Boucher</a:t>
              </a:r>
              <a:endParaRPr kumimoji="0" sz="1600" b="1" i="0" u="none" strike="noStrike" kern="0" cap="none" spc="0" normalizeH="0" baseline="0" noProof="0" dirty="0">
                <a:ln>
                  <a:noFill/>
                </a:ln>
                <a:solidFill>
                  <a:srgbClr val="F79646">
                    <a:lumMod val="75000"/>
                  </a:srgbClr>
                </a:solidFill>
                <a:effectLst/>
                <a:uLnTx/>
                <a:uFillTx/>
                <a:latin typeface="Bell MT" panose="02020503060305020303" pitchFamily="18" charset="0"/>
              </a:endParaRPr>
            </a:p>
          </p:txBody>
        </p:sp>
      </p:grpSp>
      <p:sp>
        <p:nvSpPr>
          <p:cNvPr id="14" name="ZoneTexte 13">
            <a:extLst>
              <a:ext uri="{FF2B5EF4-FFF2-40B4-BE49-F238E27FC236}">
                <a16:creationId xmlns:a16="http://schemas.microsoft.com/office/drawing/2014/main" id="{5BAE5799-A917-4B9F-93B4-C59646CF6D06}"/>
              </a:ext>
            </a:extLst>
          </p:cNvPr>
          <p:cNvSpPr txBox="1"/>
          <p:nvPr/>
        </p:nvSpPr>
        <p:spPr>
          <a:xfrm>
            <a:off x="1412240" y="4155718"/>
            <a:ext cx="2548480" cy="1477328"/>
          </a:xfrm>
          <a:prstGeom prst="rect">
            <a:avLst/>
          </a:prstGeom>
          <a:noFill/>
          <a:ln w="19050">
            <a:solidFill>
              <a:srgbClr val="F79646">
                <a:lumMod val="75000"/>
              </a:srgbClr>
            </a:solidFill>
          </a:ln>
        </p:spPr>
        <p:txBody>
          <a:bodyPr wrap="square" rtlCol="0">
            <a:spAutoFit/>
          </a:bodyPr>
          <a:lstStyle/>
          <a:p>
            <a:pPr marL="0" marR="0" lvl="0" indent="0" algn="ctr" defTabSz="360000" eaLnBrk="1" fontAlgn="base" latinLnBrk="0" hangingPunct="1">
              <a:lnSpc>
                <a:spcPct val="100000"/>
              </a:lnSpc>
              <a:spcBef>
                <a:spcPct val="0"/>
              </a:spcBef>
              <a:spcAft>
                <a:spcPct val="0"/>
              </a:spcAft>
              <a:buClrTx/>
              <a:buSzTx/>
              <a:buFontTx/>
              <a:buNone/>
              <a:tabLst/>
              <a:defRPr/>
            </a:pPr>
            <a:r>
              <a:rPr kumimoji="0" lang="fr-FR"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rPr>
              <a:t>Population : 1 232 élèves</a:t>
            </a:r>
          </a:p>
          <a:p>
            <a:pPr marL="0" marR="0" lvl="0" indent="0" algn="ctr" defTabSz="360000" eaLnBrk="1" fontAlgn="base" latinLnBrk="0" hangingPunct="1">
              <a:lnSpc>
                <a:spcPct val="100000"/>
              </a:lnSpc>
              <a:spcBef>
                <a:spcPct val="0"/>
              </a:spcBef>
              <a:spcAft>
                <a:spcPct val="0"/>
              </a:spcAft>
              <a:buClrTx/>
              <a:buSzTx/>
              <a:buFontTx/>
              <a:buNone/>
              <a:tabLst/>
              <a:defRPr/>
            </a:pPr>
            <a:endParaRPr lang="fr-FR" kern="0" dirty="0">
              <a:solidFill>
                <a:srgbClr val="37424A"/>
              </a:solidFill>
              <a:latin typeface="Calibri Light" panose="020F0302020204030204" pitchFamily="34" charset="0"/>
              <a:cs typeface="Calibri Light" panose="020F0302020204030204" pitchFamily="34" charset="0"/>
            </a:endParaRPr>
          </a:p>
          <a:p>
            <a:pPr marL="0" marR="0" lvl="0" indent="0" algn="ctr" defTabSz="360000" eaLnBrk="1" fontAlgn="base" latinLnBrk="0" hangingPunct="1">
              <a:lnSpc>
                <a:spcPct val="100000"/>
              </a:lnSpc>
              <a:spcBef>
                <a:spcPct val="0"/>
              </a:spcBef>
              <a:spcAft>
                <a:spcPct val="0"/>
              </a:spcAft>
              <a:buClrTx/>
              <a:buSzTx/>
              <a:buFontTx/>
              <a:buNone/>
              <a:tabLst/>
              <a:defRPr/>
            </a:pPr>
            <a:r>
              <a:rPr kumimoji="0" lang="fr-FR"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rPr>
              <a:t>Echantillon : 368</a:t>
            </a:r>
          </a:p>
          <a:p>
            <a:pPr marL="0" marR="0" lvl="0" indent="0" algn="ctr" defTabSz="360000" eaLnBrk="1" fontAlgn="base" latinLnBrk="0" hangingPunct="1">
              <a:lnSpc>
                <a:spcPct val="100000"/>
              </a:lnSpc>
              <a:spcBef>
                <a:spcPct val="0"/>
              </a:spcBef>
              <a:spcAft>
                <a:spcPct val="0"/>
              </a:spcAft>
              <a:buClrTx/>
              <a:buSzTx/>
              <a:buFontTx/>
              <a:buNone/>
              <a:tabLst/>
              <a:defRPr/>
            </a:pPr>
            <a:endParaRPr lang="fr-FR" kern="0" dirty="0">
              <a:solidFill>
                <a:srgbClr val="37424A"/>
              </a:solidFill>
              <a:latin typeface="Calibri Light" panose="020F0302020204030204" pitchFamily="34" charset="0"/>
              <a:cs typeface="Calibri Light" panose="020F0302020204030204" pitchFamily="34" charset="0"/>
            </a:endParaRPr>
          </a:p>
          <a:p>
            <a:pPr marL="0" marR="0" lvl="0" indent="0" algn="ctr" defTabSz="360000" eaLnBrk="1" fontAlgn="base" latinLnBrk="0" hangingPunct="1">
              <a:lnSpc>
                <a:spcPct val="100000"/>
              </a:lnSpc>
              <a:spcBef>
                <a:spcPct val="0"/>
              </a:spcBef>
              <a:spcAft>
                <a:spcPct val="0"/>
              </a:spcAft>
              <a:buClrTx/>
              <a:buSzTx/>
              <a:buFontTx/>
              <a:buNone/>
              <a:tabLst/>
              <a:defRPr/>
            </a:pPr>
            <a:r>
              <a:rPr lang="fr-FR" b="1" kern="0" dirty="0">
                <a:solidFill>
                  <a:srgbClr val="37424A"/>
                </a:solidFill>
                <a:latin typeface="Calibri Light" panose="020F0302020204030204" pitchFamily="34" charset="0"/>
                <a:cs typeface="Calibri Light" panose="020F0302020204030204" pitchFamily="34" charset="0"/>
              </a:rPr>
              <a:t>Taux de réponse : 30%</a:t>
            </a:r>
            <a:endParaRPr kumimoji="0" lang="fr-FR" b="1"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endParaRPr>
          </a:p>
        </p:txBody>
      </p:sp>
      <p:sp>
        <p:nvSpPr>
          <p:cNvPr id="15" name="ZoneTexte 14">
            <a:extLst>
              <a:ext uri="{FF2B5EF4-FFF2-40B4-BE49-F238E27FC236}">
                <a16:creationId xmlns:a16="http://schemas.microsoft.com/office/drawing/2014/main" id="{419F7331-B1BB-4A97-A814-D8E6D238E286}"/>
              </a:ext>
            </a:extLst>
          </p:cNvPr>
          <p:cNvSpPr txBox="1"/>
          <p:nvPr/>
        </p:nvSpPr>
        <p:spPr>
          <a:xfrm>
            <a:off x="4481400" y="4155718"/>
            <a:ext cx="2372460" cy="1477328"/>
          </a:xfrm>
          <a:prstGeom prst="rect">
            <a:avLst/>
          </a:prstGeom>
          <a:noFill/>
          <a:ln w="19050">
            <a:solidFill>
              <a:srgbClr val="00B050"/>
            </a:solidFill>
          </a:ln>
        </p:spPr>
        <p:txBody>
          <a:bodyPr wrap="square" rtlCol="0">
            <a:spAutoFit/>
          </a:bodyPr>
          <a:lstStyle/>
          <a:p>
            <a:pPr algn="ctr" defTabSz="360000" fontAlgn="base">
              <a:spcBef>
                <a:spcPct val="0"/>
              </a:spcBef>
              <a:spcAft>
                <a:spcPct val="0"/>
              </a:spcAft>
            </a:pPr>
            <a:r>
              <a:rPr lang="fr-FR" dirty="0">
                <a:solidFill>
                  <a:srgbClr val="37424A"/>
                </a:solidFill>
                <a:latin typeface="Calibri Light" panose="020F0302020204030204" pitchFamily="34" charset="0"/>
                <a:cs typeface="Calibri Light" panose="020F0302020204030204" pitchFamily="34" charset="0"/>
              </a:rPr>
              <a:t>Population : 695 élèves</a:t>
            </a:r>
          </a:p>
          <a:p>
            <a:pPr algn="ctr" fontAlgn="base">
              <a:spcBef>
                <a:spcPct val="0"/>
              </a:spcBef>
              <a:spcAft>
                <a:spcPct val="0"/>
              </a:spcAft>
            </a:pPr>
            <a:endParaRPr lang="fr-FR" dirty="0">
              <a:solidFill>
                <a:srgbClr val="37424A"/>
              </a:solidFill>
              <a:latin typeface="Calibri Light" panose="020F0302020204030204" pitchFamily="34" charset="0"/>
              <a:cs typeface="Calibri Light" panose="020F0302020204030204" pitchFamily="34" charset="0"/>
            </a:endParaRPr>
          </a:p>
          <a:p>
            <a:pPr algn="ctr" fontAlgn="base">
              <a:spcBef>
                <a:spcPct val="0"/>
              </a:spcBef>
              <a:spcAft>
                <a:spcPct val="0"/>
              </a:spcAft>
            </a:pPr>
            <a:r>
              <a:rPr lang="fr-FR" dirty="0">
                <a:solidFill>
                  <a:srgbClr val="37424A"/>
                </a:solidFill>
                <a:latin typeface="Calibri Light" panose="020F0302020204030204" pitchFamily="34" charset="0"/>
                <a:cs typeface="Calibri Light" panose="020F0302020204030204" pitchFamily="34" charset="0"/>
              </a:rPr>
              <a:t>Echantillon : 123</a:t>
            </a:r>
          </a:p>
          <a:p>
            <a:pPr algn="ctr" fontAlgn="base">
              <a:spcBef>
                <a:spcPct val="0"/>
              </a:spcBef>
              <a:spcAft>
                <a:spcPct val="0"/>
              </a:spcAft>
            </a:pPr>
            <a:endParaRPr lang="fr-FR" dirty="0">
              <a:solidFill>
                <a:srgbClr val="37424A"/>
              </a:solidFill>
              <a:latin typeface="Calibri Light" panose="020F0302020204030204" pitchFamily="34" charset="0"/>
              <a:cs typeface="Calibri Light" panose="020F0302020204030204" pitchFamily="34" charset="0"/>
            </a:endParaRPr>
          </a:p>
          <a:p>
            <a:pPr algn="ctr" fontAlgn="base">
              <a:spcBef>
                <a:spcPct val="0"/>
              </a:spcBef>
              <a:spcAft>
                <a:spcPct val="0"/>
              </a:spcAft>
            </a:pPr>
            <a:r>
              <a:rPr lang="fr-FR" b="1" kern="0" dirty="0">
                <a:solidFill>
                  <a:srgbClr val="37424A"/>
                </a:solidFill>
                <a:latin typeface="Calibri Light" panose="020F0302020204030204" pitchFamily="34" charset="0"/>
                <a:cs typeface="Calibri Light" panose="020F0302020204030204" pitchFamily="34" charset="0"/>
              </a:rPr>
              <a:t>Taux de réponse : 18%</a:t>
            </a:r>
            <a:endParaRPr kumimoji="0" lang="fr-FR" b="1"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endParaRPr>
          </a:p>
        </p:txBody>
      </p:sp>
      <p:sp>
        <p:nvSpPr>
          <p:cNvPr id="16" name="ZoneTexte 15">
            <a:extLst>
              <a:ext uri="{FF2B5EF4-FFF2-40B4-BE49-F238E27FC236}">
                <a16:creationId xmlns:a16="http://schemas.microsoft.com/office/drawing/2014/main" id="{EF2FFC40-2FAE-4219-8D51-9DDE8C1678EF}"/>
              </a:ext>
            </a:extLst>
          </p:cNvPr>
          <p:cNvSpPr txBox="1"/>
          <p:nvPr/>
        </p:nvSpPr>
        <p:spPr>
          <a:xfrm>
            <a:off x="7428640" y="4155718"/>
            <a:ext cx="2548480" cy="1477328"/>
          </a:xfrm>
          <a:prstGeom prst="rect">
            <a:avLst/>
          </a:prstGeom>
          <a:noFill/>
          <a:ln w="19050">
            <a:solidFill>
              <a:srgbClr val="0098A1"/>
            </a:solidFill>
          </a:ln>
        </p:spPr>
        <p:txBody>
          <a:bodyPr wrap="square" rtlCol="0">
            <a:spAutoFit/>
          </a:bodyPr>
          <a:lstStyle/>
          <a:p>
            <a:pPr algn="ctr" defTabSz="360000" fontAlgn="base">
              <a:spcBef>
                <a:spcPct val="0"/>
              </a:spcBef>
              <a:spcAft>
                <a:spcPct val="0"/>
              </a:spcAft>
            </a:pPr>
            <a:r>
              <a:rPr lang="fr-FR" dirty="0">
                <a:solidFill>
                  <a:srgbClr val="37424A"/>
                </a:solidFill>
                <a:latin typeface="Calibri Light" panose="020F0302020204030204" pitchFamily="34" charset="0"/>
                <a:cs typeface="Calibri Light" panose="020F0302020204030204" pitchFamily="34" charset="0"/>
              </a:rPr>
              <a:t>Population : 438 élèves</a:t>
            </a:r>
          </a:p>
          <a:p>
            <a:pPr algn="ctr" defTabSz="360000" fontAlgn="base">
              <a:spcBef>
                <a:spcPct val="0"/>
              </a:spcBef>
              <a:spcAft>
                <a:spcPct val="0"/>
              </a:spcAft>
            </a:pPr>
            <a:endParaRPr lang="fr-FR" dirty="0">
              <a:solidFill>
                <a:srgbClr val="37424A"/>
              </a:solidFill>
              <a:latin typeface="Calibri Light" panose="020F0302020204030204" pitchFamily="34" charset="0"/>
              <a:cs typeface="Calibri Light" panose="020F0302020204030204" pitchFamily="34" charset="0"/>
            </a:endParaRPr>
          </a:p>
          <a:p>
            <a:pPr algn="ctr" defTabSz="360000" fontAlgn="base">
              <a:spcBef>
                <a:spcPct val="0"/>
              </a:spcBef>
              <a:spcAft>
                <a:spcPct val="0"/>
              </a:spcAft>
            </a:pPr>
            <a:r>
              <a:rPr lang="fr-FR" dirty="0">
                <a:solidFill>
                  <a:srgbClr val="37424A"/>
                </a:solidFill>
                <a:latin typeface="Calibri Light" panose="020F0302020204030204" pitchFamily="34" charset="0"/>
                <a:cs typeface="Calibri Light" panose="020F0302020204030204" pitchFamily="34" charset="0"/>
              </a:rPr>
              <a:t>Echantillon : 363</a:t>
            </a:r>
          </a:p>
          <a:p>
            <a:pPr algn="ctr" defTabSz="360000" fontAlgn="base">
              <a:spcBef>
                <a:spcPct val="0"/>
              </a:spcBef>
              <a:spcAft>
                <a:spcPct val="0"/>
              </a:spcAft>
            </a:pPr>
            <a:endParaRPr lang="fr-FR" dirty="0">
              <a:solidFill>
                <a:srgbClr val="37424A"/>
              </a:solidFill>
              <a:latin typeface="Calibri Light" panose="020F0302020204030204" pitchFamily="34" charset="0"/>
              <a:cs typeface="Calibri Light" panose="020F0302020204030204" pitchFamily="34" charset="0"/>
            </a:endParaRPr>
          </a:p>
          <a:p>
            <a:pPr algn="ctr" defTabSz="360000" fontAlgn="base">
              <a:spcBef>
                <a:spcPct val="0"/>
              </a:spcBef>
              <a:spcAft>
                <a:spcPct val="0"/>
              </a:spcAft>
            </a:pPr>
            <a:r>
              <a:rPr lang="fr-FR" b="1" kern="0" dirty="0">
                <a:solidFill>
                  <a:srgbClr val="37424A"/>
                </a:solidFill>
                <a:latin typeface="Calibri Light" panose="020F0302020204030204" pitchFamily="34" charset="0"/>
                <a:cs typeface="Calibri Light" panose="020F0302020204030204" pitchFamily="34" charset="0"/>
              </a:rPr>
              <a:t>Taux de réponse : 83%</a:t>
            </a:r>
            <a:endParaRPr kumimoji="0" lang="fr-FR" b="1"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endParaRPr>
          </a:p>
        </p:txBody>
      </p:sp>
      <p:sp>
        <p:nvSpPr>
          <p:cNvPr id="18" name="ZoneTexte 17">
            <a:extLst>
              <a:ext uri="{FF2B5EF4-FFF2-40B4-BE49-F238E27FC236}">
                <a16:creationId xmlns:a16="http://schemas.microsoft.com/office/drawing/2014/main" id="{4AE66231-6990-437F-AA83-E9A51B0AC517}"/>
              </a:ext>
            </a:extLst>
          </p:cNvPr>
          <p:cNvSpPr txBox="1"/>
          <p:nvPr/>
        </p:nvSpPr>
        <p:spPr>
          <a:xfrm>
            <a:off x="1412240" y="278224"/>
            <a:ext cx="856488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fr-FR"/>
            </a:defPPr>
            <a:lvl1pPr defTabSz="360000">
              <a:defRPr sz="1700">
                <a:solidFill>
                  <a:srgbClr val="37424A"/>
                </a:solidFill>
                <a:latin typeface="Calibri Light" panose="020F0302020204030204" pitchFamily="34" charset="0"/>
                <a:cs typeface="Calibri Light" panose="020F0302020204030204" pitchFamily="34" charset="0"/>
              </a:defRPr>
            </a:lvl1pPr>
          </a:lstStyle>
          <a:p>
            <a:pPr marL="0" marR="0" lvl="0" indent="0" algn="ctr" defTabSz="360000" eaLnBrk="1" fontAlgn="base" latinLnBrk="0" hangingPunct="1">
              <a:lnSpc>
                <a:spcPct val="100000"/>
              </a:lnSpc>
              <a:spcBef>
                <a:spcPct val="0"/>
              </a:spcBef>
              <a:spcAft>
                <a:spcPct val="0"/>
              </a:spcAft>
              <a:buClrTx/>
              <a:buSzTx/>
              <a:buFontTx/>
              <a:buNone/>
              <a:tabLst/>
              <a:defRPr/>
            </a:pPr>
            <a:r>
              <a:rPr lang="fr-FR" sz="2400" kern="0" dirty="0"/>
              <a:t>Population totale : 2 365 élèves</a:t>
            </a:r>
          </a:p>
          <a:p>
            <a:pPr marL="0" marR="0" lvl="0" indent="0" algn="ctr" defTabSz="360000" eaLnBrk="1" fontAlgn="base" latinLnBrk="0" hangingPunct="1">
              <a:lnSpc>
                <a:spcPct val="100000"/>
              </a:lnSpc>
              <a:spcBef>
                <a:spcPct val="0"/>
              </a:spcBef>
              <a:spcAft>
                <a:spcPct val="0"/>
              </a:spcAft>
              <a:buClrTx/>
              <a:buSzTx/>
              <a:buFontTx/>
              <a:buNone/>
              <a:tabLst/>
              <a:defRPr/>
            </a:pPr>
            <a:r>
              <a:rPr lang="fr-FR" sz="2400" b="1" kern="0" dirty="0"/>
              <a:t>Echantillon : 854 élèves </a:t>
            </a:r>
            <a:r>
              <a:rPr lang="fr-FR" sz="2400" kern="0" dirty="0"/>
              <a:t>(objectif de 700 dépassé !)</a:t>
            </a:r>
          </a:p>
          <a:p>
            <a:pPr marL="0" marR="0" lvl="0" indent="0" algn="ctr" defTabSz="360000" eaLnBrk="1" fontAlgn="base" latinLnBrk="0" hangingPunct="1">
              <a:lnSpc>
                <a:spcPct val="100000"/>
              </a:lnSpc>
              <a:spcBef>
                <a:spcPct val="0"/>
              </a:spcBef>
              <a:spcAft>
                <a:spcPct val="0"/>
              </a:spcAft>
              <a:buClrTx/>
              <a:buSzTx/>
              <a:buFontTx/>
              <a:buNone/>
              <a:tabLst/>
              <a:defRPr/>
            </a:pPr>
            <a:r>
              <a:rPr lang="fr-FR" sz="2400" b="1" kern="0" dirty="0"/>
              <a:t>Taux de réponse : 36% </a:t>
            </a:r>
            <a:endParaRPr kumimoji="0" lang="fr-FR" sz="2400" b="1" i="0" u="none" strike="noStrike" kern="0" cap="none" spc="0" normalizeH="0" baseline="0" noProof="0" dirty="0">
              <a:ln>
                <a:noFill/>
              </a:ln>
              <a:solidFill>
                <a:srgbClr val="37424A"/>
              </a:solidFill>
              <a:effectLst/>
              <a:uLnTx/>
              <a:uFillTx/>
              <a:latin typeface="Calibri Light" panose="020F0302020204030204" pitchFamily="34" charset="0"/>
              <a:cs typeface="Calibri Light" panose="020F0302020204030204" pitchFamily="34" charset="0"/>
            </a:endParaRPr>
          </a:p>
        </p:txBody>
      </p:sp>
      <p:sp>
        <p:nvSpPr>
          <p:cNvPr id="19" name="ZoneTexte 18">
            <a:extLst>
              <a:ext uri="{FF2B5EF4-FFF2-40B4-BE49-F238E27FC236}">
                <a16:creationId xmlns:a16="http://schemas.microsoft.com/office/drawing/2014/main" id="{9172A8A5-14A4-4B44-A23E-81EB77C5CC8D}"/>
              </a:ext>
            </a:extLst>
          </p:cNvPr>
          <p:cNvSpPr txBox="1"/>
          <p:nvPr/>
        </p:nvSpPr>
        <p:spPr>
          <a:xfrm>
            <a:off x="-1402080" y="1911183"/>
            <a:ext cx="926792" cy="369332"/>
          </a:xfrm>
          <a:prstGeom prst="rect">
            <a:avLst/>
          </a:prstGeom>
          <a:noFill/>
        </p:spPr>
        <p:txBody>
          <a:bodyPr wrap="none" rtlCol="0">
            <a:spAutoFit/>
          </a:bodyPr>
          <a:lstStyle/>
          <a:p>
            <a:r>
              <a:rPr lang="fr-FR" dirty="0"/>
              <a:t>Lorenzo</a:t>
            </a:r>
          </a:p>
        </p:txBody>
      </p:sp>
    </p:spTree>
    <p:extLst>
      <p:ext uri="{BB962C8B-B14F-4D97-AF65-F5344CB8AC3E}">
        <p14:creationId xmlns:p14="http://schemas.microsoft.com/office/powerpoint/2010/main" val="958503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title"/>
          </p:nvPr>
        </p:nvSpPr>
        <p:spPr>
          <a:xfrm>
            <a:off x="838200" y="493715"/>
            <a:ext cx="10515600" cy="63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Calibri"/>
              <a:buNone/>
            </a:pPr>
            <a:r>
              <a:rPr lang="fr-FR" sz="3600" dirty="0">
                <a:solidFill>
                  <a:srgbClr val="FF0000"/>
                </a:solidFill>
              </a:rPr>
              <a:t>Interprétation</a:t>
            </a:r>
            <a:endParaRPr dirty="0">
              <a:solidFill>
                <a:srgbClr val="FF0000"/>
              </a:solidFill>
            </a:endParaRPr>
          </a:p>
        </p:txBody>
      </p:sp>
      <p:sp>
        <p:nvSpPr>
          <p:cNvPr id="93" name="Google Shape;93;p4"/>
          <p:cNvSpPr txBox="1">
            <a:spLocks noGrp="1"/>
          </p:cNvSpPr>
          <p:nvPr>
            <p:ph type="body" idx="1"/>
          </p:nvPr>
        </p:nvSpPr>
        <p:spPr>
          <a:xfrm>
            <a:off x="838200" y="1128715"/>
            <a:ext cx="10515600" cy="474807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Clr>
                <a:schemeClr val="dk1"/>
              </a:buClr>
              <a:buSzPts val="1100"/>
              <a:buNone/>
            </a:pPr>
            <a:endParaRPr>
              <a:latin typeface="Arial"/>
              <a:ea typeface="Arial"/>
              <a:cs typeface="Arial"/>
              <a:sym typeface="Arial"/>
            </a:endParaRPr>
          </a:p>
          <a:p>
            <a:pPr marL="0" lvl="0" indent="0" algn="just" rtl="0">
              <a:lnSpc>
                <a:spcPct val="115000"/>
              </a:lnSpc>
              <a:spcBef>
                <a:spcPts val="0"/>
              </a:spcBef>
              <a:spcAft>
                <a:spcPts val="0"/>
              </a:spcAft>
              <a:buClr>
                <a:schemeClr val="dk1"/>
              </a:buClr>
              <a:buSzPts val="1100"/>
              <a:buNone/>
            </a:pPr>
            <a:r>
              <a:rPr lang="fr-FR" b="1">
                <a:latin typeface="Arial"/>
                <a:ea typeface="Arial"/>
                <a:cs typeface="Arial"/>
                <a:sym typeface="Arial"/>
              </a:rPr>
              <a:t>Hypothèse 1 </a:t>
            </a:r>
            <a:endParaRPr b="1">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Lorsqu’on consomme </a:t>
            </a:r>
            <a:r>
              <a:rPr lang="fr-FR" b="1" i="1">
                <a:latin typeface="Arial"/>
                <a:ea typeface="Arial"/>
                <a:cs typeface="Arial"/>
                <a:sym typeface="Arial"/>
              </a:rPr>
              <a:t>beaucoup</a:t>
            </a:r>
            <a:r>
              <a:rPr lang="fr-FR">
                <a:latin typeface="Arial"/>
                <a:ea typeface="Arial"/>
                <a:cs typeface="Arial"/>
                <a:sym typeface="Arial"/>
              </a:rPr>
              <a:t>, on est moins concerné par l’écologie, donc on porte </a:t>
            </a:r>
            <a:r>
              <a:rPr lang="fr-FR" b="1" i="1">
                <a:latin typeface="Arial"/>
                <a:ea typeface="Arial"/>
                <a:cs typeface="Arial"/>
                <a:sym typeface="Arial"/>
              </a:rPr>
              <a:t>moins </a:t>
            </a:r>
            <a:r>
              <a:rPr lang="fr-FR">
                <a:latin typeface="Arial"/>
                <a:ea typeface="Arial"/>
                <a:cs typeface="Arial"/>
                <a:sym typeface="Arial"/>
              </a:rPr>
              <a:t>de seconde main. </a:t>
            </a:r>
            <a:endParaRPr>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fr-FR" b="1">
                <a:latin typeface="Arial"/>
                <a:ea typeface="Arial"/>
                <a:cs typeface="Arial"/>
                <a:sym typeface="Arial"/>
              </a:rPr>
              <a:t>Hypothèse 2 </a:t>
            </a:r>
            <a:r>
              <a:rPr lang="fr-FR">
                <a:latin typeface="Arial"/>
                <a:ea typeface="Arial"/>
                <a:cs typeface="Arial"/>
                <a:sym typeface="Arial"/>
              </a:rPr>
              <a:t> </a:t>
            </a:r>
            <a:endParaRPr>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Lorsqu’on consomme </a:t>
            </a:r>
            <a:r>
              <a:rPr lang="fr-FR" b="1" i="1">
                <a:latin typeface="Arial"/>
                <a:ea typeface="Arial"/>
                <a:cs typeface="Arial"/>
                <a:sym typeface="Arial"/>
              </a:rPr>
              <a:t>beaucoup</a:t>
            </a:r>
            <a:r>
              <a:rPr lang="fr-FR">
                <a:latin typeface="Arial"/>
                <a:ea typeface="Arial"/>
                <a:cs typeface="Arial"/>
                <a:sym typeface="Arial"/>
              </a:rPr>
              <a:t>, cela signifie qu’on a plus d’argent et qu’on peut se permettre d’acheter </a:t>
            </a:r>
            <a:r>
              <a:rPr lang="fr-FR" b="1" i="1">
                <a:latin typeface="Arial"/>
                <a:ea typeface="Arial"/>
                <a:cs typeface="Arial"/>
                <a:sym typeface="Arial"/>
              </a:rPr>
              <a:t>seulement neuf</a:t>
            </a:r>
            <a:r>
              <a:rPr lang="fr-FR">
                <a:latin typeface="Arial"/>
                <a:ea typeface="Arial"/>
                <a:cs typeface="Arial"/>
                <a:sym typeface="Arial"/>
              </a:rPr>
              <a:t>.</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1d7fdae93_1_0"/>
          <p:cNvSpPr txBox="1">
            <a:spLocks noGrp="1"/>
          </p:cNvSpPr>
          <p:nvPr>
            <p:ph type="title"/>
          </p:nvPr>
        </p:nvSpPr>
        <p:spPr>
          <a:xfrm>
            <a:off x="838200" y="493715"/>
            <a:ext cx="10515600" cy="63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Calibri"/>
              <a:buNone/>
            </a:pPr>
            <a:r>
              <a:rPr lang="fr-FR" sz="3600" dirty="0">
                <a:solidFill>
                  <a:srgbClr val="FF0000"/>
                </a:solidFill>
              </a:rPr>
              <a:t>Les raisons du port de seconde main</a:t>
            </a:r>
            <a:endParaRPr dirty="0">
              <a:solidFill>
                <a:srgbClr val="FF0000"/>
              </a:solidFill>
            </a:endParaRPr>
          </a:p>
        </p:txBody>
      </p:sp>
      <p:sp>
        <p:nvSpPr>
          <p:cNvPr id="99" name="Google Shape;99;g241d7fdae93_1_0"/>
          <p:cNvSpPr txBox="1">
            <a:spLocks noGrp="1"/>
          </p:cNvSpPr>
          <p:nvPr>
            <p:ph type="body" idx="1"/>
          </p:nvPr>
        </p:nvSpPr>
        <p:spPr>
          <a:xfrm>
            <a:off x="838200" y="1128715"/>
            <a:ext cx="10515600" cy="474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dirty="0">
                <a:solidFill>
                  <a:srgbClr val="CC0000"/>
                </a:solidFill>
              </a:rPr>
              <a:t>  </a:t>
            </a:r>
            <a:r>
              <a:rPr lang="fr-FR" dirty="0">
                <a:solidFill>
                  <a:srgbClr val="FF0000"/>
                </a:solidFill>
              </a:rPr>
              <a:t>1. Les facteurs économiques</a:t>
            </a:r>
            <a:endParaRPr dirty="0">
              <a:solidFill>
                <a:srgbClr val="FF0000"/>
              </a:solidFill>
            </a:endParaRPr>
          </a:p>
        </p:txBody>
      </p:sp>
      <p:pic>
        <p:nvPicPr>
          <p:cNvPr id="100" name="Google Shape;100;g241d7fdae93_1_0"/>
          <p:cNvPicPr preferRelativeResize="0"/>
          <p:nvPr/>
        </p:nvPicPr>
        <p:blipFill>
          <a:blip r:embed="rId3">
            <a:alphaModFix/>
          </a:blip>
          <a:stretch>
            <a:fillRect/>
          </a:stretch>
        </p:blipFill>
        <p:spPr>
          <a:xfrm>
            <a:off x="807612" y="1833171"/>
            <a:ext cx="10576774" cy="3707129"/>
          </a:xfrm>
          <a:prstGeom prst="rect">
            <a:avLst/>
          </a:prstGeom>
          <a:noFill/>
          <a:ln>
            <a:noFill/>
          </a:ln>
        </p:spPr>
      </p:pic>
      <p:cxnSp>
        <p:nvCxnSpPr>
          <p:cNvPr id="101" name="Google Shape;101;g241d7fdae93_1_0"/>
          <p:cNvCxnSpPr/>
          <p:nvPr/>
        </p:nvCxnSpPr>
        <p:spPr>
          <a:xfrm>
            <a:off x="2835050" y="5540300"/>
            <a:ext cx="6184500" cy="0"/>
          </a:xfrm>
          <a:prstGeom prst="straightConnector1">
            <a:avLst/>
          </a:prstGeom>
          <a:noFill/>
          <a:ln w="38100" cap="flat" cmpd="sng">
            <a:solidFill>
              <a:schemeClr val="dk2"/>
            </a:solidFill>
            <a:prstDash val="solid"/>
            <a:round/>
            <a:headEnd type="stealth" w="med" len="med"/>
            <a:tailEnd type="triangle" w="med" len="med"/>
          </a:ln>
        </p:spPr>
      </p:cxnSp>
      <p:sp>
        <p:nvSpPr>
          <p:cNvPr id="102" name="Google Shape;102;g241d7fdae93_1_0"/>
          <p:cNvSpPr txBox="1"/>
          <p:nvPr/>
        </p:nvSpPr>
        <p:spPr>
          <a:xfrm>
            <a:off x="1957050" y="5608875"/>
            <a:ext cx="80214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dirty="0">
                <a:latin typeface="Calibri"/>
                <a:ea typeface="Calibri"/>
                <a:cs typeface="Calibri"/>
                <a:sym typeface="Calibri"/>
              </a:rPr>
              <a:t>Aucun					Plus de deux</a:t>
            </a:r>
            <a:endParaRPr sz="2800" dirty="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41d7fdae93_1_5"/>
          <p:cNvSpPr txBox="1">
            <a:spLocks noGrp="1"/>
          </p:cNvSpPr>
          <p:nvPr>
            <p:ph type="title"/>
          </p:nvPr>
        </p:nvSpPr>
        <p:spPr>
          <a:xfrm>
            <a:off x="838200" y="493715"/>
            <a:ext cx="10515600" cy="635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0000"/>
              </a:buClr>
              <a:buSzPct val="89011"/>
              <a:buFont typeface="Calibri"/>
              <a:buNone/>
            </a:pPr>
            <a:r>
              <a:rPr lang="fr-FR" sz="4044" dirty="0">
                <a:solidFill>
                  <a:srgbClr val="FF0000"/>
                </a:solidFill>
              </a:rPr>
              <a:t>Les raisons du port de seconde main</a:t>
            </a:r>
            <a:endParaRPr sz="4844" dirty="0">
              <a:solidFill>
                <a:srgbClr val="FF0000"/>
              </a:solidFill>
            </a:endParaRPr>
          </a:p>
        </p:txBody>
      </p:sp>
      <p:sp>
        <p:nvSpPr>
          <p:cNvPr id="108" name="Google Shape;108;g241d7fdae93_1_5"/>
          <p:cNvSpPr txBox="1">
            <a:spLocks noGrp="1"/>
          </p:cNvSpPr>
          <p:nvPr>
            <p:ph type="body" idx="1"/>
          </p:nvPr>
        </p:nvSpPr>
        <p:spPr>
          <a:xfrm>
            <a:off x="838200" y="1128715"/>
            <a:ext cx="10515600" cy="47481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fr-FR" dirty="0">
                <a:solidFill>
                  <a:srgbClr val="FF0000"/>
                </a:solidFill>
              </a:rPr>
              <a:t>2. </a:t>
            </a:r>
            <a:r>
              <a:rPr lang="fr-FR" dirty="0">
                <a:solidFill>
                  <a:srgbClr val="FF0000"/>
                </a:solidFill>
                <a:latin typeface="Arial"/>
                <a:ea typeface="Arial"/>
                <a:cs typeface="Arial"/>
                <a:sym typeface="Arial"/>
              </a:rPr>
              <a:t>La préoccupation pour l’environnement</a:t>
            </a:r>
            <a:endParaRPr dirty="0">
              <a:solidFill>
                <a:srgbClr val="FF0000"/>
              </a:solidFill>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solidFill>
                <a:srgbClr val="990000"/>
              </a:solidFill>
            </a:endParaRPr>
          </a:p>
          <a:p>
            <a:pPr marL="228600" lvl="0" indent="-50800" algn="l" rtl="0">
              <a:lnSpc>
                <a:spcPct val="90000"/>
              </a:lnSpc>
              <a:spcBef>
                <a:spcPts val="0"/>
              </a:spcBef>
              <a:spcAft>
                <a:spcPts val="0"/>
              </a:spcAft>
              <a:buClr>
                <a:schemeClr val="dk1"/>
              </a:buClr>
              <a:buSzPts val="2800"/>
              <a:buNone/>
            </a:pPr>
            <a:endParaRPr dirty="0">
              <a:solidFill>
                <a:srgbClr val="990000"/>
              </a:solidFill>
            </a:endParaRPr>
          </a:p>
        </p:txBody>
      </p:sp>
      <p:pic>
        <p:nvPicPr>
          <p:cNvPr id="109" name="Google Shape;109;g241d7fdae93_1_5"/>
          <p:cNvPicPr preferRelativeResize="0"/>
          <p:nvPr/>
        </p:nvPicPr>
        <p:blipFill>
          <a:blip r:embed="rId3">
            <a:alphaModFix/>
          </a:blip>
          <a:stretch>
            <a:fillRect/>
          </a:stretch>
        </p:blipFill>
        <p:spPr>
          <a:xfrm>
            <a:off x="838200" y="1807447"/>
            <a:ext cx="10515601" cy="3685703"/>
          </a:xfrm>
          <a:prstGeom prst="rect">
            <a:avLst/>
          </a:prstGeom>
          <a:noFill/>
          <a:ln>
            <a:noFill/>
          </a:ln>
        </p:spPr>
      </p:pic>
      <p:cxnSp>
        <p:nvCxnSpPr>
          <p:cNvPr id="110" name="Google Shape;110;g241d7fdae93_1_5"/>
          <p:cNvCxnSpPr/>
          <p:nvPr/>
        </p:nvCxnSpPr>
        <p:spPr>
          <a:xfrm>
            <a:off x="1549175" y="5318000"/>
            <a:ext cx="8756100" cy="45900"/>
          </a:xfrm>
          <a:prstGeom prst="straightConnector1">
            <a:avLst/>
          </a:prstGeom>
          <a:noFill/>
          <a:ln w="38100" cap="flat" cmpd="sng">
            <a:solidFill>
              <a:schemeClr val="dk2"/>
            </a:solidFill>
            <a:prstDash val="solid"/>
            <a:round/>
            <a:headEnd type="none" w="med" len="med"/>
            <a:tailEnd type="triangle" w="med" len="med"/>
          </a:ln>
        </p:spPr>
      </p:cxnSp>
      <p:sp>
        <p:nvSpPr>
          <p:cNvPr id="111" name="Google Shape;111;g241d7fdae93_1_5"/>
          <p:cNvSpPr txBox="1"/>
          <p:nvPr/>
        </p:nvSpPr>
        <p:spPr>
          <a:xfrm>
            <a:off x="1013850" y="5363900"/>
            <a:ext cx="10164300" cy="5385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300" dirty="0">
                <a:latin typeface="Calibri"/>
                <a:ea typeface="Calibri"/>
                <a:cs typeface="Calibri"/>
                <a:sym typeface="Calibri"/>
              </a:rPr>
              <a:t>Faible préoccupation	 					Forte préoccupation</a:t>
            </a:r>
            <a:endParaRPr sz="2300" dirty="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41d7fdae93_1_10"/>
          <p:cNvSpPr txBox="1">
            <a:spLocks noGrp="1"/>
          </p:cNvSpPr>
          <p:nvPr>
            <p:ph type="title"/>
          </p:nvPr>
        </p:nvSpPr>
        <p:spPr>
          <a:xfrm>
            <a:off x="838200" y="493715"/>
            <a:ext cx="10515600" cy="63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0000"/>
              </a:buClr>
              <a:buSzPct val="100000"/>
              <a:buFont typeface="Calibri"/>
              <a:buNone/>
            </a:pPr>
            <a:r>
              <a:rPr lang="fr-FR" sz="3600" dirty="0">
                <a:solidFill>
                  <a:srgbClr val="FF0000"/>
                </a:solidFill>
              </a:rPr>
              <a:t>Interprétation</a:t>
            </a:r>
            <a:endParaRPr dirty="0">
              <a:solidFill>
                <a:srgbClr val="FF0000"/>
              </a:solidFill>
            </a:endParaRPr>
          </a:p>
        </p:txBody>
      </p:sp>
      <p:sp>
        <p:nvSpPr>
          <p:cNvPr id="117" name="Google Shape;117;g241d7fdae93_1_10"/>
          <p:cNvSpPr txBox="1">
            <a:spLocks noGrp="1"/>
          </p:cNvSpPr>
          <p:nvPr>
            <p:ph type="body" idx="1"/>
          </p:nvPr>
        </p:nvSpPr>
        <p:spPr>
          <a:xfrm>
            <a:off x="838200" y="1128715"/>
            <a:ext cx="10515600" cy="47481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fr-FR">
                <a:latin typeface="Arial"/>
                <a:ea typeface="Arial"/>
                <a:cs typeface="Arial"/>
                <a:sym typeface="Arial"/>
              </a:rPr>
              <a:t>Il y a sûrement d’autres facteurs qui jouent. </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r>
              <a:rPr lang="fr-FR">
                <a:latin typeface="Arial"/>
                <a:ea typeface="Arial"/>
                <a:cs typeface="Arial"/>
                <a:sym typeface="Arial"/>
              </a:rPr>
              <a:t>Hypothèses sur les facteurs économiques et la préoccupation pour l’environnement : c’est plus compliqué que ce qui était attendu</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r>
              <a:rPr lang="fr-FR">
                <a:latin typeface="Arial"/>
                <a:ea typeface="Arial"/>
                <a:cs typeface="Arial"/>
                <a:sym typeface="Arial"/>
              </a:rPr>
              <a:t>=&gt; Il est possible d’avoir des </a:t>
            </a:r>
            <a:r>
              <a:rPr lang="fr-FR" b="1" i="1">
                <a:latin typeface="Arial"/>
                <a:ea typeface="Arial"/>
                <a:cs typeface="Arial"/>
                <a:sym typeface="Arial"/>
              </a:rPr>
              <a:t>pratiques </a:t>
            </a:r>
            <a:r>
              <a:rPr lang="fr-FR">
                <a:latin typeface="Arial"/>
                <a:ea typeface="Arial"/>
                <a:cs typeface="Arial"/>
                <a:sym typeface="Arial"/>
              </a:rPr>
              <a:t>écologiques sans avoir des </a:t>
            </a:r>
            <a:r>
              <a:rPr lang="fr-FR" b="1" i="1">
                <a:latin typeface="Arial"/>
                <a:ea typeface="Arial"/>
                <a:cs typeface="Arial"/>
                <a:sym typeface="Arial"/>
              </a:rPr>
              <a:t>idées </a:t>
            </a:r>
            <a:r>
              <a:rPr lang="fr-FR">
                <a:latin typeface="Arial"/>
                <a:ea typeface="Arial"/>
                <a:cs typeface="Arial"/>
                <a:sym typeface="Arial"/>
              </a:rPr>
              <a:t>écologiques. </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r>
              <a:rPr lang="fr-FR">
                <a:latin typeface="Arial"/>
                <a:ea typeface="Arial"/>
                <a:cs typeface="Arial"/>
                <a:sym typeface="Arial"/>
              </a:rPr>
              <a:t>Il faut aussi regarder les autres pratiques (pas seulement seconde main)... </a:t>
            </a:r>
            <a:endParaRPr>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41d7fdae93_1_15"/>
          <p:cNvSpPr txBox="1">
            <a:spLocks noGrp="1"/>
          </p:cNvSpPr>
          <p:nvPr>
            <p:ph type="title"/>
          </p:nvPr>
        </p:nvSpPr>
        <p:spPr>
          <a:xfrm>
            <a:off x="838200" y="493715"/>
            <a:ext cx="10515600" cy="6351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115000"/>
              </a:lnSpc>
              <a:spcBef>
                <a:spcPts val="0"/>
              </a:spcBef>
              <a:spcAft>
                <a:spcPts val="0"/>
              </a:spcAft>
              <a:buNone/>
            </a:pPr>
            <a:r>
              <a:rPr lang="fr-FR" sz="3200" dirty="0">
                <a:solidFill>
                  <a:srgbClr val="FF0000"/>
                </a:solidFill>
              </a:rPr>
              <a:t>Au-delà des vêtements, une seconde vie pour les portables ?</a:t>
            </a:r>
            <a:endParaRPr sz="3200" dirty="0">
              <a:solidFill>
                <a:srgbClr val="FF0000"/>
              </a:solidFill>
            </a:endParaRPr>
          </a:p>
        </p:txBody>
      </p:sp>
      <p:sp>
        <p:nvSpPr>
          <p:cNvPr id="123" name="Google Shape;123;g241d7fdae93_1_15"/>
          <p:cNvSpPr txBox="1">
            <a:spLocks noGrp="1"/>
          </p:cNvSpPr>
          <p:nvPr>
            <p:ph type="body" idx="1"/>
          </p:nvPr>
        </p:nvSpPr>
        <p:spPr>
          <a:xfrm>
            <a:off x="838200" y="1128715"/>
            <a:ext cx="10515600" cy="47481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4" name="Google Shape;124;g241d7fdae93_1_15"/>
          <p:cNvPicPr preferRelativeResize="0"/>
          <p:nvPr/>
        </p:nvPicPr>
        <p:blipFill>
          <a:blip r:embed="rId3">
            <a:alphaModFix/>
          </a:blip>
          <a:stretch>
            <a:fillRect/>
          </a:stretch>
        </p:blipFill>
        <p:spPr>
          <a:xfrm>
            <a:off x="898425" y="1220760"/>
            <a:ext cx="10455375" cy="4070250"/>
          </a:xfrm>
          <a:prstGeom prst="rect">
            <a:avLst/>
          </a:prstGeom>
          <a:noFill/>
          <a:ln>
            <a:noFill/>
          </a:ln>
        </p:spPr>
      </p:pic>
      <p:sp>
        <p:nvSpPr>
          <p:cNvPr id="125" name="Google Shape;125;g241d7fdae93_1_15"/>
          <p:cNvSpPr txBox="1"/>
          <p:nvPr/>
        </p:nvSpPr>
        <p:spPr>
          <a:xfrm>
            <a:off x="4993475" y="4797550"/>
            <a:ext cx="2908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100">
                <a:latin typeface="Calibri"/>
                <a:ea typeface="Calibri"/>
                <a:cs typeface="Calibri"/>
                <a:sym typeface="Calibri"/>
              </a:rPr>
              <a:t>Tu l’as toujours chez toi</a:t>
            </a:r>
            <a:endParaRPr sz="2100">
              <a:latin typeface="Calibri"/>
              <a:ea typeface="Calibri"/>
              <a:cs typeface="Calibri"/>
              <a:sym typeface="Calibri"/>
            </a:endParaRPr>
          </a:p>
        </p:txBody>
      </p:sp>
      <p:sp>
        <p:nvSpPr>
          <p:cNvPr id="126" name="Google Shape;126;g241d7fdae93_1_15"/>
          <p:cNvSpPr txBox="1"/>
          <p:nvPr/>
        </p:nvSpPr>
        <p:spPr>
          <a:xfrm>
            <a:off x="9921975" y="5111400"/>
            <a:ext cx="1975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100">
                <a:latin typeface="Calibri"/>
                <a:ea typeface="Calibri"/>
                <a:cs typeface="Calibri"/>
                <a:sym typeface="Calibri"/>
              </a:rPr>
              <a:t>Tu l’as vendu</a:t>
            </a:r>
            <a:endParaRPr sz="2100">
              <a:latin typeface="Calibri"/>
              <a:ea typeface="Calibri"/>
              <a:cs typeface="Calibri"/>
              <a:sym typeface="Calibri"/>
            </a:endParaRPr>
          </a:p>
        </p:txBody>
      </p:sp>
      <p:sp>
        <p:nvSpPr>
          <p:cNvPr id="127" name="Google Shape;127;g241d7fdae93_1_15"/>
          <p:cNvSpPr txBox="1"/>
          <p:nvPr/>
        </p:nvSpPr>
        <p:spPr>
          <a:xfrm>
            <a:off x="1486600" y="5305450"/>
            <a:ext cx="1975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100">
                <a:latin typeface="Calibri"/>
                <a:ea typeface="Calibri"/>
                <a:cs typeface="Calibri"/>
                <a:sym typeface="Calibri"/>
              </a:rPr>
              <a:t>Tu l’as donné à un proche</a:t>
            </a:r>
            <a:endParaRPr sz="2100">
              <a:latin typeface="Calibri"/>
              <a:ea typeface="Calibri"/>
              <a:cs typeface="Calibri"/>
              <a:sym typeface="Calibri"/>
            </a:endParaRPr>
          </a:p>
        </p:txBody>
      </p:sp>
      <p:cxnSp>
        <p:nvCxnSpPr>
          <p:cNvPr id="128" name="Google Shape;128;g241d7fdae93_1_15"/>
          <p:cNvCxnSpPr>
            <a:stCxn id="127" idx="0"/>
          </p:cNvCxnSpPr>
          <p:nvPr/>
        </p:nvCxnSpPr>
        <p:spPr>
          <a:xfrm rot="10800000">
            <a:off x="2421850" y="4338250"/>
            <a:ext cx="52500" cy="967200"/>
          </a:xfrm>
          <a:prstGeom prst="straightConnector1">
            <a:avLst/>
          </a:prstGeom>
          <a:noFill/>
          <a:ln w="38100" cap="flat" cmpd="sng">
            <a:solidFill>
              <a:schemeClr val="dk2"/>
            </a:solidFill>
            <a:prstDash val="solid"/>
            <a:round/>
            <a:headEnd type="none" w="med" len="med"/>
            <a:tailEnd type="triangle" w="med" len="med"/>
          </a:ln>
        </p:spPr>
      </p:cxnSp>
      <p:cxnSp>
        <p:nvCxnSpPr>
          <p:cNvPr id="129" name="Google Shape;129;g241d7fdae93_1_15"/>
          <p:cNvCxnSpPr/>
          <p:nvPr/>
        </p:nvCxnSpPr>
        <p:spPr>
          <a:xfrm rot="10800000">
            <a:off x="9478875" y="4353550"/>
            <a:ext cx="495600" cy="9519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C11EB-49F0-4D77-81EE-390F23251413}"/>
              </a:ext>
            </a:extLst>
          </p:cNvPr>
          <p:cNvSpPr>
            <a:spLocks noGrp="1"/>
          </p:cNvSpPr>
          <p:nvPr>
            <p:ph type="title"/>
          </p:nvPr>
        </p:nvSpPr>
        <p:spPr/>
        <p:txBody>
          <a:bodyPr/>
          <a:lstStyle/>
          <a:p>
            <a:r>
              <a:rPr lang="fr-FR" dirty="0">
                <a:solidFill>
                  <a:srgbClr val="FF0000"/>
                </a:solidFill>
              </a:rPr>
              <a:t>Conclusion</a:t>
            </a:r>
          </a:p>
        </p:txBody>
      </p:sp>
      <p:sp>
        <p:nvSpPr>
          <p:cNvPr id="3" name="Espace réservé du texte 2">
            <a:extLst>
              <a:ext uri="{FF2B5EF4-FFF2-40B4-BE49-F238E27FC236}">
                <a16:creationId xmlns:a16="http://schemas.microsoft.com/office/drawing/2014/main" id="{895B3178-ADC1-41B3-A6EA-0E04C3FB6050}"/>
              </a:ext>
            </a:extLst>
          </p:cNvPr>
          <p:cNvSpPr>
            <a:spLocks noGrp="1"/>
          </p:cNvSpPr>
          <p:nvPr>
            <p:ph type="body" idx="1"/>
          </p:nvPr>
        </p:nvSpPr>
        <p:spPr/>
        <p:txBody>
          <a:bodyPr/>
          <a:lstStyle/>
          <a:p>
            <a:r>
              <a:rPr lang="fr-FR" dirty="0"/>
              <a:t>Pour les vêtements : </a:t>
            </a:r>
          </a:p>
          <a:p>
            <a:pPr lvl="1"/>
            <a:r>
              <a:rPr lang="fr-FR" dirty="0"/>
              <a:t>La seconde main est assez répandue, surtout chez les filles</a:t>
            </a:r>
          </a:p>
          <a:p>
            <a:pPr lvl="1"/>
            <a:r>
              <a:rPr lang="fr-FR" dirty="0"/>
              <a:t>Elle l’est un peu plus chez ceux qui achètent peu de vêtements neufs</a:t>
            </a:r>
          </a:p>
          <a:p>
            <a:r>
              <a:rPr lang="fr-FR" dirty="0"/>
              <a:t>La pratique du recyclage de produits électroniques (portable) reste peu répandue</a:t>
            </a:r>
          </a:p>
          <a:p>
            <a:pPr marL="114300" indent="0">
              <a:buNone/>
            </a:pPr>
            <a:r>
              <a:rPr lang="fr-FR" dirty="0"/>
              <a:t>=&gt; </a:t>
            </a:r>
            <a:r>
              <a:rPr lang="fr-FR" b="1" dirty="0"/>
              <a:t>Pratiques</a:t>
            </a:r>
            <a:r>
              <a:rPr lang="fr-FR" dirty="0"/>
              <a:t> écologiques ≠ </a:t>
            </a:r>
            <a:r>
              <a:rPr lang="fr-FR" b="1" dirty="0"/>
              <a:t>idées</a:t>
            </a:r>
            <a:r>
              <a:rPr lang="fr-FR" dirty="0"/>
              <a:t> écologiques</a:t>
            </a:r>
          </a:p>
        </p:txBody>
      </p:sp>
    </p:spTree>
    <p:extLst>
      <p:ext uri="{BB962C8B-B14F-4D97-AF65-F5344CB8AC3E}">
        <p14:creationId xmlns:p14="http://schemas.microsoft.com/office/powerpoint/2010/main" val="2940816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41d7fdae93_1_20"/>
          <p:cNvSpPr txBox="1">
            <a:spLocks noGrp="1"/>
          </p:cNvSpPr>
          <p:nvPr>
            <p:ph type="title"/>
          </p:nvPr>
        </p:nvSpPr>
        <p:spPr>
          <a:xfrm>
            <a:off x="838200" y="493715"/>
            <a:ext cx="10515600" cy="63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81818"/>
              <a:buFont typeface="Calibri"/>
              <a:buNone/>
            </a:pPr>
            <a:endParaRPr>
              <a:solidFill>
                <a:srgbClr val="CC0000"/>
              </a:solidFill>
            </a:endParaRPr>
          </a:p>
        </p:txBody>
      </p:sp>
      <p:sp>
        <p:nvSpPr>
          <p:cNvPr id="135" name="Google Shape;135;g241d7fdae93_1_20"/>
          <p:cNvSpPr txBox="1">
            <a:spLocks noGrp="1"/>
          </p:cNvSpPr>
          <p:nvPr>
            <p:ph type="body" idx="1"/>
          </p:nvPr>
        </p:nvSpPr>
        <p:spPr>
          <a:xfrm>
            <a:off x="838200" y="1128715"/>
            <a:ext cx="10515600" cy="47481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3800" dirty="0">
              <a:solidFill>
                <a:srgbClr val="CC0000"/>
              </a:solidFill>
            </a:endParaRPr>
          </a:p>
          <a:p>
            <a:pPr marL="228600" lvl="0" indent="-50800" algn="l" rtl="0">
              <a:lnSpc>
                <a:spcPct val="90000"/>
              </a:lnSpc>
              <a:spcBef>
                <a:spcPts val="0"/>
              </a:spcBef>
              <a:spcAft>
                <a:spcPts val="0"/>
              </a:spcAft>
              <a:buClr>
                <a:schemeClr val="dk1"/>
              </a:buClr>
              <a:buSzPts val="2800"/>
              <a:buNone/>
            </a:pPr>
            <a:endParaRPr sz="3800" dirty="0">
              <a:solidFill>
                <a:srgbClr val="CC0000"/>
              </a:solidFill>
            </a:endParaRPr>
          </a:p>
          <a:p>
            <a:pPr marL="228600" lvl="0" indent="-50800" algn="ctr" rtl="0">
              <a:lnSpc>
                <a:spcPct val="90000"/>
              </a:lnSpc>
              <a:spcBef>
                <a:spcPts val="0"/>
              </a:spcBef>
              <a:spcAft>
                <a:spcPts val="0"/>
              </a:spcAft>
              <a:buClr>
                <a:schemeClr val="dk1"/>
              </a:buClr>
              <a:buSzPts val="2800"/>
              <a:buNone/>
            </a:pPr>
            <a:r>
              <a:rPr lang="fr-FR" sz="3800" dirty="0">
                <a:solidFill>
                  <a:srgbClr val="FF0000"/>
                </a:solidFill>
              </a:rPr>
              <a:t>Merci beaucoup !</a:t>
            </a:r>
            <a:endParaRPr sz="3800"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894252" y="3429000"/>
            <a:ext cx="10179975" cy="2361788"/>
          </a:xfrm>
        </p:spPr>
        <p:txBody>
          <a:bodyPr>
            <a:normAutofit fontScale="90000"/>
          </a:bodyPr>
          <a:lstStyle/>
          <a:p>
            <a:pPr algn="ct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5400" b="1" cap="small" dirty="0">
                <a:latin typeface="Calibri" panose="020F0502020204030204" pitchFamily="34" charset="0"/>
                <a:cs typeface="Calibri" panose="020F0502020204030204" pitchFamily="34" charset="0"/>
                <a:sym typeface="Calibri"/>
              </a:rPr>
              <a:t>Moyens de transports vers l’école</a:t>
            </a:r>
            <a:br>
              <a:rPr lang="fr-FR" sz="5400" b="1" cap="small" dirty="0">
                <a:latin typeface="Calibri" panose="020F0502020204030204" pitchFamily="34" charset="0"/>
                <a:cs typeface="Calibri" panose="020F0502020204030204" pitchFamily="34" charset="0"/>
                <a:sym typeface="Calibri"/>
              </a:rPr>
            </a:br>
            <a:br>
              <a:rPr lang="fr-FR" sz="4400" dirty="0">
                <a:solidFill>
                  <a:schemeClr val="tx2">
                    <a:lumMod val="75000"/>
                  </a:schemeClr>
                </a:solidFill>
              </a:rPr>
            </a:br>
            <a:r>
              <a:rPr lang="fr-FR" sz="4400" dirty="0">
                <a:solidFill>
                  <a:schemeClr val="tx2">
                    <a:lumMod val="75000"/>
                  </a:schemeClr>
                </a:solidFill>
              </a:rPr>
              <a:t> </a:t>
            </a:r>
            <a:r>
              <a:rPr lang="fr-FR" sz="4400" dirty="0">
                <a:solidFill>
                  <a:srgbClr val="323F4F"/>
                </a:solidFill>
                <a:latin typeface="Calibri"/>
                <a:cs typeface="Calibri"/>
                <a:sym typeface="Calibri"/>
              </a:rPr>
              <a:t>par </a:t>
            </a:r>
            <a:r>
              <a:rPr lang="fr-FR" sz="4400" dirty="0" err="1">
                <a:solidFill>
                  <a:srgbClr val="323F4F"/>
                </a:solidFill>
                <a:latin typeface="Calibri"/>
                <a:cs typeface="Calibri"/>
                <a:sym typeface="Calibri"/>
              </a:rPr>
              <a:t>Filel</a:t>
            </a:r>
            <a:r>
              <a:rPr lang="fr-FR" sz="4400" dirty="0">
                <a:solidFill>
                  <a:srgbClr val="323F4F"/>
                </a:solidFill>
                <a:latin typeface="Calibri"/>
                <a:cs typeface="Calibri"/>
                <a:sym typeface="Calibri"/>
              </a:rPr>
              <a:t> Mana, Yaya Fofana, Amalia </a:t>
            </a:r>
            <a:r>
              <a:rPr lang="fr-FR" sz="4400" dirty="0" err="1">
                <a:solidFill>
                  <a:srgbClr val="323F4F"/>
                </a:solidFill>
                <a:latin typeface="Calibri"/>
                <a:cs typeface="Calibri"/>
                <a:sym typeface="Calibri"/>
              </a:rPr>
              <a:t>Defamie</a:t>
            </a:r>
            <a:br>
              <a:rPr lang="fr-FR" sz="4400" dirty="0">
                <a:solidFill>
                  <a:srgbClr val="323F4F"/>
                </a:solidFill>
                <a:latin typeface="Calibri"/>
                <a:cs typeface="Calibri"/>
                <a:sym typeface="Calibri"/>
              </a:rPr>
            </a:br>
            <a:br>
              <a:rPr lang="fr-FR" sz="4400" dirty="0">
                <a:solidFill>
                  <a:srgbClr val="323F4F"/>
                </a:solidFill>
                <a:latin typeface="Calibri"/>
                <a:cs typeface="Calibri"/>
                <a:sym typeface="Calibri"/>
              </a:rPr>
            </a:br>
            <a:r>
              <a:rPr lang="fr-FR" sz="2700" kern="1200" dirty="0">
                <a:solidFill>
                  <a:schemeClr val="tx1"/>
                </a:solidFill>
                <a:ea typeface="+mj-ea"/>
                <a:cs typeface="Calibri Light" panose="020F0302020204030204" pitchFamily="34" charset="0"/>
              </a:rPr>
              <a:t>encadrés par Julie et Lucie</a:t>
            </a:r>
            <a:br>
              <a:rPr lang="fr-FR" sz="2700" dirty="0">
                <a:solidFill>
                  <a:srgbClr val="323F4F"/>
                </a:solidFill>
                <a:cs typeface="Calibri"/>
                <a:sym typeface="Calibri"/>
              </a:rPr>
            </a:br>
            <a:endParaRPr lang="fr-FR" sz="2700" dirty="0">
              <a:solidFill>
                <a:srgbClr val="323F4F"/>
              </a:solidFill>
              <a:cs typeface="Calibri"/>
              <a:sym typeface="Calibri"/>
            </a:endParaRPr>
          </a:p>
        </p:txBody>
      </p:sp>
    </p:spTree>
    <p:extLst>
      <p:ext uri="{BB962C8B-B14F-4D97-AF65-F5344CB8AC3E}">
        <p14:creationId xmlns:p14="http://schemas.microsoft.com/office/powerpoint/2010/main" val="160414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Présentation des questions</a:t>
            </a:r>
          </a:p>
        </p:txBody>
      </p:sp>
      <p:sp>
        <p:nvSpPr>
          <p:cNvPr id="6" name="Espace réservé du contenu 5"/>
          <p:cNvSpPr>
            <a:spLocks noGrp="1"/>
          </p:cNvSpPr>
          <p:nvPr>
            <p:ph idx="1"/>
          </p:nvPr>
        </p:nvSpPr>
        <p:spPr>
          <a:xfrm>
            <a:off x="838200" y="1608973"/>
            <a:ext cx="10515600" cy="2991872"/>
          </a:xfrm>
        </p:spPr>
        <p:txBody>
          <a:bodyPr>
            <a:normAutofit/>
          </a:bodyPr>
          <a:lstStyle/>
          <a:p>
            <a:pPr marL="0" indent="0">
              <a:spcAft>
                <a:spcPts val="600"/>
              </a:spcAft>
              <a:buNone/>
            </a:pPr>
            <a:r>
              <a:rPr lang="fr-FR" b="1" dirty="0">
                <a:latin typeface="Calibri Light" panose="020F0302020204030204" pitchFamily="34" charset="0"/>
                <a:ea typeface="Times New Roman" panose="02020603050405020304" pitchFamily="18" charset="0"/>
              </a:rPr>
              <a:t>Trois questions sur les moyens de transport utilisés pour aller au collège / au lycée :</a:t>
            </a:r>
          </a:p>
          <a:p>
            <a:pPr lvl="1">
              <a:spcAft>
                <a:spcPts val="600"/>
              </a:spcAft>
            </a:pPr>
            <a:r>
              <a:rPr lang="fr-FR" b="1" dirty="0">
                <a:effectLst/>
                <a:latin typeface="Calibri Light" panose="020F0302020204030204" pitchFamily="34" charset="0"/>
                <a:ea typeface="Times New Roman" panose="02020603050405020304" pitchFamily="18" charset="0"/>
              </a:rPr>
              <a:t>Quels sont les moyens de transport que tu utilises le plus pour aller au collège ou au lycée ?</a:t>
            </a:r>
          </a:p>
          <a:p>
            <a:pPr lvl="1">
              <a:spcAft>
                <a:spcPts val="600"/>
              </a:spcAft>
            </a:pPr>
            <a:r>
              <a:rPr lang="fr-FR" b="1" dirty="0">
                <a:effectLst/>
                <a:latin typeface="Calibri Light" panose="020F0302020204030204" pitchFamily="34" charset="0"/>
                <a:ea typeface="Times New Roman" panose="02020603050405020304" pitchFamily="18" charset="0"/>
              </a:rPr>
              <a:t>Pourquoi utilises-tu ces transports plutôt que les autres ?</a:t>
            </a:r>
          </a:p>
          <a:p>
            <a:pPr lvl="1">
              <a:spcAft>
                <a:spcPts val="600"/>
              </a:spcAft>
            </a:pPr>
            <a:r>
              <a:rPr lang="fr-FR" b="1" dirty="0">
                <a:effectLst/>
                <a:latin typeface="Calibri Light" panose="020F0302020204030204" pitchFamily="34" charset="0"/>
                <a:ea typeface="Times New Roman" panose="02020603050405020304" pitchFamily="18" charset="0"/>
              </a:rPr>
              <a:t>Si tu avais la possibilité de prendre un autre moyen de transport que celui que tu prends d'habitude, lequel prendrais-tu ?</a:t>
            </a:r>
          </a:p>
        </p:txBody>
      </p:sp>
    </p:spTree>
    <p:extLst>
      <p:ext uri="{BB962C8B-B14F-4D97-AF65-F5344CB8AC3E}">
        <p14:creationId xmlns:p14="http://schemas.microsoft.com/office/powerpoint/2010/main" val="4162398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54C8E24-625B-4590-9F69-8920513A34C4}"/>
              </a:ext>
            </a:extLst>
          </p:cNvPr>
          <p:cNvPicPr>
            <a:picLocks noChangeAspect="1"/>
          </p:cNvPicPr>
          <p:nvPr/>
        </p:nvPicPr>
        <p:blipFill>
          <a:blip r:embed="rId2"/>
          <a:stretch>
            <a:fillRect/>
          </a:stretch>
        </p:blipFill>
        <p:spPr>
          <a:xfrm>
            <a:off x="0" y="0"/>
            <a:ext cx="12192000" cy="6858000"/>
          </a:xfrm>
          <a:prstGeom prst="rect">
            <a:avLst/>
          </a:prstGeom>
        </p:spPr>
      </p:pic>
      <p:grpSp>
        <p:nvGrpSpPr>
          <p:cNvPr id="18" name="Groupe 17">
            <a:extLst>
              <a:ext uri="{FF2B5EF4-FFF2-40B4-BE49-F238E27FC236}">
                <a16:creationId xmlns:a16="http://schemas.microsoft.com/office/drawing/2014/main" id="{43A7670B-9769-489F-946B-2F285656F2AD}"/>
              </a:ext>
            </a:extLst>
          </p:cNvPr>
          <p:cNvGrpSpPr/>
          <p:nvPr/>
        </p:nvGrpSpPr>
        <p:grpSpPr>
          <a:xfrm>
            <a:off x="8646289" y="150471"/>
            <a:ext cx="3426106" cy="1759352"/>
            <a:chOff x="8646289" y="150471"/>
            <a:chExt cx="3426106" cy="1759352"/>
          </a:xfrm>
        </p:grpSpPr>
        <p:sp>
          <p:nvSpPr>
            <p:cNvPr id="10" name="Rectangle 9">
              <a:extLst>
                <a:ext uri="{FF2B5EF4-FFF2-40B4-BE49-F238E27FC236}">
                  <a16:creationId xmlns:a16="http://schemas.microsoft.com/office/drawing/2014/main" id="{9074E8C5-A292-4517-A1D8-AEC1E5ED4204}"/>
                </a:ext>
              </a:extLst>
            </p:cNvPr>
            <p:cNvSpPr/>
            <p:nvPr/>
          </p:nvSpPr>
          <p:spPr>
            <a:xfrm>
              <a:off x="8646289" y="150471"/>
              <a:ext cx="3426106" cy="1759352"/>
            </a:xfrm>
            <a:prstGeom prst="rect">
              <a:avLst/>
            </a:prstGeom>
            <a:solidFill>
              <a:schemeClr val="bg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560EC6D-2065-47B1-9190-7B256920EC47}"/>
                </a:ext>
              </a:extLst>
            </p:cNvPr>
            <p:cNvSpPr txBox="1"/>
            <p:nvPr/>
          </p:nvSpPr>
          <p:spPr>
            <a:xfrm>
              <a:off x="9248172" y="356934"/>
              <a:ext cx="2684748" cy="369332"/>
            </a:xfrm>
            <a:prstGeom prst="rect">
              <a:avLst/>
            </a:prstGeom>
            <a:solidFill>
              <a:schemeClr val="bg1"/>
            </a:solidFill>
          </p:spPr>
          <p:txBody>
            <a:bodyPr wrap="square" rtlCol="0">
              <a:spAutoFit/>
            </a:bodyPr>
            <a:lstStyle/>
            <a:p>
              <a:r>
                <a:rPr lang="fr-FR" dirty="0"/>
                <a:t>Stations de train ou de </a:t>
              </a:r>
              <a:r>
                <a:rPr lang="fr-FR" dirty="0" err="1"/>
                <a:t>rer</a:t>
              </a:r>
              <a:endParaRPr lang="fr-FR" dirty="0"/>
            </a:p>
          </p:txBody>
        </p:sp>
        <p:sp>
          <p:nvSpPr>
            <p:cNvPr id="11" name="Ellipse 10">
              <a:extLst>
                <a:ext uri="{FF2B5EF4-FFF2-40B4-BE49-F238E27FC236}">
                  <a16:creationId xmlns:a16="http://schemas.microsoft.com/office/drawing/2014/main" id="{BFCC0ADC-773A-4BA6-8DAB-A728711EDEF5}"/>
                </a:ext>
              </a:extLst>
            </p:cNvPr>
            <p:cNvSpPr/>
            <p:nvPr/>
          </p:nvSpPr>
          <p:spPr>
            <a:xfrm>
              <a:off x="8948567" y="451600"/>
              <a:ext cx="180000" cy="180000"/>
            </a:xfrm>
            <a:prstGeom prst="ellipse">
              <a:avLst/>
            </a:prstGeom>
            <a:solidFill>
              <a:srgbClr val="007F00"/>
            </a:solidFill>
            <a:ln>
              <a:solidFill>
                <a:srgbClr val="00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101F840-D627-4758-A999-FF47064D769C}"/>
                </a:ext>
              </a:extLst>
            </p:cNvPr>
            <p:cNvSpPr txBox="1"/>
            <p:nvPr/>
          </p:nvSpPr>
          <p:spPr>
            <a:xfrm>
              <a:off x="9248172" y="1319468"/>
              <a:ext cx="1953227" cy="369332"/>
            </a:xfrm>
            <a:prstGeom prst="rect">
              <a:avLst/>
            </a:prstGeom>
            <a:solidFill>
              <a:schemeClr val="bg1"/>
            </a:solidFill>
          </p:spPr>
          <p:txBody>
            <a:bodyPr wrap="square">
              <a:spAutoFit/>
            </a:bodyPr>
            <a:lstStyle/>
            <a:p>
              <a:r>
                <a:rPr lang="fr-FR" dirty="0"/>
                <a:t>Stations de métro</a:t>
              </a:r>
            </a:p>
          </p:txBody>
        </p:sp>
        <p:sp>
          <p:nvSpPr>
            <p:cNvPr id="15" name="ZoneTexte 14">
              <a:extLst>
                <a:ext uri="{FF2B5EF4-FFF2-40B4-BE49-F238E27FC236}">
                  <a16:creationId xmlns:a16="http://schemas.microsoft.com/office/drawing/2014/main" id="{AF8327EC-3593-4410-A52C-947275EC0533}"/>
                </a:ext>
              </a:extLst>
            </p:cNvPr>
            <p:cNvSpPr txBox="1"/>
            <p:nvPr/>
          </p:nvSpPr>
          <p:spPr>
            <a:xfrm>
              <a:off x="9248172" y="838201"/>
              <a:ext cx="2161572" cy="369332"/>
            </a:xfrm>
            <a:prstGeom prst="rect">
              <a:avLst/>
            </a:prstGeom>
            <a:solidFill>
              <a:schemeClr val="bg1"/>
            </a:solidFill>
          </p:spPr>
          <p:txBody>
            <a:bodyPr wrap="square">
              <a:spAutoFit/>
            </a:bodyPr>
            <a:lstStyle/>
            <a:p>
              <a:r>
                <a:rPr lang="fr-FR" dirty="0"/>
                <a:t>Stations de tramway</a:t>
              </a:r>
            </a:p>
          </p:txBody>
        </p:sp>
        <p:sp>
          <p:nvSpPr>
            <p:cNvPr id="16" name="Ellipse 15">
              <a:extLst>
                <a:ext uri="{FF2B5EF4-FFF2-40B4-BE49-F238E27FC236}">
                  <a16:creationId xmlns:a16="http://schemas.microsoft.com/office/drawing/2014/main" id="{F54F11A5-7439-40A0-BE0A-C1674C18CE38}"/>
                </a:ext>
              </a:extLst>
            </p:cNvPr>
            <p:cNvSpPr/>
            <p:nvPr/>
          </p:nvSpPr>
          <p:spPr>
            <a:xfrm>
              <a:off x="8948567" y="926942"/>
              <a:ext cx="180000" cy="180000"/>
            </a:xfrm>
            <a:prstGeom prst="ellipse">
              <a:avLst/>
            </a:prstGeom>
            <a:solidFill>
              <a:srgbClr val="D2691E"/>
            </a:solidFill>
            <a:ln>
              <a:solidFill>
                <a:srgbClr val="D26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CF2D6DC1-55D2-4E32-A871-3E044E44D8B1}"/>
                </a:ext>
              </a:extLst>
            </p:cNvPr>
            <p:cNvSpPr/>
            <p:nvPr/>
          </p:nvSpPr>
          <p:spPr>
            <a:xfrm>
              <a:off x="8948567" y="1414134"/>
              <a:ext cx="180000" cy="180000"/>
            </a:xfrm>
            <a:prstGeom prst="ellipse">
              <a:avLst/>
            </a:prstGeom>
            <a:solidFill>
              <a:srgbClr val="00008B"/>
            </a:solidFill>
            <a:ln>
              <a:solidFill>
                <a:srgbClr val="00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8177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08991" y="239571"/>
            <a:ext cx="10515600" cy="635000"/>
          </a:xfrm>
        </p:spPr>
        <p:txBody>
          <a:bodyPr>
            <a:normAutofit/>
          </a:bodyPr>
          <a:lstStyle/>
          <a:p>
            <a:r>
              <a:rPr lang="fr-FR" sz="3600" dirty="0">
                <a:solidFill>
                  <a:srgbClr val="FF0000"/>
                </a:solidFill>
              </a:rPr>
              <a:t>Etape 3 : la préparation des données</a:t>
            </a:r>
          </a:p>
        </p:txBody>
      </p:sp>
      <p:sp>
        <p:nvSpPr>
          <p:cNvPr id="4" name="Espace réservé du contenu 3">
            <a:extLst>
              <a:ext uri="{FF2B5EF4-FFF2-40B4-BE49-F238E27FC236}">
                <a16:creationId xmlns:a16="http://schemas.microsoft.com/office/drawing/2014/main" id="{DBEA48D6-5444-43BD-9F16-0EA15842093F}"/>
              </a:ext>
            </a:extLst>
          </p:cNvPr>
          <p:cNvSpPr>
            <a:spLocks noGrp="1"/>
          </p:cNvSpPr>
          <p:nvPr>
            <p:ph idx="1"/>
          </p:nvPr>
        </p:nvSpPr>
        <p:spPr>
          <a:xfrm>
            <a:off x="7544238" y="1407771"/>
            <a:ext cx="4447797" cy="3678128"/>
          </a:xfrm>
        </p:spPr>
        <p:txBody>
          <a:bodyPr>
            <a:normAutofit/>
          </a:bodyPr>
          <a:lstStyle/>
          <a:p>
            <a:r>
              <a:rPr lang="fr-FR" sz="2400" dirty="0">
                <a:solidFill>
                  <a:schemeClr val="tx1">
                    <a:lumMod val="95000"/>
                    <a:lumOff val="5000"/>
                  </a:schemeClr>
                </a:solidFill>
              </a:rPr>
              <a:t>Par les ingénieurs de </a:t>
            </a:r>
            <a:r>
              <a:rPr lang="fr-FR" sz="2400" dirty="0" err="1">
                <a:solidFill>
                  <a:schemeClr val="tx1">
                    <a:lumMod val="95000"/>
                    <a:lumOff val="5000"/>
                  </a:schemeClr>
                </a:solidFill>
              </a:rPr>
              <a:t>l’Ined</a:t>
            </a:r>
            <a:r>
              <a:rPr lang="fr-FR" sz="2400" dirty="0">
                <a:solidFill>
                  <a:schemeClr val="tx1">
                    <a:lumMod val="95000"/>
                    <a:lumOff val="5000"/>
                  </a:schemeClr>
                </a:solidFill>
              </a:rPr>
              <a:t> (Elisabeth, Julie, Paul)</a:t>
            </a:r>
          </a:p>
          <a:p>
            <a:r>
              <a:rPr lang="fr-FR" sz="2400" dirty="0"/>
              <a:t>Anonymisation pour protéger les données personnelles (RGPD)</a:t>
            </a:r>
          </a:p>
          <a:p>
            <a:pPr lvl="1"/>
            <a:r>
              <a:rPr lang="fr-FR" sz="2000" dirty="0"/>
              <a:t>Réidentification impossible des répondants</a:t>
            </a:r>
          </a:p>
          <a:p>
            <a:r>
              <a:rPr lang="fr-FR" sz="2400" dirty="0"/>
              <a:t>Calcul des pondérations pour « </a:t>
            </a:r>
            <a:r>
              <a:rPr lang="fr-FR" sz="2400" dirty="0" err="1"/>
              <a:t>ré-équilibrer</a:t>
            </a:r>
            <a:r>
              <a:rPr lang="fr-FR" sz="2400" dirty="0"/>
              <a:t> l’échantillon »</a:t>
            </a:r>
          </a:p>
          <a:p>
            <a:pPr lvl="1"/>
            <a:r>
              <a:rPr lang="fr-FR" sz="2000" dirty="0"/>
              <a:t>Etablissement * classe * genre</a:t>
            </a:r>
          </a:p>
          <a:p>
            <a:endParaRPr lang="fr-FR" dirty="0"/>
          </a:p>
        </p:txBody>
      </p:sp>
      <p:pic>
        <p:nvPicPr>
          <p:cNvPr id="7" name="Image 6">
            <a:extLst>
              <a:ext uri="{FF2B5EF4-FFF2-40B4-BE49-F238E27FC236}">
                <a16:creationId xmlns:a16="http://schemas.microsoft.com/office/drawing/2014/main" id="{46E5588B-912A-42E2-91BF-C0AE8B5DA900}"/>
              </a:ext>
            </a:extLst>
          </p:cNvPr>
          <p:cNvPicPr>
            <a:picLocks noChangeAspect="1"/>
          </p:cNvPicPr>
          <p:nvPr/>
        </p:nvPicPr>
        <p:blipFill>
          <a:blip r:embed="rId2"/>
          <a:stretch>
            <a:fillRect/>
          </a:stretch>
        </p:blipFill>
        <p:spPr>
          <a:xfrm>
            <a:off x="199965" y="1395254"/>
            <a:ext cx="7050180" cy="3087870"/>
          </a:xfrm>
          <a:prstGeom prst="rect">
            <a:avLst/>
          </a:prstGeom>
        </p:spPr>
      </p:pic>
      <p:sp>
        <p:nvSpPr>
          <p:cNvPr id="8" name="ZoneTexte 7">
            <a:extLst>
              <a:ext uri="{FF2B5EF4-FFF2-40B4-BE49-F238E27FC236}">
                <a16:creationId xmlns:a16="http://schemas.microsoft.com/office/drawing/2014/main" id="{99476C41-33B8-4B4F-BBEB-54440320BAE1}"/>
              </a:ext>
            </a:extLst>
          </p:cNvPr>
          <p:cNvSpPr txBox="1"/>
          <p:nvPr/>
        </p:nvSpPr>
        <p:spPr>
          <a:xfrm>
            <a:off x="-1168400" y="1818640"/>
            <a:ext cx="926792" cy="369332"/>
          </a:xfrm>
          <a:prstGeom prst="rect">
            <a:avLst/>
          </a:prstGeom>
          <a:noFill/>
        </p:spPr>
        <p:txBody>
          <a:bodyPr wrap="none" rtlCol="0">
            <a:spAutoFit/>
          </a:bodyPr>
          <a:lstStyle/>
          <a:p>
            <a:r>
              <a:rPr lang="fr-FR" dirty="0"/>
              <a:t>Lorenzo</a:t>
            </a:r>
          </a:p>
        </p:txBody>
      </p:sp>
    </p:spTree>
    <p:extLst>
      <p:ext uri="{BB962C8B-B14F-4D97-AF65-F5344CB8AC3E}">
        <p14:creationId xmlns:p14="http://schemas.microsoft.com/office/powerpoint/2010/main" val="58066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Le moyen de transport le plus utilisé</a:t>
            </a:r>
          </a:p>
        </p:txBody>
      </p:sp>
      <p:graphicFrame>
        <p:nvGraphicFramePr>
          <p:cNvPr id="7" name="Graphique 6">
            <a:extLst>
              <a:ext uri="{FF2B5EF4-FFF2-40B4-BE49-F238E27FC236}">
                <a16:creationId xmlns:a16="http://schemas.microsoft.com/office/drawing/2014/main" id="{0C9D16BB-7EE5-422C-BD72-CCCA5EE3F693}"/>
              </a:ext>
            </a:extLst>
          </p:cNvPr>
          <p:cNvGraphicFramePr>
            <a:graphicFrameLocks/>
          </p:cNvGraphicFramePr>
          <p:nvPr/>
        </p:nvGraphicFramePr>
        <p:xfrm>
          <a:off x="838200" y="1128715"/>
          <a:ext cx="10817646" cy="4908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158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Le moyen de transport principal par établissement</a:t>
            </a:r>
          </a:p>
        </p:txBody>
      </p:sp>
      <p:graphicFrame>
        <p:nvGraphicFramePr>
          <p:cNvPr id="8" name="Graphique 7">
            <a:extLst>
              <a:ext uri="{FF2B5EF4-FFF2-40B4-BE49-F238E27FC236}">
                <a16:creationId xmlns:a16="http://schemas.microsoft.com/office/drawing/2014/main" id="{3B3F691A-0F7F-47A0-BB42-13CADD2DD552}"/>
              </a:ext>
            </a:extLst>
          </p:cNvPr>
          <p:cNvGraphicFramePr>
            <a:graphicFrameLocks/>
          </p:cNvGraphicFramePr>
          <p:nvPr/>
        </p:nvGraphicFramePr>
        <p:xfrm>
          <a:off x="682906" y="1128714"/>
          <a:ext cx="10921068" cy="5005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158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Raison la plus fréquente du choix de transport</a:t>
            </a:r>
          </a:p>
        </p:txBody>
      </p:sp>
      <p:graphicFrame>
        <p:nvGraphicFramePr>
          <p:cNvPr id="8" name="Graphique 7">
            <a:extLst>
              <a:ext uri="{FF2B5EF4-FFF2-40B4-BE49-F238E27FC236}">
                <a16:creationId xmlns:a16="http://schemas.microsoft.com/office/drawing/2014/main" id="{37C3723D-AF01-4DAD-BBCB-410C32C22B2B}"/>
              </a:ext>
            </a:extLst>
          </p:cNvPr>
          <p:cNvGraphicFramePr>
            <a:graphicFrameLocks/>
          </p:cNvGraphicFramePr>
          <p:nvPr/>
        </p:nvGraphicFramePr>
        <p:xfrm>
          <a:off x="687000" y="1128714"/>
          <a:ext cx="10818000" cy="491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8892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Raison principale par niveau</a:t>
            </a:r>
          </a:p>
        </p:txBody>
      </p:sp>
      <p:graphicFrame>
        <p:nvGraphicFramePr>
          <p:cNvPr id="9" name="Graphique 8">
            <a:extLst>
              <a:ext uri="{FF2B5EF4-FFF2-40B4-BE49-F238E27FC236}">
                <a16:creationId xmlns:a16="http://schemas.microsoft.com/office/drawing/2014/main" id="{C4AF5C3D-4292-43D3-A0CD-E34D13F5147D}"/>
              </a:ext>
            </a:extLst>
          </p:cNvPr>
          <p:cNvGraphicFramePr>
            <a:graphicFrameLocks/>
          </p:cNvGraphicFramePr>
          <p:nvPr/>
        </p:nvGraphicFramePr>
        <p:xfrm>
          <a:off x="685200" y="1128714"/>
          <a:ext cx="10821600" cy="47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8232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Raison principale par transport le plus utilisé </a:t>
            </a:r>
          </a:p>
        </p:txBody>
      </p:sp>
      <p:graphicFrame>
        <p:nvGraphicFramePr>
          <p:cNvPr id="8" name="Graphique 7">
            <a:extLst>
              <a:ext uri="{FF2B5EF4-FFF2-40B4-BE49-F238E27FC236}">
                <a16:creationId xmlns:a16="http://schemas.microsoft.com/office/drawing/2014/main" id="{7CD3AD67-9AD2-48A3-9A3B-67D664789029}"/>
              </a:ext>
            </a:extLst>
          </p:cNvPr>
          <p:cNvGraphicFramePr>
            <a:graphicFrameLocks/>
          </p:cNvGraphicFramePr>
          <p:nvPr/>
        </p:nvGraphicFramePr>
        <p:xfrm>
          <a:off x="685200" y="1128715"/>
          <a:ext cx="10821600" cy="4949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054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Choix alternatif de transport</a:t>
            </a:r>
          </a:p>
        </p:txBody>
      </p:sp>
      <p:graphicFrame>
        <p:nvGraphicFramePr>
          <p:cNvPr id="6" name="Graphique 5">
            <a:extLst>
              <a:ext uri="{FF2B5EF4-FFF2-40B4-BE49-F238E27FC236}">
                <a16:creationId xmlns:a16="http://schemas.microsoft.com/office/drawing/2014/main" id="{53562053-02A2-4CD7-BA52-D6CFE4335EA2}"/>
              </a:ext>
            </a:extLst>
          </p:cNvPr>
          <p:cNvGraphicFramePr>
            <a:graphicFrameLocks/>
          </p:cNvGraphicFramePr>
          <p:nvPr/>
        </p:nvGraphicFramePr>
        <p:xfrm>
          <a:off x="687000" y="973800"/>
          <a:ext cx="10818000" cy="491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9996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fontScale="90000"/>
          </a:bodyPr>
          <a:lstStyle/>
          <a:p>
            <a:r>
              <a:rPr lang="fr-FR" sz="3600" dirty="0">
                <a:solidFill>
                  <a:srgbClr val="FF0000"/>
                </a:solidFill>
              </a:rPr>
              <a:t>Répartition du transport alternatif en fonction du transport actuel</a:t>
            </a:r>
          </a:p>
        </p:txBody>
      </p:sp>
      <p:graphicFrame>
        <p:nvGraphicFramePr>
          <p:cNvPr id="6" name="Graphique 5">
            <a:extLst>
              <a:ext uri="{FF2B5EF4-FFF2-40B4-BE49-F238E27FC236}">
                <a16:creationId xmlns:a16="http://schemas.microsoft.com/office/drawing/2014/main" id="{1450456B-5F65-499D-B579-2A9B206B9E64}"/>
              </a:ext>
            </a:extLst>
          </p:cNvPr>
          <p:cNvGraphicFramePr>
            <a:graphicFrameLocks/>
          </p:cNvGraphicFramePr>
          <p:nvPr/>
        </p:nvGraphicFramePr>
        <p:xfrm>
          <a:off x="685200" y="1062000"/>
          <a:ext cx="10821600" cy="5008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616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fontScale="90000"/>
          </a:bodyPr>
          <a:lstStyle/>
          <a:p>
            <a:r>
              <a:rPr lang="fr-FR" sz="3600" dirty="0">
                <a:solidFill>
                  <a:srgbClr val="FF0000"/>
                </a:solidFill>
              </a:rPr>
              <a:t>Répartition des raisons du choix de transport actuel en fonction de l’alternative choisie</a:t>
            </a:r>
          </a:p>
        </p:txBody>
      </p:sp>
      <p:graphicFrame>
        <p:nvGraphicFramePr>
          <p:cNvPr id="3" name="Graphique 2">
            <a:extLst>
              <a:ext uri="{FF2B5EF4-FFF2-40B4-BE49-F238E27FC236}">
                <a16:creationId xmlns:a16="http://schemas.microsoft.com/office/drawing/2014/main" id="{1D40257D-981D-4E07-80EB-02530175AEEF}"/>
              </a:ext>
            </a:extLst>
          </p:cNvPr>
          <p:cNvGraphicFramePr>
            <a:graphicFrameLocks/>
          </p:cNvGraphicFramePr>
          <p:nvPr/>
        </p:nvGraphicFramePr>
        <p:xfrm>
          <a:off x="685200" y="1211854"/>
          <a:ext cx="10821600" cy="48804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082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Conclusion</a:t>
            </a:r>
          </a:p>
        </p:txBody>
      </p:sp>
      <p:sp>
        <p:nvSpPr>
          <p:cNvPr id="6" name="Espace réservé du contenu 5"/>
          <p:cNvSpPr>
            <a:spLocks noGrp="1"/>
          </p:cNvSpPr>
          <p:nvPr>
            <p:ph idx="1"/>
          </p:nvPr>
        </p:nvSpPr>
        <p:spPr>
          <a:xfrm>
            <a:off x="838200" y="1608973"/>
            <a:ext cx="10515600" cy="2991872"/>
          </a:xfrm>
        </p:spPr>
        <p:txBody>
          <a:bodyPr>
            <a:normAutofit/>
          </a:bodyPr>
          <a:lstStyle/>
          <a:p>
            <a:pPr>
              <a:spcAft>
                <a:spcPts val="600"/>
              </a:spcAft>
            </a:pPr>
            <a:r>
              <a:rPr lang="fr-FR" b="1" dirty="0">
                <a:effectLst/>
                <a:latin typeface="Calibri Light" panose="020F0302020204030204" pitchFamily="34" charset="0"/>
                <a:ea typeface="Times New Roman" panose="02020603050405020304" pitchFamily="18" charset="0"/>
              </a:rPr>
              <a:t>Les moyens de transports les plus utilisés sont le métro et la marche</a:t>
            </a:r>
          </a:p>
          <a:p>
            <a:pPr>
              <a:spcAft>
                <a:spcPts val="600"/>
              </a:spcAft>
            </a:pPr>
            <a:r>
              <a:rPr lang="fr-FR" b="1" dirty="0">
                <a:latin typeface="Calibri Light" panose="020F0302020204030204" pitchFamily="34" charset="0"/>
                <a:ea typeface="Times New Roman" panose="02020603050405020304" pitchFamily="18" charset="0"/>
              </a:rPr>
              <a:t>L</a:t>
            </a:r>
            <a:r>
              <a:rPr lang="fr-FR" b="1" dirty="0">
                <a:effectLst/>
                <a:latin typeface="Calibri Light" panose="020F0302020204030204" pitchFamily="34" charset="0"/>
                <a:ea typeface="Times New Roman" panose="02020603050405020304" pitchFamily="18" charset="0"/>
              </a:rPr>
              <a:t>’écologie ne semble pas être un</a:t>
            </a:r>
            <a:r>
              <a:rPr lang="fr-FR" b="1" dirty="0">
                <a:latin typeface="Calibri Light" panose="020F0302020204030204" pitchFamily="34" charset="0"/>
                <a:ea typeface="Times New Roman" panose="02020603050405020304" pitchFamily="18" charset="0"/>
              </a:rPr>
              <a:t>e raison déterminante du choix de transport</a:t>
            </a:r>
            <a:endParaRPr lang="fr-FR" b="1" dirty="0">
              <a:effectLst/>
              <a:latin typeface="Calibri Light" panose="020F0302020204030204" pitchFamily="34" charset="0"/>
              <a:ea typeface="Times New Roman" panose="02020603050405020304" pitchFamily="18" charset="0"/>
            </a:endParaRPr>
          </a:p>
          <a:p>
            <a:pPr>
              <a:spcAft>
                <a:spcPts val="600"/>
              </a:spcAft>
            </a:pPr>
            <a:r>
              <a:rPr lang="fr-FR" b="1" dirty="0">
                <a:latin typeface="Calibri Light" panose="020F0302020204030204" pitchFamily="34" charset="0"/>
                <a:ea typeface="Times New Roman" panose="02020603050405020304" pitchFamily="18" charset="0"/>
              </a:rPr>
              <a:t>Le moyen alternatif le plus cité est le vélo</a:t>
            </a:r>
          </a:p>
        </p:txBody>
      </p:sp>
    </p:spTree>
    <p:extLst>
      <p:ext uri="{BB962C8B-B14F-4D97-AF65-F5344CB8AC3E}">
        <p14:creationId xmlns:p14="http://schemas.microsoft.com/office/powerpoint/2010/main" val="2663511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543657" y="2683423"/>
            <a:ext cx="11104685" cy="3078643"/>
          </a:xfrm>
        </p:spPr>
        <p:txBody>
          <a:bodyPr>
            <a:normAutofit fontScale="90000"/>
          </a:bodyPr>
          <a:lstStyle/>
          <a:p>
            <a:pPr>
              <a:spcBef>
                <a:spcPts val="1800"/>
              </a:spcBef>
              <a:spcAft>
                <a:spcPts val="1800"/>
              </a:spcAft>
            </a:pP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4400" cap="small" dirty="0">
                <a:solidFill>
                  <a:schemeClr val="tx2">
                    <a:lumMod val="75000"/>
                  </a:schemeClr>
                </a:solidFill>
              </a:rPr>
            </a:br>
            <a:r>
              <a:rPr lang="fr-FR" sz="5400" b="1" cap="small" dirty="0">
                <a:solidFill>
                  <a:schemeClr val="tx2">
                    <a:lumMod val="75000"/>
                  </a:schemeClr>
                </a:solidFill>
              </a:rPr>
              <a:t>Combiner moyen de transport et respect de l'environnement pour voyager</a:t>
            </a:r>
            <a:br>
              <a:rPr lang="fr-FR" sz="4400" i="1" dirty="0">
                <a:solidFill>
                  <a:schemeClr val="tx2">
                    <a:lumMod val="75000"/>
                  </a:schemeClr>
                </a:solidFill>
              </a:rPr>
            </a:br>
            <a:r>
              <a:rPr lang="fr-FR" sz="4400" dirty="0">
                <a:solidFill>
                  <a:srgbClr val="D8A412"/>
                </a:solidFill>
              </a:rPr>
              <a:t> </a:t>
            </a:r>
            <a:br>
              <a:rPr lang="fr-FR" sz="4400" dirty="0">
                <a:solidFill>
                  <a:srgbClr val="D8A412"/>
                </a:solidFill>
              </a:rPr>
            </a:br>
            <a:r>
              <a:rPr lang="fr-FR" sz="4400" dirty="0">
                <a:solidFill>
                  <a:schemeClr val="tx2">
                    <a:lumMod val="75000"/>
                  </a:schemeClr>
                </a:solidFill>
              </a:rPr>
              <a:t>par Nikita </a:t>
            </a:r>
            <a:r>
              <a:rPr lang="fr-FR" sz="4400" dirty="0" err="1">
                <a:solidFill>
                  <a:schemeClr val="tx2">
                    <a:lumMod val="75000"/>
                  </a:schemeClr>
                </a:solidFill>
              </a:rPr>
              <a:t>Beallet</a:t>
            </a:r>
            <a:r>
              <a:rPr lang="fr-FR" sz="4400" dirty="0">
                <a:solidFill>
                  <a:schemeClr val="tx2">
                    <a:lumMod val="75000"/>
                  </a:schemeClr>
                </a:solidFill>
              </a:rPr>
              <a:t> et Waël </a:t>
            </a:r>
            <a:r>
              <a:rPr lang="fr-FR" sz="4400" dirty="0" err="1">
                <a:solidFill>
                  <a:schemeClr val="tx2">
                    <a:lumMod val="75000"/>
                  </a:schemeClr>
                </a:solidFill>
              </a:rPr>
              <a:t>Belarouci</a:t>
            </a:r>
            <a:r>
              <a:rPr lang="fr-FR" sz="4400" dirty="0">
                <a:solidFill>
                  <a:schemeClr val="tx2">
                    <a:lumMod val="75000"/>
                  </a:schemeClr>
                </a:solidFill>
              </a:rPr>
              <a:t> </a:t>
            </a:r>
            <a:br>
              <a:rPr lang="fr-FR" sz="4400" dirty="0">
                <a:solidFill>
                  <a:schemeClr val="tx2">
                    <a:lumMod val="75000"/>
                  </a:schemeClr>
                </a:solidFill>
              </a:rPr>
            </a:br>
            <a:br>
              <a:rPr lang="fr-FR" sz="4400" dirty="0">
                <a:solidFill>
                  <a:srgbClr val="D8A412"/>
                </a:solidFill>
              </a:rPr>
            </a:br>
            <a:r>
              <a:rPr lang="fr-FR" sz="2700" dirty="0">
                <a:solidFill>
                  <a:schemeClr val="tx2">
                    <a:lumMod val="75000"/>
                  </a:schemeClr>
                </a:solidFill>
              </a:rPr>
              <a:t>encadrés par Claire-Lise et Bénédicte</a:t>
            </a:r>
          </a:p>
        </p:txBody>
      </p:sp>
    </p:spTree>
    <p:extLst>
      <p:ext uri="{BB962C8B-B14F-4D97-AF65-F5344CB8AC3E}">
        <p14:creationId xmlns:p14="http://schemas.microsoft.com/office/powerpoint/2010/main" val="402807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Etape 4 : l’exploitation des données</a:t>
            </a:r>
          </a:p>
        </p:txBody>
      </p:sp>
      <p:sp>
        <p:nvSpPr>
          <p:cNvPr id="6" name="Espace réservé du contenu 5"/>
          <p:cNvSpPr>
            <a:spLocks noGrp="1"/>
          </p:cNvSpPr>
          <p:nvPr>
            <p:ph idx="1"/>
          </p:nvPr>
        </p:nvSpPr>
        <p:spPr>
          <a:xfrm>
            <a:off x="838200" y="1128715"/>
            <a:ext cx="10886440" cy="4748074"/>
          </a:xfrm>
        </p:spPr>
        <p:txBody>
          <a:bodyPr>
            <a:normAutofit/>
          </a:bodyPr>
          <a:lstStyle/>
          <a:p>
            <a:r>
              <a:rPr lang="fr-FR" dirty="0"/>
              <a:t>Passer des données individuelles…</a:t>
            </a:r>
          </a:p>
          <a:p>
            <a:pPr lvl="1"/>
            <a:endParaRPr lang="fr-FR" dirty="0"/>
          </a:p>
          <a:p>
            <a:pPr marL="0" indent="0">
              <a:buNone/>
            </a:pPr>
            <a:endParaRPr lang="fr-FR" dirty="0"/>
          </a:p>
          <a:p>
            <a:endParaRPr lang="fr-FR" dirty="0"/>
          </a:p>
        </p:txBody>
      </p:sp>
      <p:pic>
        <p:nvPicPr>
          <p:cNvPr id="4" name="Image 3">
            <a:extLst>
              <a:ext uri="{FF2B5EF4-FFF2-40B4-BE49-F238E27FC236}">
                <a16:creationId xmlns:a16="http://schemas.microsoft.com/office/drawing/2014/main" id="{6A6493B9-21BD-4C37-A1EF-D1DF46A9A255}"/>
              </a:ext>
            </a:extLst>
          </p:cNvPr>
          <p:cNvPicPr>
            <a:picLocks noChangeAspect="1"/>
          </p:cNvPicPr>
          <p:nvPr/>
        </p:nvPicPr>
        <p:blipFill>
          <a:blip r:embed="rId2"/>
          <a:stretch>
            <a:fillRect/>
          </a:stretch>
        </p:blipFill>
        <p:spPr>
          <a:xfrm>
            <a:off x="964095" y="1578005"/>
            <a:ext cx="10389705" cy="4436671"/>
          </a:xfrm>
          <a:prstGeom prst="rect">
            <a:avLst/>
          </a:prstGeom>
        </p:spPr>
      </p:pic>
      <p:sp>
        <p:nvSpPr>
          <p:cNvPr id="7" name="ZoneTexte 6">
            <a:extLst>
              <a:ext uri="{FF2B5EF4-FFF2-40B4-BE49-F238E27FC236}">
                <a16:creationId xmlns:a16="http://schemas.microsoft.com/office/drawing/2014/main" id="{896CD10D-533F-47EE-9656-76E88B3EF03B}"/>
              </a:ext>
            </a:extLst>
          </p:cNvPr>
          <p:cNvSpPr txBox="1"/>
          <p:nvPr/>
        </p:nvSpPr>
        <p:spPr>
          <a:xfrm>
            <a:off x="-1238555" y="1786374"/>
            <a:ext cx="926792" cy="369332"/>
          </a:xfrm>
          <a:prstGeom prst="rect">
            <a:avLst/>
          </a:prstGeom>
          <a:noFill/>
        </p:spPr>
        <p:txBody>
          <a:bodyPr wrap="none" rtlCol="0">
            <a:spAutoFit/>
          </a:bodyPr>
          <a:lstStyle/>
          <a:p>
            <a:r>
              <a:rPr lang="fr-FR" dirty="0"/>
              <a:t>Lorenzo</a:t>
            </a:r>
          </a:p>
        </p:txBody>
      </p:sp>
    </p:spTree>
    <p:extLst>
      <p:ext uri="{BB962C8B-B14F-4D97-AF65-F5344CB8AC3E}">
        <p14:creationId xmlns:p14="http://schemas.microsoft.com/office/powerpoint/2010/main" val="467858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a:solidFill>
                  <a:srgbClr val="FF0000"/>
                </a:solidFill>
              </a:rPr>
              <a:t>Nos questions</a:t>
            </a:r>
          </a:p>
        </p:txBody>
      </p:sp>
      <p:sp>
        <p:nvSpPr>
          <p:cNvPr id="7" name="Espace réservé du contenu 2"/>
          <p:cNvSpPr txBox="1">
            <a:spLocks noGrp="1"/>
          </p:cNvSpPr>
          <p:nvPr>
            <p:ph sz="quarter" idx="4"/>
          </p:nvPr>
        </p:nvSpPr>
        <p:spPr>
          <a:xfrm>
            <a:off x="1068434" y="1431026"/>
            <a:ext cx="9596176" cy="3157517"/>
          </a:xfrm>
          <a:prstGeom prst="rect">
            <a:avLst/>
          </a:prstGeom>
          <a:ln w="38100">
            <a:solidFill>
              <a:srgbClr val="339966"/>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 Dans quel le pays as-tu fait ton dernier voyage ? (Tu peux répondre France si c'est le cas) [</a:t>
            </a:r>
            <a:r>
              <a:rPr lang="fr-FR" sz="2600" dirty="0">
                <a:solidFill>
                  <a:srgbClr val="339966"/>
                </a:solidFill>
              </a:rPr>
              <a:t>Region</a:t>
            </a:r>
            <a:r>
              <a:rPr lang="fr-FR" sz="2600" dirty="0"/>
              <a:t>]</a:t>
            </a:r>
          </a:p>
          <a:p>
            <a:r>
              <a:rPr lang="fr-FR" sz="2600" dirty="0"/>
              <a:t>Quelle était la principale raison de ton voyage ? [</a:t>
            </a:r>
            <a:r>
              <a:rPr lang="fr-FR" sz="2600" dirty="0">
                <a:solidFill>
                  <a:srgbClr val="339966"/>
                </a:solidFill>
              </a:rPr>
              <a:t>Voyages</a:t>
            </a:r>
            <a:r>
              <a:rPr lang="fr-FR" sz="2600" dirty="0"/>
              <a:t>]</a:t>
            </a:r>
          </a:p>
          <a:p>
            <a:r>
              <a:rPr lang="fr-FR" sz="2600" dirty="0"/>
              <a:t>Quel moyen de transport as-tu principalement utilisé pour arriver à destination lors de ton dernier voyage ? [</a:t>
            </a:r>
            <a:r>
              <a:rPr lang="fr-FR" sz="2600" dirty="0" err="1">
                <a:solidFill>
                  <a:srgbClr val="339966"/>
                </a:solidFill>
              </a:rPr>
              <a:t>moyenaller</a:t>
            </a:r>
            <a:r>
              <a:rPr lang="fr-FR" sz="2600" dirty="0"/>
              <a:t>]</a:t>
            </a:r>
          </a:p>
          <a:p>
            <a:r>
              <a:rPr lang="fr-FR" sz="2600" dirty="0"/>
              <a:t>Quel moyen de transport as-tu principalement utilisé sur ton lieu de voyage ?</a:t>
            </a:r>
            <a:r>
              <a:rPr lang="fr-FR" dirty="0"/>
              <a:t>[</a:t>
            </a:r>
            <a:r>
              <a:rPr lang="fr-FR" dirty="0" err="1">
                <a:solidFill>
                  <a:srgbClr val="339966"/>
                </a:solidFill>
              </a:rPr>
              <a:t>moyenlieu</a:t>
            </a:r>
            <a:r>
              <a:rPr lang="fr-FR" dirty="0"/>
              <a:t>]</a:t>
            </a:r>
          </a:p>
          <a:p>
            <a:endParaRPr lang="fr-FR" dirty="0"/>
          </a:p>
          <a:p>
            <a:endParaRPr lang="fr-FR" dirty="0"/>
          </a:p>
        </p:txBody>
      </p:sp>
      <p:sp>
        <p:nvSpPr>
          <p:cNvPr id="9" name="ZoneTexte 8"/>
          <p:cNvSpPr txBox="1"/>
          <p:nvPr/>
        </p:nvSpPr>
        <p:spPr>
          <a:xfrm>
            <a:off x="1185128" y="4874375"/>
            <a:ext cx="10836866" cy="523220"/>
          </a:xfrm>
          <a:prstGeom prst="rect">
            <a:avLst/>
          </a:prstGeom>
          <a:noFill/>
        </p:spPr>
        <p:txBody>
          <a:bodyPr wrap="square" rtlCol="0">
            <a:spAutoFit/>
          </a:bodyPr>
          <a:lstStyle/>
          <a:p>
            <a:r>
              <a:rPr lang="fr-FR" sz="2800" i="1" dirty="0">
                <a:solidFill>
                  <a:srgbClr val="00B050"/>
                </a:solidFill>
                <a:sym typeface="Wingdings" panose="05000000000000000000" pitchFamily="2" charset="2"/>
              </a:rPr>
              <a:t>9 répondants </a:t>
            </a:r>
            <a:r>
              <a:rPr lang="fr-FR" sz="2800" i="1">
                <a:solidFill>
                  <a:srgbClr val="00B050"/>
                </a:solidFill>
                <a:sym typeface="Wingdings" panose="05000000000000000000" pitchFamily="2" charset="2"/>
              </a:rPr>
              <a:t>à l’enquête </a:t>
            </a:r>
            <a:r>
              <a:rPr lang="fr-FR" sz="2800" i="1" dirty="0">
                <a:solidFill>
                  <a:srgbClr val="00B050"/>
                </a:solidFill>
                <a:sym typeface="Wingdings" panose="05000000000000000000" pitchFamily="2" charset="2"/>
              </a:rPr>
              <a:t>sur 10 ont déclaré être partis en voyage</a:t>
            </a:r>
            <a:endParaRPr lang="fr-FR" sz="2800" i="1" dirty="0">
              <a:solidFill>
                <a:srgbClr val="00B050"/>
              </a:solidFill>
            </a:endParaRPr>
          </a:p>
        </p:txBody>
      </p:sp>
    </p:spTree>
    <p:extLst>
      <p:ext uri="{BB962C8B-B14F-4D97-AF65-F5344CB8AC3E}">
        <p14:creationId xmlns:p14="http://schemas.microsoft.com/office/powerpoint/2010/main" val="4231470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a:solidFill>
                  <a:srgbClr val="FF0000"/>
                </a:solidFill>
              </a:rPr>
              <a:t>Nos traitements</a:t>
            </a:r>
          </a:p>
        </p:txBody>
      </p:sp>
      <p:sp>
        <p:nvSpPr>
          <p:cNvPr id="4" name="Espace réservé du contenu 3"/>
          <p:cNvSpPr>
            <a:spLocks noGrp="1"/>
          </p:cNvSpPr>
          <p:nvPr>
            <p:ph sz="half" idx="2"/>
          </p:nvPr>
        </p:nvSpPr>
        <p:spPr>
          <a:xfrm>
            <a:off x="6097588" y="2098865"/>
            <a:ext cx="5157787" cy="3684588"/>
          </a:xfrm>
        </p:spPr>
        <p:txBody>
          <a:bodyPr>
            <a:normAutofit/>
          </a:bodyPr>
          <a:lstStyle/>
          <a:p>
            <a:endParaRPr lang="fr-FR" dirty="0"/>
          </a:p>
          <a:p>
            <a:endParaRPr lang="fr-FR" dirty="0"/>
          </a:p>
          <a:p>
            <a:endParaRPr lang="fr-FR" dirty="0"/>
          </a:p>
        </p:txBody>
      </p:sp>
      <p:sp>
        <p:nvSpPr>
          <p:cNvPr id="7" name="Espace réservé du contenu 2"/>
          <p:cNvSpPr txBox="1">
            <a:spLocks noGrp="1"/>
          </p:cNvSpPr>
          <p:nvPr>
            <p:ph sz="quarter" idx="4"/>
          </p:nvPr>
        </p:nvSpPr>
        <p:spPr>
          <a:xfrm>
            <a:off x="947980" y="1907947"/>
            <a:ext cx="10307395" cy="3684588"/>
          </a:xfrm>
          <a:prstGeom prst="rect">
            <a:avLst/>
          </a:prstGeom>
          <a:ln w="38100">
            <a:solidFill>
              <a:srgbClr val="339966"/>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pPr marL="0" indent="0">
              <a:buNone/>
            </a:pPr>
            <a:r>
              <a:rPr lang="fr-FR" dirty="0">
                <a:sym typeface="Wingdings" panose="05000000000000000000" pitchFamily="2" charset="2"/>
              </a:rPr>
              <a:t>Analyse de 5</a:t>
            </a:r>
            <a:r>
              <a:rPr lang="fr-FR" dirty="0"/>
              <a:t> questions sur 28</a:t>
            </a:r>
          </a:p>
          <a:p>
            <a:pPr>
              <a:buFont typeface="Calibri" panose="020F0502020204030204" pitchFamily="34" charset="0"/>
              <a:buChar char="→"/>
            </a:pPr>
            <a:r>
              <a:rPr lang="fr-FR" dirty="0"/>
              <a:t> Regroupement de modalités (ex. France, Europe, hors Europe)</a:t>
            </a:r>
          </a:p>
          <a:p>
            <a:pPr>
              <a:buFont typeface="Wingdings" panose="05000000000000000000" pitchFamily="2" charset="2"/>
              <a:buChar char="à"/>
            </a:pPr>
            <a:r>
              <a:rPr lang="fr-FR" dirty="0"/>
              <a:t> Calcul de statistiques </a:t>
            </a:r>
          </a:p>
          <a:p>
            <a:pPr>
              <a:buFont typeface="Wingdings" panose="05000000000000000000" pitchFamily="2" charset="2"/>
              <a:buChar char="à"/>
            </a:pPr>
            <a:r>
              <a:rPr lang="fr-FR" dirty="0"/>
              <a:t> Choix de graphiques</a:t>
            </a:r>
          </a:p>
          <a:p>
            <a:endParaRPr lang="fr-FR" dirty="0"/>
          </a:p>
        </p:txBody>
      </p:sp>
    </p:spTree>
    <p:extLst>
      <p:ext uri="{BB962C8B-B14F-4D97-AF65-F5344CB8AC3E}">
        <p14:creationId xmlns:p14="http://schemas.microsoft.com/office/powerpoint/2010/main" val="1307451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1950" y="260395"/>
            <a:ext cx="12096750" cy="1047197"/>
          </a:xfrm>
        </p:spPr>
        <p:txBody>
          <a:bodyPr>
            <a:noAutofit/>
          </a:bodyPr>
          <a:lstStyle/>
          <a:p>
            <a:r>
              <a:rPr lang="fr-FR" sz="3600" dirty="0">
                <a:solidFill>
                  <a:srgbClr val="FF0000"/>
                </a:solidFill>
              </a:rPr>
              <a:t>Dans quelle région du monde sont </a:t>
            </a:r>
            <a:r>
              <a:rPr lang="fr-FR" sz="3600" dirty="0" err="1">
                <a:solidFill>
                  <a:srgbClr val="FF0000"/>
                </a:solidFill>
              </a:rPr>
              <a:t>parti-es</a:t>
            </a:r>
            <a:r>
              <a:rPr lang="fr-FR" sz="3600" dirty="0">
                <a:solidFill>
                  <a:srgbClr val="FF0000"/>
                </a:solidFill>
              </a:rPr>
              <a:t> les </a:t>
            </a:r>
            <a:r>
              <a:rPr lang="fr-FR" sz="3600" dirty="0" err="1">
                <a:solidFill>
                  <a:srgbClr val="FF0000"/>
                </a:solidFill>
              </a:rPr>
              <a:t>enquêté-es</a:t>
            </a:r>
            <a:r>
              <a:rPr lang="fr-FR" sz="3600" dirty="0">
                <a:solidFill>
                  <a:srgbClr val="FF0000"/>
                </a:solidFill>
              </a:rPr>
              <a:t> </a:t>
            </a:r>
            <a:br>
              <a:rPr lang="fr-FR" sz="3600" dirty="0">
                <a:solidFill>
                  <a:srgbClr val="FF0000"/>
                </a:solidFill>
              </a:rPr>
            </a:br>
            <a:r>
              <a:rPr lang="fr-FR" sz="3600" dirty="0">
                <a:solidFill>
                  <a:srgbClr val="FF0000"/>
                </a:solidFill>
              </a:rPr>
              <a:t>lors de leur dernier voyage ?</a:t>
            </a: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7804"/>
          <a:stretch/>
        </p:blipFill>
        <p:spPr>
          <a:xfrm>
            <a:off x="838200" y="1323191"/>
            <a:ext cx="8588192" cy="4750815"/>
          </a:xfrm>
          <a:prstGeom prst="rect">
            <a:avLst/>
          </a:prstGeom>
        </p:spPr>
      </p:pic>
      <p:sp>
        <p:nvSpPr>
          <p:cNvPr id="12" name="ZoneTexte 11"/>
          <p:cNvSpPr txBox="1"/>
          <p:nvPr/>
        </p:nvSpPr>
        <p:spPr>
          <a:xfrm>
            <a:off x="9606579" y="2409713"/>
            <a:ext cx="1850315" cy="1477328"/>
          </a:xfrm>
          <a:prstGeom prst="rect">
            <a:avLst/>
          </a:prstGeom>
          <a:noFill/>
          <a:ln>
            <a:solidFill>
              <a:srgbClr val="00B050"/>
            </a:solidFill>
          </a:ln>
        </p:spPr>
        <p:txBody>
          <a:bodyPr wrap="square" rtlCol="0">
            <a:spAutoFit/>
          </a:bodyPr>
          <a:lstStyle/>
          <a:p>
            <a:r>
              <a:rPr lang="fr-FR" dirty="0">
                <a:solidFill>
                  <a:srgbClr val="339966"/>
                </a:solidFill>
                <a:sym typeface="Wingdings" panose="05000000000000000000" pitchFamily="2" charset="2"/>
              </a:rPr>
              <a:t> </a:t>
            </a:r>
            <a:r>
              <a:rPr lang="fr-FR" dirty="0"/>
              <a:t>Peut-on concilier destination de voyage et écologie ?</a:t>
            </a:r>
          </a:p>
        </p:txBody>
      </p:sp>
    </p:spTree>
    <p:extLst>
      <p:ext uri="{BB962C8B-B14F-4D97-AF65-F5344CB8AC3E}">
        <p14:creationId xmlns:p14="http://schemas.microsoft.com/office/powerpoint/2010/main" val="1679455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8770" y="362508"/>
            <a:ext cx="10515600" cy="635000"/>
          </a:xfrm>
        </p:spPr>
        <p:txBody>
          <a:bodyPr>
            <a:normAutofit/>
          </a:bodyPr>
          <a:lstStyle/>
          <a:p>
            <a:r>
              <a:rPr lang="fr-FR" sz="3600" dirty="0">
                <a:solidFill>
                  <a:srgbClr val="FF0000"/>
                </a:solidFill>
              </a:rPr>
              <a:t>Quels voyages à quel âge ?</a:t>
            </a:r>
          </a:p>
        </p:txBody>
      </p:sp>
      <p:sp>
        <p:nvSpPr>
          <p:cNvPr id="9" name="ZoneTexte 8"/>
          <p:cNvSpPr txBox="1"/>
          <p:nvPr/>
        </p:nvSpPr>
        <p:spPr>
          <a:xfrm>
            <a:off x="1807849" y="2393768"/>
            <a:ext cx="767847" cy="307777"/>
          </a:xfrm>
          <a:prstGeom prst="rect">
            <a:avLst/>
          </a:prstGeom>
          <a:noFill/>
        </p:spPr>
        <p:txBody>
          <a:bodyPr wrap="square" rtlCol="0">
            <a:spAutoFit/>
          </a:bodyPr>
          <a:lstStyle/>
          <a:p>
            <a:r>
              <a:rPr lang="fr-FR" sz="1400" dirty="0"/>
              <a:t>(N=36)</a:t>
            </a:r>
          </a:p>
        </p:txBody>
      </p:sp>
      <p:sp>
        <p:nvSpPr>
          <p:cNvPr id="10" name="ZoneTexte 9"/>
          <p:cNvSpPr txBox="1"/>
          <p:nvPr/>
        </p:nvSpPr>
        <p:spPr>
          <a:xfrm>
            <a:off x="1795647" y="3036997"/>
            <a:ext cx="681597" cy="307777"/>
          </a:xfrm>
          <a:prstGeom prst="rect">
            <a:avLst/>
          </a:prstGeom>
          <a:noFill/>
        </p:spPr>
        <p:txBody>
          <a:bodyPr wrap="none" rtlCol="0">
            <a:spAutoFit/>
          </a:bodyPr>
          <a:lstStyle/>
          <a:p>
            <a:r>
              <a:rPr lang="fr-FR" sz="1400" dirty="0"/>
              <a:t>(N=32)</a:t>
            </a:r>
          </a:p>
        </p:txBody>
      </p:sp>
      <p:sp>
        <p:nvSpPr>
          <p:cNvPr id="11" name="ZoneTexte 10"/>
          <p:cNvSpPr txBox="1"/>
          <p:nvPr/>
        </p:nvSpPr>
        <p:spPr>
          <a:xfrm>
            <a:off x="1807849" y="3636377"/>
            <a:ext cx="843947" cy="307777"/>
          </a:xfrm>
          <a:prstGeom prst="rect">
            <a:avLst/>
          </a:prstGeom>
          <a:noFill/>
        </p:spPr>
        <p:txBody>
          <a:bodyPr wrap="square" rtlCol="0">
            <a:spAutoFit/>
          </a:bodyPr>
          <a:lstStyle/>
          <a:p>
            <a:r>
              <a:rPr lang="fr-FR" sz="1400" dirty="0"/>
              <a:t>(N=32)</a:t>
            </a:r>
          </a:p>
        </p:txBody>
      </p:sp>
      <p:sp>
        <p:nvSpPr>
          <p:cNvPr id="12" name="ZoneTexte 11"/>
          <p:cNvSpPr txBox="1"/>
          <p:nvPr/>
        </p:nvSpPr>
        <p:spPr>
          <a:xfrm>
            <a:off x="1758574" y="4234894"/>
            <a:ext cx="893222" cy="307777"/>
          </a:xfrm>
          <a:prstGeom prst="rect">
            <a:avLst/>
          </a:prstGeom>
          <a:noFill/>
        </p:spPr>
        <p:txBody>
          <a:bodyPr wrap="square" rtlCol="0">
            <a:spAutoFit/>
          </a:bodyPr>
          <a:lstStyle/>
          <a:p>
            <a:r>
              <a:rPr lang="fr-FR" sz="1200" dirty="0"/>
              <a:t>(</a:t>
            </a:r>
            <a:r>
              <a:rPr lang="fr-FR" sz="1400" dirty="0"/>
              <a:t>N=194)</a:t>
            </a:r>
          </a:p>
        </p:txBody>
      </p:sp>
      <p:sp>
        <p:nvSpPr>
          <p:cNvPr id="13" name="ZoneTexte 12"/>
          <p:cNvSpPr txBox="1"/>
          <p:nvPr/>
        </p:nvSpPr>
        <p:spPr>
          <a:xfrm>
            <a:off x="1737359" y="4879909"/>
            <a:ext cx="873037" cy="307777"/>
          </a:xfrm>
          <a:prstGeom prst="rect">
            <a:avLst/>
          </a:prstGeom>
          <a:noFill/>
        </p:spPr>
        <p:txBody>
          <a:bodyPr wrap="square" rtlCol="0">
            <a:spAutoFit/>
          </a:bodyPr>
          <a:lstStyle/>
          <a:p>
            <a:r>
              <a:rPr lang="fr-FR" sz="1400" dirty="0"/>
              <a:t>(N=211)</a:t>
            </a:r>
          </a:p>
        </p:txBody>
      </p:sp>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t="7688"/>
          <a:stretch/>
        </p:blipFill>
        <p:spPr>
          <a:xfrm>
            <a:off x="2469885" y="1092232"/>
            <a:ext cx="9114473" cy="5048247"/>
          </a:xfrm>
        </p:spPr>
      </p:pic>
      <p:sp>
        <p:nvSpPr>
          <p:cNvPr id="14" name="ZoneTexte 13"/>
          <p:cNvSpPr txBox="1"/>
          <p:nvPr/>
        </p:nvSpPr>
        <p:spPr>
          <a:xfrm>
            <a:off x="1692088" y="5486364"/>
            <a:ext cx="812683" cy="307777"/>
          </a:xfrm>
          <a:prstGeom prst="rect">
            <a:avLst/>
          </a:prstGeom>
          <a:noFill/>
        </p:spPr>
        <p:txBody>
          <a:bodyPr wrap="square" rtlCol="0">
            <a:spAutoFit/>
          </a:bodyPr>
          <a:lstStyle/>
          <a:p>
            <a:r>
              <a:rPr lang="fr-FR" sz="1400" dirty="0"/>
              <a:t>(N=250)</a:t>
            </a:r>
          </a:p>
        </p:txBody>
      </p:sp>
      <p:sp>
        <p:nvSpPr>
          <p:cNvPr id="15" name="ZoneTexte 14"/>
          <p:cNvSpPr txBox="1"/>
          <p:nvPr/>
        </p:nvSpPr>
        <p:spPr>
          <a:xfrm>
            <a:off x="1807849" y="1786412"/>
            <a:ext cx="685332" cy="307777"/>
          </a:xfrm>
          <a:prstGeom prst="rect">
            <a:avLst/>
          </a:prstGeom>
          <a:noFill/>
        </p:spPr>
        <p:txBody>
          <a:bodyPr wrap="square" rtlCol="0">
            <a:spAutoFit/>
          </a:bodyPr>
          <a:lstStyle/>
          <a:p>
            <a:r>
              <a:rPr lang="fr-FR" sz="1400" dirty="0"/>
              <a:t>(N=39)</a:t>
            </a:r>
          </a:p>
        </p:txBody>
      </p:sp>
      <p:sp>
        <p:nvSpPr>
          <p:cNvPr id="6" name="ZoneTexte 5"/>
          <p:cNvSpPr txBox="1"/>
          <p:nvPr/>
        </p:nvSpPr>
        <p:spPr>
          <a:xfrm>
            <a:off x="9757185" y="3354745"/>
            <a:ext cx="957431" cy="261610"/>
          </a:xfrm>
          <a:prstGeom prst="rect">
            <a:avLst/>
          </a:prstGeom>
          <a:noFill/>
        </p:spPr>
        <p:txBody>
          <a:bodyPr wrap="square" rtlCol="0">
            <a:spAutoFit/>
          </a:bodyPr>
          <a:lstStyle/>
          <a:p>
            <a:r>
              <a:rPr lang="fr-FR" sz="1100" dirty="0"/>
              <a:t>(N=580)</a:t>
            </a:r>
          </a:p>
        </p:txBody>
      </p:sp>
      <p:sp>
        <p:nvSpPr>
          <p:cNvPr id="16" name="ZoneTexte 15"/>
          <p:cNvSpPr txBox="1"/>
          <p:nvPr/>
        </p:nvSpPr>
        <p:spPr>
          <a:xfrm>
            <a:off x="9865740" y="3562650"/>
            <a:ext cx="957431" cy="261610"/>
          </a:xfrm>
          <a:prstGeom prst="rect">
            <a:avLst/>
          </a:prstGeom>
          <a:noFill/>
        </p:spPr>
        <p:txBody>
          <a:bodyPr wrap="square" rtlCol="0">
            <a:spAutoFit/>
          </a:bodyPr>
          <a:lstStyle/>
          <a:p>
            <a:r>
              <a:rPr lang="fr-FR" sz="1100" dirty="0"/>
              <a:t>(N=57)</a:t>
            </a:r>
          </a:p>
        </p:txBody>
      </p:sp>
      <p:sp>
        <p:nvSpPr>
          <p:cNvPr id="17" name="ZoneTexte 16"/>
          <p:cNvSpPr txBox="1"/>
          <p:nvPr/>
        </p:nvSpPr>
        <p:spPr>
          <a:xfrm>
            <a:off x="9430869" y="3751872"/>
            <a:ext cx="957431" cy="261610"/>
          </a:xfrm>
          <a:prstGeom prst="rect">
            <a:avLst/>
          </a:prstGeom>
          <a:noFill/>
        </p:spPr>
        <p:txBody>
          <a:bodyPr wrap="square" rtlCol="0">
            <a:spAutoFit/>
          </a:bodyPr>
          <a:lstStyle/>
          <a:p>
            <a:r>
              <a:rPr lang="fr-FR" sz="1100" dirty="0"/>
              <a:t>(N=41)</a:t>
            </a:r>
          </a:p>
        </p:txBody>
      </p:sp>
      <p:sp>
        <p:nvSpPr>
          <p:cNvPr id="18" name="ZoneTexte 17"/>
          <p:cNvSpPr txBox="1"/>
          <p:nvPr/>
        </p:nvSpPr>
        <p:spPr>
          <a:xfrm>
            <a:off x="11317265" y="3943882"/>
            <a:ext cx="957431" cy="261610"/>
          </a:xfrm>
          <a:prstGeom prst="rect">
            <a:avLst/>
          </a:prstGeom>
          <a:noFill/>
        </p:spPr>
        <p:txBody>
          <a:bodyPr wrap="square" rtlCol="0">
            <a:spAutoFit/>
          </a:bodyPr>
          <a:lstStyle/>
          <a:p>
            <a:r>
              <a:rPr lang="fr-FR" sz="1100" dirty="0"/>
              <a:t>(N=77)</a:t>
            </a:r>
          </a:p>
        </p:txBody>
      </p:sp>
      <p:sp>
        <p:nvSpPr>
          <p:cNvPr id="19" name="ZoneTexte 18"/>
          <p:cNvSpPr txBox="1"/>
          <p:nvPr/>
        </p:nvSpPr>
        <p:spPr>
          <a:xfrm>
            <a:off x="9583269" y="4167681"/>
            <a:ext cx="957431" cy="261610"/>
          </a:xfrm>
          <a:prstGeom prst="rect">
            <a:avLst/>
          </a:prstGeom>
          <a:noFill/>
        </p:spPr>
        <p:txBody>
          <a:bodyPr wrap="square" rtlCol="0">
            <a:spAutoFit/>
          </a:bodyPr>
          <a:lstStyle/>
          <a:p>
            <a:r>
              <a:rPr lang="fr-FR" sz="1100" dirty="0"/>
              <a:t>(N=39)</a:t>
            </a:r>
          </a:p>
        </p:txBody>
      </p:sp>
      <p:sp>
        <p:nvSpPr>
          <p:cNvPr id="20" name="ZoneTexte 19"/>
          <p:cNvSpPr txBox="1"/>
          <p:nvPr/>
        </p:nvSpPr>
        <p:spPr>
          <a:xfrm>
            <a:off x="9154055" y="1706190"/>
            <a:ext cx="1850315" cy="1200329"/>
          </a:xfrm>
          <a:prstGeom prst="rect">
            <a:avLst/>
          </a:prstGeom>
          <a:noFill/>
          <a:ln>
            <a:solidFill>
              <a:srgbClr val="00B050"/>
            </a:solidFill>
          </a:ln>
        </p:spPr>
        <p:txBody>
          <a:bodyPr wrap="square" rtlCol="0">
            <a:spAutoFit/>
          </a:bodyPr>
          <a:lstStyle/>
          <a:p>
            <a:r>
              <a:rPr lang="fr-FR" dirty="0">
                <a:solidFill>
                  <a:srgbClr val="339966"/>
                </a:solidFill>
                <a:sym typeface="Wingdings" panose="05000000000000000000" pitchFamily="2" charset="2"/>
              </a:rPr>
              <a:t> </a:t>
            </a:r>
            <a:r>
              <a:rPr lang="fr-FR" dirty="0"/>
              <a:t>Peut-on choisir motif du voyage selon son âge ?</a:t>
            </a:r>
          </a:p>
        </p:txBody>
      </p:sp>
    </p:spTree>
    <p:extLst>
      <p:ext uri="{BB962C8B-B14F-4D97-AF65-F5344CB8AC3E}">
        <p14:creationId xmlns:p14="http://schemas.microsoft.com/office/powerpoint/2010/main" val="3041863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475583"/>
            <a:ext cx="10515600" cy="711200"/>
          </a:xfrm>
        </p:spPr>
        <p:txBody>
          <a:bodyPr>
            <a:normAutofit/>
          </a:bodyPr>
          <a:lstStyle/>
          <a:p>
            <a:r>
              <a:rPr lang="fr-FR" sz="3600" dirty="0">
                <a:solidFill>
                  <a:srgbClr val="FF0000"/>
                </a:solidFill>
              </a:rPr>
              <a:t>Quel moyen transport pour un voyage en France ?</a:t>
            </a:r>
          </a:p>
        </p:txBody>
      </p:sp>
      <p:sp>
        <p:nvSpPr>
          <p:cNvPr id="2" name="Rectangle 1"/>
          <p:cNvSpPr/>
          <p:nvPr/>
        </p:nvSpPr>
        <p:spPr>
          <a:xfrm>
            <a:off x="11353800" y="3339101"/>
            <a:ext cx="738883" cy="1243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484843" y="5551939"/>
            <a:ext cx="2578813" cy="307777"/>
          </a:xfrm>
          <a:prstGeom prst="rect">
            <a:avLst/>
          </a:prstGeom>
          <a:noFill/>
        </p:spPr>
        <p:txBody>
          <a:bodyPr wrap="square" rtlCol="0">
            <a:spAutoFit/>
          </a:bodyPr>
          <a:lstStyle/>
          <a:p>
            <a:pPr algn="ctr"/>
            <a:r>
              <a:rPr lang="fr-FR" sz="1400" dirty="0"/>
              <a:t>(en France métropolitaine)</a:t>
            </a:r>
          </a:p>
        </p:txBody>
      </p:sp>
      <p:sp>
        <p:nvSpPr>
          <p:cNvPr id="13" name="ZoneTexte 12"/>
          <p:cNvSpPr txBox="1"/>
          <p:nvPr/>
        </p:nvSpPr>
        <p:spPr>
          <a:xfrm>
            <a:off x="862484" y="2292625"/>
            <a:ext cx="893222" cy="307777"/>
          </a:xfrm>
          <a:prstGeom prst="rect">
            <a:avLst/>
          </a:prstGeom>
          <a:noFill/>
        </p:spPr>
        <p:txBody>
          <a:bodyPr wrap="square" rtlCol="0">
            <a:spAutoFit/>
          </a:bodyPr>
          <a:lstStyle/>
          <a:p>
            <a:r>
              <a:rPr lang="fr-FR" sz="1200" dirty="0"/>
              <a:t>(</a:t>
            </a:r>
            <a:r>
              <a:rPr lang="fr-FR" sz="1400" dirty="0"/>
              <a:t>N=124)</a:t>
            </a:r>
          </a:p>
        </p:txBody>
      </p:sp>
      <p:sp>
        <p:nvSpPr>
          <p:cNvPr id="14" name="ZoneTexte 13"/>
          <p:cNvSpPr txBox="1"/>
          <p:nvPr/>
        </p:nvSpPr>
        <p:spPr>
          <a:xfrm>
            <a:off x="939439" y="4819118"/>
            <a:ext cx="893222" cy="307777"/>
          </a:xfrm>
          <a:prstGeom prst="rect">
            <a:avLst/>
          </a:prstGeom>
          <a:noFill/>
        </p:spPr>
        <p:txBody>
          <a:bodyPr wrap="square" rtlCol="0">
            <a:spAutoFit/>
          </a:bodyPr>
          <a:lstStyle/>
          <a:p>
            <a:r>
              <a:rPr lang="fr-FR" sz="1200" dirty="0"/>
              <a:t>(</a:t>
            </a:r>
            <a:r>
              <a:rPr lang="fr-FR" sz="1400" dirty="0"/>
              <a:t>N=18)</a:t>
            </a:r>
          </a:p>
        </p:txBody>
      </p:sp>
      <p:sp>
        <p:nvSpPr>
          <p:cNvPr id="15" name="ZoneTexte 14"/>
          <p:cNvSpPr txBox="1"/>
          <p:nvPr/>
        </p:nvSpPr>
        <p:spPr>
          <a:xfrm>
            <a:off x="939439" y="4066889"/>
            <a:ext cx="893222" cy="307777"/>
          </a:xfrm>
          <a:prstGeom prst="rect">
            <a:avLst/>
          </a:prstGeom>
          <a:noFill/>
        </p:spPr>
        <p:txBody>
          <a:bodyPr wrap="square" rtlCol="0">
            <a:spAutoFit/>
          </a:bodyPr>
          <a:lstStyle/>
          <a:p>
            <a:r>
              <a:rPr lang="fr-FR" sz="1200" dirty="0"/>
              <a:t>(</a:t>
            </a:r>
            <a:r>
              <a:rPr lang="fr-FR" sz="1400" dirty="0"/>
              <a:t>N=11)</a:t>
            </a:r>
          </a:p>
        </p:txBody>
      </p:sp>
      <p:sp>
        <p:nvSpPr>
          <p:cNvPr id="17" name="ZoneTexte 16"/>
          <p:cNvSpPr txBox="1"/>
          <p:nvPr/>
        </p:nvSpPr>
        <p:spPr>
          <a:xfrm>
            <a:off x="939439" y="3177142"/>
            <a:ext cx="893222" cy="307777"/>
          </a:xfrm>
          <a:prstGeom prst="rect">
            <a:avLst/>
          </a:prstGeom>
          <a:noFill/>
        </p:spPr>
        <p:txBody>
          <a:bodyPr wrap="square" rtlCol="0">
            <a:spAutoFit/>
          </a:bodyPr>
          <a:lstStyle/>
          <a:p>
            <a:r>
              <a:rPr lang="fr-FR" sz="1200" dirty="0"/>
              <a:t>(</a:t>
            </a:r>
            <a:r>
              <a:rPr lang="fr-FR" sz="1400" dirty="0"/>
              <a:t>N=92)</a:t>
            </a:r>
          </a:p>
        </p:txBody>
      </p:sp>
      <p:sp>
        <p:nvSpPr>
          <p:cNvPr id="18" name="ZoneTexte 17"/>
          <p:cNvSpPr txBox="1"/>
          <p:nvPr/>
        </p:nvSpPr>
        <p:spPr>
          <a:xfrm>
            <a:off x="9154055" y="1706190"/>
            <a:ext cx="2044656" cy="1477328"/>
          </a:xfrm>
          <a:prstGeom prst="rect">
            <a:avLst/>
          </a:prstGeom>
          <a:noFill/>
          <a:ln>
            <a:solidFill>
              <a:srgbClr val="00B050"/>
            </a:solidFill>
          </a:ln>
        </p:spPr>
        <p:txBody>
          <a:bodyPr wrap="square" rtlCol="0">
            <a:spAutoFit/>
          </a:bodyPr>
          <a:lstStyle/>
          <a:p>
            <a:r>
              <a:rPr lang="fr-FR" dirty="0">
                <a:solidFill>
                  <a:srgbClr val="339966"/>
                </a:solidFill>
                <a:sym typeface="Wingdings" panose="05000000000000000000" pitchFamily="2" charset="2"/>
              </a:rPr>
              <a:t> </a:t>
            </a:r>
            <a:r>
              <a:rPr lang="fr-FR" dirty="0"/>
              <a:t>Peut-on choisir le moyen de transport selon le type de voyage en France ?</a:t>
            </a:r>
          </a:p>
        </p:txBody>
      </p:sp>
      <p:pic>
        <p:nvPicPr>
          <p:cNvPr id="20" name="Espace réservé du contenu 1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7505"/>
          <a:stretch/>
        </p:blipFill>
        <p:spPr>
          <a:xfrm>
            <a:off x="1750925" y="1610477"/>
            <a:ext cx="7137048" cy="3960870"/>
          </a:xfrm>
        </p:spPr>
      </p:pic>
    </p:spTree>
    <p:extLst>
      <p:ext uri="{BB962C8B-B14F-4D97-AF65-F5344CB8AC3E}">
        <p14:creationId xmlns:p14="http://schemas.microsoft.com/office/powerpoint/2010/main" val="1159509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fontScale="90000"/>
          </a:bodyPr>
          <a:lstStyle/>
          <a:p>
            <a:r>
              <a:rPr lang="fr-FR" sz="3600" dirty="0">
                <a:solidFill>
                  <a:srgbClr val="FF0000"/>
                </a:solidFill>
              </a:rPr>
              <a:t>Moyen de transport utilisé sur le lieu de vacances selon la région du monde</a:t>
            </a:r>
          </a:p>
        </p:txBody>
      </p:sp>
      <p:sp>
        <p:nvSpPr>
          <p:cNvPr id="22" name="ZoneTexte 21"/>
          <p:cNvSpPr txBox="1"/>
          <p:nvPr/>
        </p:nvSpPr>
        <p:spPr>
          <a:xfrm>
            <a:off x="9558929" y="2262182"/>
            <a:ext cx="2044656" cy="1200329"/>
          </a:xfrm>
          <a:prstGeom prst="rect">
            <a:avLst/>
          </a:prstGeom>
          <a:noFill/>
          <a:ln>
            <a:solidFill>
              <a:srgbClr val="00B050"/>
            </a:solidFill>
          </a:ln>
        </p:spPr>
        <p:txBody>
          <a:bodyPr wrap="square" rtlCol="0">
            <a:spAutoFit/>
          </a:bodyPr>
          <a:lstStyle/>
          <a:p>
            <a:r>
              <a:rPr lang="fr-FR" dirty="0">
                <a:solidFill>
                  <a:srgbClr val="339966"/>
                </a:solidFill>
                <a:sym typeface="Wingdings" panose="05000000000000000000" pitchFamily="2" charset="2"/>
              </a:rPr>
              <a:t> </a:t>
            </a:r>
            <a:r>
              <a:rPr lang="fr-FR" dirty="0"/>
              <a:t>Peut-on choisir le moyen de transport selon la région du monde ?</a:t>
            </a:r>
          </a:p>
        </p:txBody>
      </p:sp>
      <p:sp>
        <p:nvSpPr>
          <p:cNvPr id="15" name="ZoneTexte 14"/>
          <p:cNvSpPr txBox="1"/>
          <p:nvPr/>
        </p:nvSpPr>
        <p:spPr>
          <a:xfrm>
            <a:off x="767928" y="3776047"/>
            <a:ext cx="1168583" cy="307777"/>
          </a:xfrm>
          <a:prstGeom prst="rect">
            <a:avLst/>
          </a:prstGeom>
          <a:noFill/>
        </p:spPr>
        <p:txBody>
          <a:bodyPr wrap="square" rtlCol="0">
            <a:spAutoFit/>
          </a:bodyPr>
          <a:lstStyle/>
          <a:p>
            <a:r>
              <a:rPr lang="fr-FR" sz="1400" dirty="0"/>
              <a:t>(N=140)</a:t>
            </a:r>
          </a:p>
        </p:txBody>
      </p:sp>
      <p:sp>
        <p:nvSpPr>
          <p:cNvPr id="17" name="ZoneTexte 16"/>
          <p:cNvSpPr txBox="1"/>
          <p:nvPr/>
        </p:nvSpPr>
        <p:spPr>
          <a:xfrm>
            <a:off x="767928" y="5261579"/>
            <a:ext cx="1284400" cy="307777"/>
          </a:xfrm>
          <a:prstGeom prst="rect">
            <a:avLst/>
          </a:prstGeom>
          <a:noFill/>
        </p:spPr>
        <p:txBody>
          <a:bodyPr wrap="square" rtlCol="0">
            <a:spAutoFit/>
          </a:bodyPr>
          <a:lstStyle/>
          <a:p>
            <a:r>
              <a:rPr lang="fr-FR" sz="1400" dirty="0"/>
              <a:t>(N=22)</a:t>
            </a:r>
          </a:p>
        </p:txBody>
      </p:sp>
      <p:sp>
        <p:nvSpPr>
          <p:cNvPr id="20" name="ZoneTexte 19"/>
          <p:cNvSpPr txBox="1"/>
          <p:nvPr/>
        </p:nvSpPr>
        <p:spPr>
          <a:xfrm>
            <a:off x="839788" y="4498055"/>
            <a:ext cx="1328672" cy="307777"/>
          </a:xfrm>
          <a:prstGeom prst="rect">
            <a:avLst/>
          </a:prstGeom>
          <a:noFill/>
        </p:spPr>
        <p:txBody>
          <a:bodyPr wrap="square" rtlCol="0">
            <a:spAutoFit/>
          </a:bodyPr>
          <a:lstStyle/>
          <a:p>
            <a:r>
              <a:rPr lang="fr-FR" sz="1400" dirty="0"/>
              <a:t>(N=39)</a:t>
            </a:r>
          </a:p>
        </p:txBody>
      </p:sp>
      <p:sp>
        <p:nvSpPr>
          <p:cNvPr id="21" name="ZoneTexte 20"/>
          <p:cNvSpPr txBox="1"/>
          <p:nvPr/>
        </p:nvSpPr>
        <p:spPr>
          <a:xfrm>
            <a:off x="733811" y="3007018"/>
            <a:ext cx="1236819" cy="307777"/>
          </a:xfrm>
          <a:prstGeom prst="rect">
            <a:avLst/>
          </a:prstGeom>
          <a:noFill/>
        </p:spPr>
        <p:txBody>
          <a:bodyPr wrap="square" rtlCol="0">
            <a:spAutoFit/>
          </a:bodyPr>
          <a:lstStyle/>
          <a:p>
            <a:r>
              <a:rPr lang="fr-FR" sz="1400" dirty="0"/>
              <a:t>(N=210)</a:t>
            </a:r>
          </a:p>
        </p:txBody>
      </p:sp>
      <p:sp>
        <p:nvSpPr>
          <p:cNvPr id="23" name="ZoneTexte 22"/>
          <p:cNvSpPr txBox="1"/>
          <p:nvPr/>
        </p:nvSpPr>
        <p:spPr>
          <a:xfrm>
            <a:off x="712958" y="2234882"/>
            <a:ext cx="1257672" cy="307777"/>
          </a:xfrm>
          <a:prstGeom prst="rect">
            <a:avLst/>
          </a:prstGeom>
          <a:noFill/>
        </p:spPr>
        <p:txBody>
          <a:bodyPr wrap="square" rtlCol="0">
            <a:spAutoFit/>
          </a:bodyPr>
          <a:lstStyle/>
          <a:p>
            <a:r>
              <a:rPr lang="fr-FR" sz="1400" dirty="0"/>
              <a:t>(N=356)</a:t>
            </a:r>
          </a:p>
        </p:txBody>
      </p:sp>
      <p:pic>
        <p:nvPicPr>
          <p:cNvPr id="24" name="Image 23"/>
          <p:cNvPicPr>
            <a:picLocks noChangeAspect="1"/>
          </p:cNvPicPr>
          <p:nvPr/>
        </p:nvPicPr>
        <p:blipFill rotWithShape="1">
          <a:blip r:embed="rId3">
            <a:extLst>
              <a:ext uri="{28A0092B-C50C-407E-A947-70E740481C1C}">
                <a14:useLocalDpi xmlns:a14="http://schemas.microsoft.com/office/drawing/2010/main" val="0"/>
              </a:ext>
            </a:extLst>
          </a:blip>
          <a:srcRect t="8437"/>
          <a:stretch/>
        </p:blipFill>
        <p:spPr>
          <a:xfrm>
            <a:off x="1487156" y="1532504"/>
            <a:ext cx="8177620" cy="4492600"/>
          </a:xfrm>
          <a:prstGeom prst="rect">
            <a:avLst/>
          </a:prstGeom>
        </p:spPr>
      </p:pic>
    </p:spTree>
    <p:extLst>
      <p:ext uri="{BB962C8B-B14F-4D97-AF65-F5344CB8AC3E}">
        <p14:creationId xmlns:p14="http://schemas.microsoft.com/office/powerpoint/2010/main" val="3708497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61950" y="382336"/>
            <a:ext cx="10515600" cy="635000"/>
          </a:xfrm>
        </p:spPr>
        <p:txBody>
          <a:bodyPr>
            <a:normAutofit fontScale="90000"/>
          </a:bodyPr>
          <a:lstStyle/>
          <a:p>
            <a:r>
              <a:rPr lang="fr-FR" sz="3600" dirty="0">
                <a:solidFill>
                  <a:srgbClr val="FF0000"/>
                </a:solidFill>
              </a:rPr>
              <a:t>Pour Conclure  – Combiner moyen de transport et respect de l'environnement pour voyager</a:t>
            </a:r>
          </a:p>
        </p:txBody>
      </p:sp>
      <p:sp>
        <p:nvSpPr>
          <p:cNvPr id="6" name="Espace réservé du contenu 5"/>
          <p:cNvSpPr>
            <a:spLocks noGrp="1"/>
          </p:cNvSpPr>
          <p:nvPr>
            <p:ph idx="1"/>
          </p:nvPr>
        </p:nvSpPr>
        <p:spPr>
          <a:xfrm>
            <a:off x="2929279" y="1671326"/>
            <a:ext cx="8666548" cy="4748074"/>
          </a:xfrm>
        </p:spPr>
        <p:txBody>
          <a:bodyPr/>
          <a:lstStyle/>
          <a:p>
            <a:r>
              <a:rPr lang="fr-FR" dirty="0"/>
              <a:t>Selon la destination du voyage , on ne peut pas toujours choisir le mode de transport</a:t>
            </a:r>
          </a:p>
          <a:p>
            <a:r>
              <a:rPr lang="fr-FR" dirty="0"/>
              <a:t>Selon son âge, on ne peut pas toujours choisir le type de voyage</a:t>
            </a:r>
          </a:p>
          <a:p>
            <a:r>
              <a:rPr lang="fr-FR" dirty="0"/>
              <a:t>Il semble plus facile de choisir un mode de transport plus écologique pour voyager en France</a:t>
            </a:r>
          </a:p>
          <a:p>
            <a:r>
              <a:rPr lang="fr-FR" dirty="0"/>
              <a:t>Sur son lieu de vacances, presque la moitié des moyens de transport utilisés respectent l’environnement</a:t>
            </a:r>
          </a:p>
          <a:p>
            <a:r>
              <a:rPr lang="fr-FR" dirty="0"/>
              <a:t> Les enquêtés ont pratiqué plus la marche à pied ou le vélo en voyage en Europe</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979" y="5286368"/>
            <a:ext cx="1764274" cy="123499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79" y="2531308"/>
            <a:ext cx="1298957" cy="1298957"/>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28912" y="1341962"/>
            <a:ext cx="1175093" cy="1175093"/>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79" y="3973158"/>
            <a:ext cx="1597717" cy="1075587"/>
          </a:xfrm>
          <a:prstGeom prst="rect">
            <a:avLst/>
          </a:prstGeom>
        </p:spPr>
      </p:pic>
    </p:spTree>
    <p:extLst>
      <p:ext uri="{BB962C8B-B14F-4D97-AF65-F5344CB8AC3E}">
        <p14:creationId xmlns:p14="http://schemas.microsoft.com/office/powerpoint/2010/main" val="487015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195520" y="5143374"/>
            <a:ext cx="9144000" cy="3078643"/>
          </a:xfrm>
        </p:spPr>
        <p:txBody>
          <a:bodyPr>
            <a:normAutofit fontScale="90000"/>
          </a:bodyPr>
          <a:lstStyle/>
          <a:p>
            <a:pPr algn="ctr">
              <a:lnSpc>
                <a:spcPct val="100000"/>
              </a:lnSpc>
              <a:spcBef>
                <a:spcPts val="1200"/>
              </a:spcBef>
              <a:spcAft>
                <a:spcPts val="1200"/>
              </a:spcAft>
            </a:pPr>
            <a:br>
              <a:rPr lang="fr-FR" sz="5400" cap="small" dirty="0"/>
            </a:br>
            <a:br>
              <a:rPr lang="fr-FR" sz="5400" cap="small" dirty="0"/>
            </a:br>
            <a:br>
              <a:rPr lang="fr-FR" sz="5400" cap="small" dirty="0"/>
            </a:br>
            <a:br>
              <a:rPr lang="fr-FR" sz="5400" cap="small" dirty="0"/>
            </a:br>
            <a:br>
              <a:rPr lang="fr-FR" sz="5400" cap="small" dirty="0"/>
            </a:br>
            <a:br>
              <a:rPr lang="fr-FR" sz="5400" cap="small" dirty="0"/>
            </a:br>
            <a:br>
              <a:rPr lang="fr-FR" sz="5400" cap="small" dirty="0"/>
            </a:br>
            <a:r>
              <a:rPr lang="fr-FR" sz="4400" dirty="0">
                <a:solidFill>
                  <a:schemeClr val="tx2">
                    <a:lumMod val="75000"/>
                  </a:schemeClr>
                </a:solidFill>
              </a:rPr>
              <a:t> </a:t>
            </a:r>
            <a:br>
              <a:rPr lang="fr-FR" sz="6000" cap="all" dirty="0">
                <a:solidFill>
                  <a:schemeClr val="tx2">
                    <a:lumMod val="75000"/>
                  </a:schemeClr>
                </a:solidFill>
                <a:latin typeface="+mn-lt"/>
              </a:rPr>
            </a:br>
            <a:br>
              <a:rPr lang="fr-FR" sz="4800" dirty="0">
                <a:solidFill>
                  <a:schemeClr val="tx2">
                    <a:lumMod val="75000"/>
                  </a:schemeClr>
                </a:solidFill>
              </a:rPr>
            </a:br>
            <a:br>
              <a:rPr lang="fr-FR" dirty="0">
                <a:solidFill>
                  <a:schemeClr val="tx2">
                    <a:lumMod val="75000"/>
                  </a:schemeClr>
                </a:solidFill>
              </a:rPr>
            </a:br>
            <a:endParaRPr lang="fr-FR" dirty="0">
              <a:solidFill>
                <a:schemeClr val="tx2">
                  <a:lumMod val="75000"/>
                </a:schemeClr>
              </a:solidFill>
            </a:endParaRPr>
          </a:p>
        </p:txBody>
      </p:sp>
      <p:sp>
        <p:nvSpPr>
          <p:cNvPr id="4" name="ZoneTexte 3">
            <a:extLst>
              <a:ext uri="{FF2B5EF4-FFF2-40B4-BE49-F238E27FC236}">
                <a16:creationId xmlns:a16="http://schemas.microsoft.com/office/drawing/2014/main" id="{8272CB92-6644-4654-860C-6602BD31669B}"/>
              </a:ext>
            </a:extLst>
          </p:cNvPr>
          <p:cNvSpPr txBox="1"/>
          <p:nvPr/>
        </p:nvSpPr>
        <p:spPr>
          <a:xfrm>
            <a:off x="1339584" y="2274838"/>
            <a:ext cx="9919062" cy="1569660"/>
          </a:xfrm>
          <a:prstGeom prst="rect">
            <a:avLst/>
          </a:prstGeom>
          <a:noFill/>
        </p:spPr>
        <p:txBody>
          <a:bodyPr wrap="square">
            <a:spAutoFit/>
          </a:bodyPr>
          <a:lstStyle/>
          <a:p>
            <a:pPr algn="ctr"/>
            <a:endParaRPr lang="fr-FR" sz="4800" cap="all" dirty="0">
              <a:solidFill>
                <a:schemeClr val="tx2">
                  <a:lumMod val="75000"/>
                </a:schemeClr>
              </a:solidFill>
              <a:latin typeface="+mn-lt"/>
            </a:endParaRPr>
          </a:p>
          <a:p>
            <a:pPr algn="ctr"/>
            <a:r>
              <a:rPr lang="fr-FR" sz="4800" cap="all" dirty="0">
                <a:solidFill>
                  <a:schemeClr val="tx2">
                    <a:lumMod val="75000"/>
                  </a:schemeClr>
                </a:solidFill>
                <a:latin typeface="+mn-lt"/>
              </a:rPr>
              <a:t>Discussion</a:t>
            </a:r>
            <a:endParaRPr lang="fr-FR" sz="4800" dirty="0"/>
          </a:p>
        </p:txBody>
      </p:sp>
      <p:sp>
        <p:nvSpPr>
          <p:cNvPr id="6" name="ZoneTexte 5">
            <a:extLst>
              <a:ext uri="{FF2B5EF4-FFF2-40B4-BE49-F238E27FC236}">
                <a16:creationId xmlns:a16="http://schemas.microsoft.com/office/drawing/2014/main" id="{EA56F3E0-4B24-4F0B-8586-CB5EEC68E07B}"/>
              </a:ext>
            </a:extLst>
          </p:cNvPr>
          <p:cNvSpPr txBox="1"/>
          <p:nvPr/>
        </p:nvSpPr>
        <p:spPr>
          <a:xfrm>
            <a:off x="2386148" y="5564666"/>
            <a:ext cx="6966857" cy="923330"/>
          </a:xfrm>
          <a:prstGeom prst="rect">
            <a:avLst/>
          </a:prstGeom>
          <a:noFill/>
        </p:spPr>
        <p:txBody>
          <a:bodyPr wrap="square">
            <a:spAutoFit/>
          </a:bodyPr>
          <a:lstStyle/>
          <a:p>
            <a:pPr algn="ctr"/>
            <a:r>
              <a:rPr lang="fr-FR" sz="1800" b="1" dirty="0">
                <a:solidFill>
                  <a:schemeClr val="bg2">
                    <a:lumMod val="75000"/>
                  </a:schemeClr>
                </a:solidFill>
              </a:rPr>
              <a:t> </a:t>
            </a:r>
            <a:r>
              <a:rPr lang="fr-FR" sz="1800" b="1" baseline="0" dirty="0">
                <a:solidFill>
                  <a:schemeClr val="bg2">
                    <a:lumMod val="75000"/>
                  </a:schemeClr>
                </a:solidFill>
                <a:effectLst/>
                <a:latin typeface="Calibri" panose="020F0502020204030204" pitchFamily="34" charset="0"/>
                <a:ea typeface="Times New Roman" panose="02020603050405020304" pitchFamily="18" charset="0"/>
              </a:rPr>
              <a:t>« Toi et l'environnement : Quelles habitudes ? »</a:t>
            </a:r>
            <a:endParaRPr lang="fr-FR" sz="1800" b="1" baseline="0" dirty="0">
              <a:solidFill>
                <a:schemeClr val="bg2">
                  <a:lumMod val="75000"/>
                </a:schemeClr>
              </a:solidFill>
              <a:effectLst/>
              <a:latin typeface="Times New Roman" panose="02020603050405020304" pitchFamily="18" charset="0"/>
              <a:ea typeface="Times New Roman" panose="02020603050405020304" pitchFamily="18" charset="0"/>
            </a:endParaRPr>
          </a:p>
          <a:p>
            <a:pPr algn="ctr"/>
            <a:r>
              <a:rPr lang="fr-FR" sz="1800" b="1" dirty="0">
                <a:solidFill>
                  <a:schemeClr val="bg2">
                    <a:lumMod val="75000"/>
                  </a:schemeClr>
                </a:solidFill>
              </a:rPr>
              <a:t>Colloque final « Apprenti·es chercheur·es Ined » ,  </a:t>
            </a:r>
          </a:p>
          <a:p>
            <a:pPr algn="ctr"/>
            <a:r>
              <a:rPr lang="fr-FR" sz="1800" b="1" dirty="0">
                <a:solidFill>
                  <a:schemeClr val="bg2">
                    <a:lumMod val="75000"/>
                  </a:schemeClr>
                </a:solidFill>
              </a:rPr>
              <a:t>31 Mai 2023, Centre de Colloques du Campus Condorcet</a:t>
            </a:r>
          </a:p>
        </p:txBody>
      </p:sp>
    </p:spTree>
    <p:extLst>
      <p:ext uri="{BB962C8B-B14F-4D97-AF65-F5344CB8AC3E}">
        <p14:creationId xmlns:p14="http://schemas.microsoft.com/office/powerpoint/2010/main" val="31747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Etape 4 : l’exploitation des données</a:t>
            </a:r>
          </a:p>
        </p:txBody>
      </p:sp>
      <p:sp>
        <p:nvSpPr>
          <p:cNvPr id="7" name="Espace réservé du contenu 5">
            <a:extLst>
              <a:ext uri="{FF2B5EF4-FFF2-40B4-BE49-F238E27FC236}">
                <a16:creationId xmlns:a16="http://schemas.microsoft.com/office/drawing/2014/main" id="{D65D8E9D-D1A6-4606-913D-098B170A501A}"/>
              </a:ext>
            </a:extLst>
          </p:cNvPr>
          <p:cNvSpPr>
            <a:spLocks noGrp="1"/>
          </p:cNvSpPr>
          <p:nvPr>
            <p:ph idx="1"/>
          </p:nvPr>
        </p:nvSpPr>
        <p:spPr>
          <a:xfrm>
            <a:off x="838200" y="1128715"/>
            <a:ext cx="10886440" cy="4748074"/>
          </a:xfrm>
        </p:spPr>
        <p:txBody>
          <a:bodyPr>
            <a:normAutofit/>
          </a:bodyPr>
          <a:lstStyle/>
          <a:p>
            <a:r>
              <a:rPr lang="fr-FR" dirty="0"/>
              <a:t>… à des données agrégées (tableaux ou graphiques)</a:t>
            </a:r>
          </a:p>
          <a:p>
            <a:pPr lvl="1"/>
            <a:endParaRPr lang="fr-FR" dirty="0"/>
          </a:p>
          <a:p>
            <a:pPr marL="0" indent="0">
              <a:buNone/>
            </a:pPr>
            <a:endParaRPr lang="fr-FR" dirty="0"/>
          </a:p>
          <a:p>
            <a:endParaRPr lang="fr-FR" dirty="0"/>
          </a:p>
        </p:txBody>
      </p:sp>
      <p:pic>
        <p:nvPicPr>
          <p:cNvPr id="9" name="Image 8">
            <a:extLst>
              <a:ext uri="{FF2B5EF4-FFF2-40B4-BE49-F238E27FC236}">
                <a16:creationId xmlns:a16="http://schemas.microsoft.com/office/drawing/2014/main" id="{DC168D0D-BDE3-4EB9-B3AB-7547518D5AD5}"/>
              </a:ext>
            </a:extLst>
          </p:cNvPr>
          <p:cNvPicPr>
            <a:picLocks noChangeAspect="1"/>
          </p:cNvPicPr>
          <p:nvPr/>
        </p:nvPicPr>
        <p:blipFill>
          <a:blip r:embed="rId2"/>
          <a:stretch>
            <a:fillRect/>
          </a:stretch>
        </p:blipFill>
        <p:spPr>
          <a:xfrm>
            <a:off x="905522" y="1677318"/>
            <a:ext cx="10244830" cy="4368375"/>
          </a:xfrm>
          <a:prstGeom prst="rect">
            <a:avLst/>
          </a:prstGeom>
        </p:spPr>
      </p:pic>
      <p:sp>
        <p:nvSpPr>
          <p:cNvPr id="10" name="ZoneTexte 9">
            <a:extLst>
              <a:ext uri="{FF2B5EF4-FFF2-40B4-BE49-F238E27FC236}">
                <a16:creationId xmlns:a16="http://schemas.microsoft.com/office/drawing/2014/main" id="{BF86E3FD-2E08-4E31-B21E-C14CA87A53FA}"/>
              </a:ext>
            </a:extLst>
          </p:cNvPr>
          <p:cNvSpPr txBox="1"/>
          <p:nvPr/>
        </p:nvSpPr>
        <p:spPr>
          <a:xfrm>
            <a:off x="-1238555" y="1786374"/>
            <a:ext cx="926792" cy="369332"/>
          </a:xfrm>
          <a:prstGeom prst="rect">
            <a:avLst/>
          </a:prstGeom>
          <a:noFill/>
        </p:spPr>
        <p:txBody>
          <a:bodyPr wrap="none" rtlCol="0">
            <a:spAutoFit/>
          </a:bodyPr>
          <a:lstStyle/>
          <a:p>
            <a:r>
              <a:rPr lang="fr-FR" dirty="0"/>
              <a:t>Lorenzo</a:t>
            </a:r>
          </a:p>
        </p:txBody>
      </p:sp>
    </p:spTree>
    <p:extLst>
      <p:ext uri="{BB962C8B-B14F-4D97-AF65-F5344CB8AC3E}">
        <p14:creationId xmlns:p14="http://schemas.microsoft.com/office/powerpoint/2010/main" val="273842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60646" y="323893"/>
            <a:ext cx="10515600" cy="635000"/>
          </a:xfrm>
        </p:spPr>
        <p:txBody>
          <a:bodyPr>
            <a:normAutofit/>
          </a:bodyPr>
          <a:lstStyle/>
          <a:p>
            <a:r>
              <a:rPr lang="fr-FR" sz="3600" dirty="0">
                <a:solidFill>
                  <a:srgbClr val="FF0000"/>
                </a:solidFill>
              </a:rPr>
              <a:t>Etape 4 : l’exploitation des données</a:t>
            </a:r>
          </a:p>
        </p:txBody>
      </p:sp>
      <p:sp>
        <p:nvSpPr>
          <p:cNvPr id="6" name="Espace réservé du contenu 5"/>
          <p:cNvSpPr>
            <a:spLocks noGrp="1"/>
          </p:cNvSpPr>
          <p:nvPr>
            <p:ph idx="1"/>
          </p:nvPr>
        </p:nvSpPr>
        <p:spPr>
          <a:xfrm>
            <a:off x="1006876" y="1468533"/>
            <a:ext cx="10886440" cy="4748074"/>
          </a:xfrm>
        </p:spPr>
        <p:txBody>
          <a:bodyPr>
            <a:normAutofit/>
          </a:bodyPr>
          <a:lstStyle/>
          <a:p>
            <a:r>
              <a:rPr lang="fr-FR" dirty="0"/>
              <a:t>Problèmes techniques</a:t>
            </a:r>
          </a:p>
          <a:p>
            <a:pPr lvl="1"/>
            <a:r>
              <a:rPr lang="fr-FR" dirty="0"/>
              <a:t>Des questions non exploitables</a:t>
            </a:r>
          </a:p>
          <a:p>
            <a:pPr lvl="1"/>
            <a:r>
              <a:rPr lang="fr-FR" dirty="0"/>
              <a:t>Recodage des modalités</a:t>
            </a:r>
          </a:p>
          <a:p>
            <a:pPr lvl="1"/>
            <a:r>
              <a:rPr lang="fr-FR" dirty="0"/>
              <a:t>Données manquantes</a:t>
            </a:r>
          </a:p>
          <a:p>
            <a:pPr lvl="1"/>
            <a:r>
              <a:rPr lang="fr-FR" dirty="0"/>
              <a:t>Attention aux effectifs !</a:t>
            </a:r>
          </a:p>
          <a:p>
            <a:pPr marL="0" indent="0">
              <a:buNone/>
            </a:pPr>
            <a:endParaRPr lang="fr-FR" dirty="0"/>
          </a:p>
          <a:p>
            <a:r>
              <a:rPr lang="fr-FR" dirty="0"/>
              <a:t>Des hypothèses aux résultats</a:t>
            </a:r>
          </a:p>
          <a:p>
            <a:pPr lvl="1"/>
            <a:endParaRPr lang="fr-FR" dirty="0"/>
          </a:p>
        </p:txBody>
      </p:sp>
      <p:sp>
        <p:nvSpPr>
          <p:cNvPr id="4" name="ZoneTexte 3">
            <a:extLst>
              <a:ext uri="{FF2B5EF4-FFF2-40B4-BE49-F238E27FC236}">
                <a16:creationId xmlns:a16="http://schemas.microsoft.com/office/drawing/2014/main" id="{80371586-AE01-4167-B8EB-ED6541A2CAE4}"/>
              </a:ext>
            </a:extLst>
          </p:cNvPr>
          <p:cNvSpPr txBox="1"/>
          <p:nvPr/>
        </p:nvSpPr>
        <p:spPr>
          <a:xfrm>
            <a:off x="-1300480" y="1991360"/>
            <a:ext cx="926792" cy="369332"/>
          </a:xfrm>
          <a:prstGeom prst="rect">
            <a:avLst/>
          </a:prstGeom>
          <a:noFill/>
        </p:spPr>
        <p:txBody>
          <a:bodyPr wrap="none" rtlCol="0">
            <a:spAutoFit/>
          </a:bodyPr>
          <a:lstStyle/>
          <a:p>
            <a:r>
              <a:rPr lang="fr-FR" dirty="0"/>
              <a:t>Lorenzo</a:t>
            </a:r>
          </a:p>
        </p:txBody>
      </p:sp>
    </p:spTree>
    <p:extLst>
      <p:ext uri="{BB962C8B-B14F-4D97-AF65-F5344CB8AC3E}">
        <p14:creationId xmlns:p14="http://schemas.microsoft.com/office/powerpoint/2010/main" val="1996249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TotalTime>
  <Words>3593</Words>
  <Application>Microsoft Office PowerPoint</Application>
  <PresentationFormat>Grand écran</PresentationFormat>
  <Paragraphs>468</Paragraphs>
  <Slides>77</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77</vt:i4>
      </vt:variant>
    </vt:vector>
  </HeadingPairs>
  <TitlesOfParts>
    <vt:vector size="85" baseType="lpstr">
      <vt:lpstr>Arial</vt:lpstr>
      <vt:lpstr>Bell MT</vt:lpstr>
      <vt:lpstr>Calibri</vt:lpstr>
      <vt:lpstr>Calibri Light</vt:lpstr>
      <vt:lpstr>Sitka Display</vt:lpstr>
      <vt:lpstr>Times New Roman</vt:lpstr>
      <vt:lpstr>Wingdings</vt:lpstr>
      <vt:lpstr>Thème Office</vt:lpstr>
      <vt:lpstr>           </vt:lpstr>
      <vt:lpstr>Présentation PowerPoint</vt:lpstr>
      <vt:lpstr>Etape 1 : la fabrique du questionnaire</vt:lpstr>
      <vt:lpstr>Etape 2 : la collecte des données</vt:lpstr>
      <vt:lpstr>Présentation PowerPoint</vt:lpstr>
      <vt:lpstr>Etape 3 : la préparation des données</vt:lpstr>
      <vt:lpstr>Etape 4 : l’exploitation des données</vt:lpstr>
      <vt:lpstr>Etape 4 : l’exploitation des données</vt:lpstr>
      <vt:lpstr>Etape 4 : l’exploitation des données</vt:lpstr>
      <vt:lpstr>            Les Déchets comportement et cadre de vie   par Camila Aymonier et Yvan Peng  encadrés par  Anne et Capucine </vt:lpstr>
      <vt:lpstr>Tri</vt:lpstr>
      <vt:lpstr>Tri et conditions de vie</vt:lpstr>
      <vt:lpstr>Tri et niveau culturel</vt:lpstr>
      <vt:lpstr>Tri et autre comportements</vt:lpstr>
      <vt:lpstr>Niveau de propreté du cadre de vie </vt:lpstr>
      <vt:lpstr>Différents cadres de vie</vt:lpstr>
      <vt:lpstr>Comportement individuel</vt:lpstr>
      <vt:lpstr>Propreté du cadre de vie et comportement individuel</vt:lpstr>
      <vt:lpstr>Préoccupation sur le climat et comportement individuel</vt:lpstr>
      <vt:lpstr>Conclusion</vt:lpstr>
      <vt:lpstr>        L’ÉCO-ANXIÉTÉ   par Meryem Gouali et Fatim Doukoure  encadrées par Arlette et Mamaye</vt:lpstr>
      <vt:lpstr>Questions utilisées</vt:lpstr>
      <vt:lpstr>Graphique 1 :  Proportion de personnes préoccupées par le réchauffement climatique</vt:lpstr>
      <vt:lpstr>Graphique 2 : Sentiments suivant le niveau de préoccupation face au réchauffement climatique </vt:lpstr>
      <vt:lpstr>Y-a-t-il des différences selon l’âge et par établissement scolaire?</vt:lpstr>
      <vt:lpstr>Qu’en est-il des differences garçons et filles?</vt:lpstr>
      <vt:lpstr>Quel rapport entre le milieu socio-culturel et la préoccupation face au réchauffement climatique ?</vt:lpstr>
      <vt:lpstr>Présentation PowerPoint</vt:lpstr>
      <vt:lpstr>Y-a-il des différences suivant le principal canal d’information?</vt:lpstr>
      <vt:lpstr>Conclusion</vt:lpstr>
      <vt:lpstr>Les élèves s’investissent-ils dans leur établissement et pourquoi ? Module écologie dans l'établissement   par Céleste Bordelais, Fatimata Toure et Abdoul-Wahab Ba  encadrés par Elisabeth et Inés</vt:lpstr>
      <vt:lpstr>Présentation du module</vt:lpstr>
      <vt:lpstr>Présentation des questions</vt:lpstr>
      <vt:lpstr>Trois parties d’analyse</vt:lpstr>
      <vt:lpstr>Que pensez-vous des pratiques mises en place par votre établissement en faveur d’écologie ?</vt:lpstr>
      <vt:lpstr>Pensez-vous être investi(e) pour l’écologie dans votre établissement ?</vt:lpstr>
      <vt:lpstr>Parmi les pratiques suivantes, qui peuvent déjà ou non être mises en place au sein de votre établissement, pourriez-vous indiquer celle qui a votre préférence en 1er choix ?  </vt:lpstr>
      <vt:lpstr>L’investissement selon le genre</vt:lpstr>
      <vt:lpstr>L’investissement selon le type d’établissement</vt:lpstr>
      <vt:lpstr>L’investissement selon les opinions sur les pratiques de l’établissement</vt:lpstr>
      <vt:lpstr>Pratiques de l’établissement selon le type d’établissement</vt:lpstr>
      <vt:lpstr>L’investissement selon le nombre de livres dans le foyer</vt:lpstr>
      <vt:lpstr>L’investissement selon les pratiques de tri</vt:lpstr>
      <vt:lpstr>Conclusion</vt:lpstr>
      <vt:lpstr>           </vt:lpstr>
      <vt:lpstr>                   Le cycle de vie  des biens de consommation  par Lorenzo Ye, Rania Bakali et Chloé Massias  encadrés par Rosa et Mathieu</vt:lpstr>
      <vt:lpstr>Le shopping pour les filles ? </vt:lpstr>
      <vt:lpstr>Les filles portent plus de seconde main</vt:lpstr>
      <vt:lpstr>Plus d’achats, plus de secondes mains ?</vt:lpstr>
      <vt:lpstr>Interprétation</vt:lpstr>
      <vt:lpstr>Les raisons du port de seconde main</vt:lpstr>
      <vt:lpstr>Les raisons du port de seconde main</vt:lpstr>
      <vt:lpstr>Interprétation</vt:lpstr>
      <vt:lpstr>Au-delà des vêtements, une seconde vie pour les portables ?</vt:lpstr>
      <vt:lpstr>Conclusion</vt:lpstr>
      <vt:lpstr>Présentation PowerPoint</vt:lpstr>
      <vt:lpstr>             Moyens de transports vers l’école   par Filel Mana, Yaya Fofana, Amalia Defamie  encadrés par Julie et Lucie </vt:lpstr>
      <vt:lpstr>Présentation des questions</vt:lpstr>
      <vt:lpstr>Présentation PowerPoint</vt:lpstr>
      <vt:lpstr>Le moyen de transport le plus utilisé</vt:lpstr>
      <vt:lpstr>Le moyen de transport principal par établissement</vt:lpstr>
      <vt:lpstr>Raison la plus fréquente du choix de transport</vt:lpstr>
      <vt:lpstr>Raison principale par niveau</vt:lpstr>
      <vt:lpstr>Raison principale par transport le plus utilisé </vt:lpstr>
      <vt:lpstr>Choix alternatif de transport</vt:lpstr>
      <vt:lpstr>Répartition du transport alternatif en fonction du transport actuel</vt:lpstr>
      <vt:lpstr>Répartition des raisons du choix de transport actuel en fonction de l’alternative choisie</vt:lpstr>
      <vt:lpstr>Conclusion</vt:lpstr>
      <vt:lpstr>         Combiner moyen de transport et respect de l'environnement pour voyager   par Nikita Beallet et Waël Belarouci   encadrés par Claire-Lise et Bénédicte</vt:lpstr>
      <vt:lpstr>Nos questions</vt:lpstr>
      <vt:lpstr>Nos traitements</vt:lpstr>
      <vt:lpstr>Dans quelle région du monde sont parti-es les enquêté-es  lors de leur dernier voyage ?</vt:lpstr>
      <vt:lpstr>Quels voyages à quel âge ?</vt:lpstr>
      <vt:lpstr>Quel moyen transport pour un voyage en France ?</vt:lpstr>
      <vt:lpstr>Moyen de transport utilisé sur le lieu de vacances selon la région du monde</vt:lpstr>
      <vt:lpstr>Pour Conclure  – Combiner moyen de transport et respect de l'environnement pour voyager</vt:lpstr>
      <vt:lpstr>           </vt:lpstr>
    </vt:vector>
  </TitlesOfParts>
  <Company>INED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Silvia Adamets Huix Y Sense</dc:creator>
  <cp:lastModifiedBy>Silvia HUIX Y SENSE</cp:lastModifiedBy>
  <cp:revision>44</cp:revision>
  <dcterms:created xsi:type="dcterms:W3CDTF">2022-03-29T08:21:21Z</dcterms:created>
  <dcterms:modified xsi:type="dcterms:W3CDTF">2023-05-31T15:44:16Z</dcterms:modified>
</cp:coreProperties>
</file>