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2.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3.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4.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5.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6.xml" ContentType="application/vnd.openxmlformats-officedocument.presentationml.notesSlid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8.xml" ContentType="application/vnd.openxmlformats-officedocument.presentationml.notesSl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Ex1.xml" ContentType="application/vnd.ms-office.chartex+xml"/>
  <Override PartName="/ppt/charts/style31.xml" ContentType="application/vnd.ms-office.chartstyle+xml"/>
  <Override PartName="/ppt/charts/colors31.xml" ContentType="application/vnd.ms-office.chartcolorstyle+xml"/>
  <Override PartName="/ppt/charts/chartEx2.xml" ContentType="application/vnd.ms-office.chartex+xml"/>
  <Override PartName="/ppt/charts/style32.xml" ContentType="application/vnd.ms-office.chartstyle+xml"/>
  <Override PartName="/ppt/charts/colors3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2.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style34.xml" ContentType="application/vnd.ms-office.chartstyle+xml"/>
  <Override PartName="/ppt/charts/colors34.xml" ContentType="application/vnd.ms-office.chartcolorstyle+xml"/>
  <Override PartName="/ppt/drawings/drawing1.xml" ContentType="application/vnd.openxmlformats-officedocument.drawingml.chartshapes+xml"/>
  <Override PartName="/ppt/notesSlides/notesSlide25.xml" ContentType="application/vnd.openxmlformats-officedocument.presentationml.notesSlide+xml"/>
  <Override PartName="/ppt/charts/chart34.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6.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37.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8.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34.xml" ContentType="application/vnd.openxmlformats-officedocument.presentationml.notesSlide+xml"/>
  <Override PartName="/ppt/charts/chart39.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0.xml" ContentType="application/vnd.openxmlformats-officedocument.drawingml.chart+xml"/>
  <Override PartName="/ppt/charts/style41.xml" ContentType="application/vnd.ms-office.chartstyle+xml"/>
  <Override PartName="/ppt/charts/colors4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74"/>
  </p:notesMasterIdLst>
  <p:sldIdLst>
    <p:sldId id="256"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éo F." initials="RF" lastIdx="6" clrIdx="0">
    <p:extLst>
      <p:ext uri="{19B8F6BF-5375-455C-9EA6-DF929625EA0E}">
        <p15:presenceInfo xmlns:p15="http://schemas.microsoft.com/office/powerpoint/2012/main" userId="Roméo 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D4B"/>
    <a:srgbClr val="87BF61"/>
    <a:srgbClr val="5A5A5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89" autoAdjust="0"/>
    <p:restoredTop sz="94660"/>
  </p:normalViewPr>
  <p:slideViewPr>
    <p:cSldViewPr snapToGrid="0">
      <p:cViewPr varScale="1">
        <p:scale>
          <a:sx n="49" d="100"/>
          <a:sy n="49" d="100"/>
        </p:scale>
        <p:origin x="48" y="12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oleObject" Target="file:///D:\CloudINED\Projets\Apprentis%20Chercheurs\S7_\donnees_f.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CloudINED\Apprentischercheurs\Donnees_f_recod_tableaux-question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CloudINED\Apprentischercheurs\Donnees_f_recod_tableaux-tel-cour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CloudINED\Apprentischercheurs\Donnees_f_recod_tableaux-tel-cour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CloudINED\Apprentischercheurs\Donnees_f_recod_tableaux-reprendre.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1" Type="http://schemas.openxmlformats.org/officeDocument/2006/relationships/oleObject" Target="file:///D:\CloudINED\Apprentischercheurs\Donnees_f_recod_tableaux-reprendre.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D:\CloudINED\Apprentischercheurs\Donnees_f_recod_tableaux-reprendre.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D:\CloudINED\ApprentisChercheurs\S&#233;ance%207\Copie%20de%20Copie%20de%20PropositionsBG.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E:\APP_C\Copie%20de%20Copie%20de%20PropositionsBG.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D:\CloudINED\Apprentis%20chercheurs%20-%20Equipe%202\S&#233;ance%207%20-%2020-04-2022\Donnees_f_recod_tableaux_compl&#233;t&#233;_v2.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D:\CloudINED\Projets\Apprentis%20Chercheurs\S8_\donnees_S8.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CloudINED\Apprentis%20chercheurs%20-%20Equipe%202\S&#233;ance%207%20-%2020-04-2022\Donnees_f_recod_tableaux_compl&#233;t&#233;_v2.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file:///D:\CloudINED\Apprentis%20chercheurs%20-%20Equipe%202\S&#233;ance%207%20-%2020-04-2022\Donnees_f_recod_tableaux_compl&#233;t&#233;.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file:///D:\CloudINED\Apprentis%20chercheurs%20-%20Equipe%202\S&#233;ance%207%20-%2020-04-2022\Donnees_f_recod_tableaux_compl&#233;t&#233;_v2.xlsx"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file:///D:\CloudINED\Apprentis%20chercheurs%20-%20Equipe%202\S&#233;ance%207%20-%2020-04-2022\Donnees_f_recod_tableaux_compl&#233;t&#233;_v2.xlsx" TargetMode="External"/><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oleObject" Target="file:///D:\CloudINED\Apprentis%20chercheurs%20-%20Equipe%202\S&#233;ance%207%20-%2020-04-2022\Donnees_f_recod_tableaux_compl&#233;t&#233;_v2.xlsx" TargetMode="External"/><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oleObject" Target="file:///D:\CloudINED\Apprentis%20chercheurs%20-%20Equipe%202\S&#233;ance%207%20-%2020-04-2022\Donnees_f_recod_tableaux_compl&#233;t&#233;_v2.xlsx" TargetMode="External"/><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oleObject" Target="file:///D:\CloudINED\Apprentis%20chercheurs%20-%20Equipe%202\S&#233;ance%207%20-%2020-04-2022\Donnees_f_recod_tableaux_compl&#233;t&#233;_v2.xlsx" TargetMode="External"/><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oleObject" Target="file:///D:\CloudINED\Apprentis%20chercheurs%20-%20Equipe%202\S&#233;ance%207%20-%2020-04-2022\Donnees_f_recod_tableaux_compl&#233;t&#233;_v2.xlsx" TargetMode="External"/><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morand_e\Downloads\donnees_f.xlsx" TargetMode="External"/><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file:///D:\CloudINED\Projets\Apprentis%20Chercheurs\S8_\donnees_S8.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oleObject" Target="file:///D:\Hors_Sauvegarde\OneDrive\Bureau\a_purgatoire\Donnees_f_recod_tableaux.xlsx" TargetMode="External"/><Relationship Id="rId2" Type="http://schemas.microsoft.com/office/2011/relationships/chartColorStyle" Target="colors33.xml"/><Relationship Id="rId1" Type="http://schemas.microsoft.com/office/2011/relationships/chartStyle" Target="style33.xml"/></Relationships>
</file>

<file path=ppt/charts/_rels/chart33.xml.rels><?xml version="1.0" encoding="UTF-8" standalone="yes"?>
<Relationships xmlns="http://schemas.openxmlformats.org/package/2006/relationships"><Relationship Id="rId3" Type="http://schemas.openxmlformats.org/officeDocument/2006/relationships/oleObject" Target="file:///D:\Hors_Sauvegarde\OneDrive\Bureau\a_purgatoire\Donnees_f_recod_tableaux.xlsx" TargetMode="Externa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chartUserShapes" Target="../drawings/drawing1.xml"/></Relationships>
</file>

<file path=ppt/charts/_rels/chart34.xml.rels><?xml version="1.0" encoding="UTF-8" standalone="yes"?>
<Relationships xmlns="http://schemas.openxmlformats.org/package/2006/relationships"><Relationship Id="rId3" Type="http://schemas.openxmlformats.org/officeDocument/2006/relationships/oleObject" Target="file:///D:\temp\pid-12564\Donnees_f_recod_tableaux.xlsx" TargetMode="External"/><Relationship Id="rId2" Type="http://schemas.microsoft.com/office/2011/relationships/chartColorStyle" Target="colors35.xml"/><Relationship Id="rId1" Type="http://schemas.microsoft.com/office/2011/relationships/chartStyle" Target="style35.xml"/></Relationships>
</file>

<file path=ppt/charts/_rels/chart35.xml.rels><?xml version="1.0" encoding="UTF-8" standalone="yes"?>
<Relationships xmlns="http://schemas.openxmlformats.org/package/2006/relationships"><Relationship Id="rId3" Type="http://schemas.openxmlformats.org/officeDocument/2006/relationships/oleObject" Target="file:///D:\temp\pid-12564\Donnees_f_recod_tableaux.xlsx" TargetMode="External"/><Relationship Id="rId2" Type="http://schemas.microsoft.com/office/2011/relationships/chartColorStyle" Target="colors36.xml"/><Relationship Id="rId1" Type="http://schemas.microsoft.com/office/2011/relationships/chartStyle" Target="style36.xml"/></Relationships>
</file>

<file path=ppt/charts/_rels/chart36.xml.rels><?xml version="1.0" encoding="UTF-8" standalone="yes"?>
<Relationships xmlns="http://schemas.openxmlformats.org/package/2006/relationships"><Relationship Id="rId3" Type="http://schemas.openxmlformats.org/officeDocument/2006/relationships/oleObject" Target="file:///D:\temp\pid-12564\Donnees_f_recod_tableaux.xlsx" TargetMode="External"/><Relationship Id="rId2" Type="http://schemas.microsoft.com/office/2011/relationships/chartColorStyle" Target="colors37.xml"/><Relationship Id="rId1" Type="http://schemas.microsoft.com/office/2011/relationships/chartStyle" Target="style37.xml"/></Relationships>
</file>

<file path=ppt/charts/_rels/chart37.xml.rels><?xml version="1.0" encoding="UTF-8" standalone="yes"?>
<Relationships xmlns="http://schemas.openxmlformats.org/package/2006/relationships"><Relationship Id="rId3" Type="http://schemas.openxmlformats.org/officeDocument/2006/relationships/oleObject" Target="file:///D:\Hors_Sauvegarde\OneDrive\Bureau\a_purgatoire\Donnees_f_recod_tableaux.xlsx" TargetMode="External"/><Relationship Id="rId2" Type="http://schemas.microsoft.com/office/2011/relationships/chartColorStyle" Target="colors38.xml"/><Relationship Id="rId1" Type="http://schemas.microsoft.com/office/2011/relationships/chartStyle" Target="style38.xml"/></Relationships>
</file>

<file path=ppt/charts/_rels/chart38.xml.rels><?xml version="1.0" encoding="UTF-8" standalone="yes"?>
<Relationships xmlns="http://schemas.openxmlformats.org/package/2006/relationships"><Relationship Id="rId3" Type="http://schemas.openxmlformats.org/officeDocument/2006/relationships/oleObject" Target="file:///D:\CloudINED\INED_2\Apprentis%20chercheurs\Donnees_f_recod_tableaux.xlsx" TargetMode="External"/><Relationship Id="rId2" Type="http://schemas.microsoft.com/office/2011/relationships/chartColorStyle" Target="colors39.xml"/><Relationship Id="rId1" Type="http://schemas.microsoft.com/office/2011/relationships/chartStyle" Target="style39.xml"/></Relationships>
</file>

<file path=ppt/charts/_rels/chart39.xml.rels><?xml version="1.0" encoding="UTF-8" standalone="yes"?>
<Relationships xmlns="http://schemas.openxmlformats.org/package/2006/relationships"><Relationship Id="rId3" Type="http://schemas.openxmlformats.org/officeDocument/2006/relationships/oleObject" Target="file:///D:\CloudINED\INED_2\Apprentis%20chercheurs\Donnees_f_recod_tableaux.xlsx" TargetMode="External"/><Relationship Id="rId2" Type="http://schemas.microsoft.com/office/2011/relationships/chartColorStyle" Target="colors40.xml"/><Relationship Id="rId1" Type="http://schemas.microsoft.com/office/2011/relationships/chartStyle" Target="style40.xml"/></Relationships>
</file>

<file path=ppt/charts/_rels/chart4.xml.rels><?xml version="1.0" encoding="UTF-8" standalone="yes"?>
<Relationships xmlns="http://schemas.openxmlformats.org/package/2006/relationships"><Relationship Id="rId3" Type="http://schemas.openxmlformats.org/officeDocument/2006/relationships/oleObject" Target="file:///D:\CloudINED\Projets\Apprentis%20Chercheurs\S7_\donnees_f.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D:\CloudINED\INED_2\Apprentis%20chercheurs\Donnees_f_recod_tableaux.xlsx" TargetMode="External"/><Relationship Id="rId2" Type="http://schemas.microsoft.com/office/2011/relationships/chartColorStyle" Target="colors41.xml"/><Relationship Id="rId1" Type="http://schemas.microsoft.com/office/2011/relationships/chartStyle" Target="style41.xml"/></Relationships>
</file>

<file path=ppt/charts/_rels/chart5.xml.rels><?xml version="1.0" encoding="UTF-8" standalone="yes"?>
<Relationships xmlns="http://schemas.openxmlformats.org/package/2006/relationships"><Relationship Id="rId3" Type="http://schemas.openxmlformats.org/officeDocument/2006/relationships/oleObject" Target="file:///D:\CloudINED\Projets\Apprentis%20Chercheurs\S7_\donnees_f.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CloudINED\Projets\Apprentis%20Chercheurs\S8_\donnees_S8.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CloudINED\Projets\Apprentis%20Chercheurs\S9_\donnees_S8.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formation\Desktop\Donnees_f_recod_tableaux-questions.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31.xml"/><Relationship Id="rId2" Type="http://schemas.microsoft.com/office/2011/relationships/chartStyle" Target="style31.xml"/><Relationship Id="rId1" Type="http://schemas.openxmlformats.org/officeDocument/2006/relationships/oleObject" Target="file:///C:\Users\formation\Downloads\donnees_f.csv"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32.xml"/><Relationship Id="rId2" Type="http://schemas.microsoft.com/office/2011/relationships/chartStyle" Target="style32.xml"/><Relationship Id="rId1" Type="http://schemas.openxmlformats.org/officeDocument/2006/relationships/oleObject" Target="file:///C:\Users\formation\Downloads\donnees_f.csv"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50809906327277"/>
          <c:y val="6.3027023506809901E-2"/>
          <c:w val="0.83859210268521411"/>
          <c:h val="0.80845013720446279"/>
        </c:manualLayout>
      </c:layout>
      <c:barChart>
        <c:barDir val="col"/>
        <c:grouping val="clustered"/>
        <c:varyColors val="0"/>
        <c:ser>
          <c:idx val="4"/>
          <c:order val="0"/>
          <c:tx>
            <c:strRef>
              <c:f>'taux de participation'!$F$1</c:f>
              <c:strCache>
                <c:ptCount val="1"/>
                <c:pt idx="0">
                  <c:v>taux de participation</c:v>
                </c:pt>
              </c:strCache>
            </c:strRef>
          </c:tx>
          <c:spPr>
            <a:solidFill>
              <a:schemeClr val="accent4"/>
            </a:solidFill>
            <a:ln>
              <a:solidFill>
                <a:schemeClr val="accent4"/>
              </a:solidFill>
            </a:ln>
            <a:effectLst/>
          </c:spPr>
          <c:invertIfNegative val="0"/>
          <c:cat>
            <c:strRef>
              <c:f>'taux de participation'!$A$2:$A$3</c:f>
              <c:strCache>
                <c:ptCount val="2"/>
                <c:pt idx="0">
                  <c:v>garçon</c:v>
                </c:pt>
                <c:pt idx="1">
                  <c:v>fille</c:v>
                </c:pt>
              </c:strCache>
            </c:strRef>
          </c:cat>
          <c:val>
            <c:numRef>
              <c:f>'taux de participation'!$F$2:$F$3</c:f>
              <c:numCache>
                <c:formatCode>0%</c:formatCode>
                <c:ptCount val="2"/>
                <c:pt idx="0">
                  <c:v>0.28417266187050361</c:v>
                </c:pt>
                <c:pt idx="1">
                  <c:v>0.3640032284100081</c:v>
                </c:pt>
              </c:numCache>
            </c:numRef>
          </c:val>
          <c:extLst>
            <c:ext xmlns:c16="http://schemas.microsoft.com/office/drawing/2014/chart" uri="{C3380CC4-5D6E-409C-BE32-E72D297353CC}">
              <c16:uniqueId val="{00000000-D81F-477C-AAFF-A0AE5E7611F8}"/>
            </c:ext>
          </c:extLst>
        </c:ser>
        <c:dLbls>
          <c:showLegendKey val="0"/>
          <c:showVal val="0"/>
          <c:showCatName val="0"/>
          <c:showSerName val="0"/>
          <c:showPercent val="0"/>
          <c:showBubbleSize val="0"/>
        </c:dLbls>
        <c:gapWidth val="219"/>
        <c:overlap val="-27"/>
        <c:axId val="513471408"/>
        <c:axId val="513471736"/>
      </c:barChart>
      <c:catAx>
        <c:axId val="513471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13471736"/>
        <c:crosses val="autoZero"/>
        <c:auto val="1"/>
        <c:lblAlgn val="ctr"/>
        <c:lblOffset val="100"/>
        <c:noMultiLvlLbl val="0"/>
      </c:catAx>
      <c:valAx>
        <c:axId val="513471736"/>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13471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[Donnees_f_recod_tableaux-questions.xlsx]questions!Tableau croisé dynamique4</c:name>
    <c:fmtId val="1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s>
    <c:plotArea>
      <c:layout/>
      <c:barChart>
        <c:barDir val="bar"/>
        <c:grouping val="percentStacked"/>
        <c:varyColors val="0"/>
        <c:ser>
          <c:idx val="0"/>
          <c:order val="0"/>
          <c:tx>
            <c:strRef>
              <c:f>questions!$B$85:$B$86</c:f>
              <c:strCache>
                <c:ptCount val="1"/>
                <c:pt idx="0">
                  <c:v>1. Oui, souvent</c:v>
                </c:pt>
              </c:strCache>
            </c:strRef>
          </c:tx>
          <c:spPr>
            <a:solidFill>
              <a:schemeClr val="accent1"/>
            </a:solidFill>
            <a:ln>
              <a:noFill/>
            </a:ln>
            <a:effectLst/>
          </c:spPr>
          <c:invertIfNegative val="0"/>
          <c:cat>
            <c:multiLvlStrRef>
              <c:f>questions!$A$87:$A$99</c:f>
              <c:multiLvlStrCache>
                <c:ptCount val="8"/>
                <c:lvl>
                  <c:pt idx="0">
                    <c:v>Un garçon</c:v>
                  </c:pt>
                  <c:pt idx="1">
                    <c:v>Une fille</c:v>
                  </c:pt>
                  <c:pt idx="2">
                    <c:v>Un garçon</c:v>
                  </c:pt>
                  <c:pt idx="3">
                    <c:v>Une fille</c:v>
                  </c:pt>
                  <c:pt idx="4">
                    <c:v>Un garçon</c:v>
                  </c:pt>
                  <c:pt idx="5">
                    <c:v>Une fille</c:v>
                  </c:pt>
                  <c:pt idx="6">
                    <c:v>Un garçon</c:v>
                  </c:pt>
                  <c:pt idx="7">
                    <c:v>Une fille</c:v>
                  </c:pt>
                </c:lvl>
                <c:lvl>
                  <c:pt idx="0">
                    <c:v>Jamais</c:v>
                  </c:pt>
                  <c:pt idx="2">
                    <c:v>1 fois</c:v>
                  </c:pt>
                  <c:pt idx="4">
                    <c:v>2 fois</c:v>
                  </c:pt>
                  <c:pt idx="6">
                    <c:v>3 fois ou plus</c:v>
                  </c:pt>
                </c:lvl>
              </c:multiLvlStrCache>
            </c:multiLvlStrRef>
          </c:cat>
          <c:val>
            <c:numRef>
              <c:f>questions!$B$87:$B$99</c:f>
              <c:numCache>
                <c:formatCode>0.00%</c:formatCode>
                <c:ptCount val="8"/>
                <c:pt idx="0">
                  <c:v>0.2278370979130602</c:v>
                </c:pt>
                <c:pt idx="1">
                  <c:v>0.14878002002366222</c:v>
                </c:pt>
                <c:pt idx="2">
                  <c:v>0.34823521315711881</c:v>
                </c:pt>
                <c:pt idx="3">
                  <c:v>0.15991866603157437</c:v>
                </c:pt>
                <c:pt idx="4">
                  <c:v>0.3247595733449064</c:v>
                </c:pt>
                <c:pt idx="5">
                  <c:v>0.3892502053812682</c:v>
                </c:pt>
                <c:pt idx="6">
                  <c:v>0.38999329790609555</c:v>
                </c:pt>
                <c:pt idx="7">
                  <c:v>0.35419857305030245</c:v>
                </c:pt>
              </c:numCache>
            </c:numRef>
          </c:val>
          <c:extLst>
            <c:ext xmlns:c16="http://schemas.microsoft.com/office/drawing/2014/chart" uri="{C3380CC4-5D6E-409C-BE32-E72D297353CC}">
              <c16:uniqueId val="{00000000-3020-4184-B5DD-3940B6343DB7}"/>
            </c:ext>
          </c:extLst>
        </c:ser>
        <c:ser>
          <c:idx val="1"/>
          <c:order val="1"/>
          <c:tx>
            <c:strRef>
              <c:f>questions!$C$85:$C$86</c:f>
              <c:strCache>
                <c:ptCount val="1"/>
                <c:pt idx="0">
                  <c:v>2. Oui, de temps en temps</c:v>
                </c:pt>
              </c:strCache>
            </c:strRef>
          </c:tx>
          <c:spPr>
            <a:solidFill>
              <a:schemeClr val="accent2"/>
            </a:solidFill>
            <a:ln>
              <a:noFill/>
            </a:ln>
            <a:effectLst/>
          </c:spPr>
          <c:invertIfNegative val="0"/>
          <c:cat>
            <c:multiLvlStrRef>
              <c:f>questions!$A$87:$A$99</c:f>
              <c:multiLvlStrCache>
                <c:ptCount val="8"/>
                <c:lvl>
                  <c:pt idx="0">
                    <c:v>Un garçon</c:v>
                  </c:pt>
                  <c:pt idx="1">
                    <c:v>Une fille</c:v>
                  </c:pt>
                  <c:pt idx="2">
                    <c:v>Un garçon</c:v>
                  </c:pt>
                  <c:pt idx="3">
                    <c:v>Une fille</c:v>
                  </c:pt>
                  <c:pt idx="4">
                    <c:v>Un garçon</c:v>
                  </c:pt>
                  <c:pt idx="5">
                    <c:v>Une fille</c:v>
                  </c:pt>
                  <c:pt idx="6">
                    <c:v>Un garçon</c:v>
                  </c:pt>
                  <c:pt idx="7">
                    <c:v>Une fille</c:v>
                  </c:pt>
                </c:lvl>
                <c:lvl>
                  <c:pt idx="0">
                    <c:v>Jamais</c:v>
                  </c:pt>
                  <c:pt idx="2">
                    <c:v>1 fois</c:v>
                  </c:pt>
                  <c:pt idx="4">
                    <c:v>2 fois</c:v>
                  </c:pt>
                  <c:pt idx="6">
                    <c:v>3 fois ou plus</c:v>
                  </c:pt>
                </c:lvl>
              </c:multiLvlStrCache>
            </c:multiLvlStrRef>
          </c:cat>
          <c:val>
            <c:numRef>
              <c:f>questions!$C$87:$C$99</c:f>
              <c:numCache>
                <c:formatCode>0.00%</c:formatCode>
                <c:ptCount val="8"/>
                <c:pt idx="0">
                  <c:v>0.57376477319958796</c:v>
                </c:pt>
                <c:pt idx="1">
                  <c:v>0.26393633471117917</c:v>
                </c:pt>
                <c:pt idx="2">
                  <c:v>0.40956811815182609</c:v>
                </c:pt>
                <c:pt idx="3">
                  <c:v>0.37734038782028195</c:v>
                </c:pt>
                <c:pt idx="4">
                  <c:v>0.4296296780001212</c:v>
                </c:pt>
                <c:pt idx="5">
                  <c:v>0.25474485281375098</c:v>
                </c:pt>
                <c:pt idx="6">
                  <c:v>0.37839355097964639</c:v>
                </c:pt>
                <c:pt idx="7">
                  <c:v>0.3498987098371299</c:v>
                </c:pt>
              </c:numCache>
            </c:numRef>
          </c:val>
          <c:extLst>
            <c:ext xmlns:c16="http://schemas.microsoft.com/office/drawing/2014/chart" uri="{C3380CC4-5D6E-409C-BE32-E72D297353CC}">
              <c16:uniqueId val="{00000001-3020-4184-B5DD-3940B6343DB7}"/>
            </c:ext>
          </c:extLst>
        </c:ser>
        <c:ser>
          <c:idx val="2"/>
          <c:order val="2"/>
          <c:tx>
            <c:strRef>
              <c:f>questions!$D$85:$D$86</c:f>
              <c:strCache>
                <c:ptCount val="1"/>
                <c:pt idx="0">
                  <c:v>3. Très Rarement</c:v>
                </c:pt>
              </c:strCache>
            </c:strRef>
          </c:tx>
          <c:spPr>
            <a:solidFill>
              <a:schemeClr val="accent3"/>
            </a:solidFill>
            <a:ln>
              <a:noFill/>
            </a:ln>
            <a:effectLst/>
          </c:spPr>
          <c:invertIfNegative val="0"/>
          <c:cat>
            <c:multiLvlStrRef>
              <c:f>questions!$A$87:$A$99</c:f>
              <c:multiLvlStrCache>
                <c:ptCount val="8"/>
                <c:lvl>
                  <c:pt idx="0">
                    <c:v>Un garçon</c:v>
                  </c:pt>
                  <c:pt idx="1">
                    <c:v>Une fille</c:v>
                  </c:pt>
                  <c:pt idx="2">
                    <c:v>Un garçon</c:v>
                  </c:pt>
                  <c:pt idx="3">
                    <c:v>Une fille</c:v>
                  </c:pt>
                  <c:pt idx="4">
                    <c:v>Un garçon</c:v>
                  </c:pt>
                  <c:pt idx="5">
                    <c:v>Une fille</c:v>
                  </c:pt>
                  <c:pt idx="6">
                    <c:v>Un garçon</c:v>
                  </c:pt>
                  <c:pt idx="7">
                    <c:v>Une fille</c:v>
                  </c:pt>
                </c:lvl>
                <c:lvl>
                  <c:pt idx="0">
                    <c:v>Jamais</c:v>
                  </c:pt>
                  <c:pt idx="2">
                    <c:v>1 fois</c:v>
                  </c:pt>
                  <c:pt idx="4">
                    <c:v>2 fois</c:v>
                  </c:pt>
                  <c:pt idx="6">
                    <c:v>3 fois ou plus</c:v>
                  </c:pt>
                </c:lvl>
              </c:multiLvlStrCache>
            </c:multiLvlStrRef>
          </c:cat>
          <c:val>
            <c:numRef>
              <c:f>questions!$D$87:$D$99</c:f>
              <c:numCache>
                <c:formatCode>0.00%</c:formatCode>
                <c:ptCount val="8"/>
                <c:pt idx="0">
                  <c:v>0.17043482307977115</c:v>
                </c:pt>
                <c:pt idx="1">
                  <c:v>0.4011558497908792</c:v>
                </c:pt>
                <c:pt idx="2">
                  <c:v>0.19760707589140453</c:v>
                </c:pt>
                <c:pt idx="3">
                  <c:v>0.36404722936005784</c:v>
                </c:pt>
                <c:pt idx="4">
                  <c:v>0.21845848577983026</c:v>
                </c:pt>
                <c:pt idx="5">
                  <c:v>0.31734732301824287</c:v>
                </c:pt>
                <c:pt idx="6">
                  <c:v>0.16071020340804423</c:v>
                </c:pt>
                <c:pt idx="7">
                  <c:v>0.18921152371608432</c:v>
                </c:pt>
              </c:numCache>
            </c:numRef>
          </c:val>
          <c:extLst>
            <c:ext xmlns:c16="http://schemas.microsoft.com/office/drawing/2014/chart" uri="{C3380CC4-5D6E-409C-BE32-E72D297353CC}">
              <c16:uniqueId val="{00000002-3020-4184-B5DD-3940B6343DB7}"/>
            </c:ext>
          </c:extLst>
        </c:ser>
        <c:ser>
          <c:idx val="3"/>
          <c:order val="3"/>
          <c:tx>
            <c:strRef>
              <c:f>questions!$E$85:$E$86</c:f>
              <c:strCache>
                <c:ptCount val="1"/>
                <c:pt idx="0">
                  <c:v>4. Jamais</c:v>
                </c:pt>
              </c:strCache>
            </c:strRef>
          </c:tx>
          <c:spPr>
            <a:solidFill>
              <a:schemeClr val="accent4"/>
            </a:solidFill>
            <a:ln>
              <a:noFill/>
            </a:ln>
            <a:effectLst/>
          </c:spPr>
          <c:invertIfNegative val="0"/>
          <c:cat>
            <c:multiLvlStrRef>
              <c:f>questions!$A$87:$A$99</c:f>
              <c:multiLvlStrCache>
                <c:ptCount val="8"/>
                <c:lvl>
                  <c:pt idx="0">
                    <c:v>Un garçon</c:v>
                  </c:pt>
                  <c:pt idx="1">
                    <c:v>Une fille</c:v>
                  </c:pt>
                  <c:pt idx="2">
                    <c:v>Un garçon</c:v>
                  </c:pt>
                  <c:pt idx="3">
                    <c:v>Une fille</c:v>
                  </c:pt>
                  <c:pt idx="4">
                    <c:v>Un garçon</c:v>
                  </c:pt>
                  <c:pt idx="5">
                    <c:v>Une fille</c:v>
                  </c:pt>
                  <c:pt idx="6">
                    <c:v>Un garçon</c:v>
                  </c:pt>
                  <c:pt idx="7">
                    <c:v>Une fille</c:v>
                  </c:pt>
                </c:lvl>
                <c:lvl>
                  <c:pt idx="0">
                    <c:v>Jamais</c:v>
                  </c:pt>
                  <c:pt idx="2">
                    <c:v>1 fois</c:v>
                  </c:pt>
                  <c:pt idx="4">
                    <c:v>2 fois</c:v>
                  </c:pt>
                  <c:pt idx="6">
                    <c:v>3 fois ou plus</c:v>
                  </c:pt>
                </c:lvl>
              </c:multiLvlStrCache>
            </c:multiLvlStrRef>
          </c:cat>
          <c:val>
            <c:numRef>
              <c:f>questions!$E$87:$E$99</c:f>
              <c:numCache>
                <c:formatCode>0.00%</c:formatCode>
                <c:ptCount val="8"/>
                <c:pt idx="0">
                  <c:v>2.7963305807580774E-2</c:v>
                </c:pt>
                <c:pt idx="1">
                  <c:v>0.18612779547427943</c:v>
                </c:pt>
                <c:pt idx="2">
                  <c:v>4.4589592799650545E-2</c:v>
                </c:pt>
                <c:pt idx="3">
                  <c:v>9.8693716788085917E-2</c:v>
                </c:pt>
                <c:pt idx="4">
                  <c:v>2.7152262875142063E-2</c:v>
                </c:pt>
                <c:pt idx="5">
                  <c:v>3.8657618786737881E-2</c:v>
                </c:pt>
                <c:pt idx="6">
                  <c:v>7.0902947706213956E-2</c:v>
                </c:pt>
                <c:pt idx="7">
                  <c:v>0.10669119339648329</c:v>
                </c:pt>
              </c:numCache>
            </c:numRef>
          </c:val>
          <c:extLst>
            <c:ext xmlns:c16="http://schemas.microsoft.com/office/drawing/2014/chart" uri="{C3380CC4-5D6E-409C-BE32-E72D297353CC}">
              <c16:uniqueId val="{00000003-3020-4184-B5DD-3940B6343DB7}"/>
            </c:ext>
          </c:extLst>
        </c:ser>
        <c:dLbls>
          <c:showLegendKey val="0"/>
          <c:showVal val="0"/>
          <c:showCatName val="0"/>
          <c:showSerName val="0"/>
          <c:showPercent val="0"/>
          <c:showBubbleSize val="0"/>
        </c:dLbls>
        <c:gapWidth val="150"/>
        <c:overlap val="100"/>
        <c:axId val="453281680"/>
        <c:axId val="453282008"/>
      </c:barChart>
      <c:catAx>
        <c:axId val="453281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453282008"/>
        <c:crosses val="autoZero"/>
        <c:auto val="1"/>
        <c:lblAlgn val="ctr"/>
        <c:lblOffset val="100"/>
        <c:noMultiLvlLbl val="0"/>
      </c:catAx>
      <c:valAx>
        <c:axId val="4532820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45328168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600"/>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[Donnees_f_recod_tableaux-tel-cours.xlsx]telcours!Tableau croisé dynamique6</c:name>
    <c:fmtId val="4"/>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chemeClr val="accent1"/>
          </a:solidFill>
          <a:ln>
            <a:noFill/>
          </a:ln>
          <a:effectLst/>
        </c:spPr>
        <c:marker>
          <c:symbol val="none"/>
        </c:marker>
      </c:pivotFmt>
    </c:pivotFmts>
    <c:plotArea>
      <c:layout/>
      <c:barChart>
        <c:barDir val="bar"/>
        <c:grouping val="stacked"/>
        <c:varyColors val="0"/>
        <c:ser>
          <c:idx val="0"/>
          <c:order val="0"/>
          <c:tx>
            <c:strRef>
              <c:f>telcours!$B$3:$B$4</c:f>
              <c:strCache>
                <c:ptCount val="1"/>
                <c:pt idx="0">
                  <c:v>souvent/tout le temps</c:v>
                </c:pt>
              </c:strCache>
            </c:strRef>
          </c:tx>
          <c:spPr>
            <a:solidFill>
              <a:schemeClr val="accent1"/>
            </a:solidFill>
            <a:ln>
              <a:noFill/>
            </a:ln>
            <a:effectLst/>
          </c:spPr>
          <c:invertIfNegative val="0"/>
          <c:cat>
            <c:strRef>
              <c:f>telcours!$A$5:$A$7</c:f>
              <c:strCache>
                <c:ptCount val="2"/>
                <c:pt idx="0">
                  <c:v>Un garçon</c:v>
                </c:pt>
                <c:pt idx="1">
                  <c:v>Une fille</c:v>
                </c:pt>
              </c:strCache>
            </c:strRef>
          </c:cat>
          <c:val>
            <c:numRef>
              <c:f>telcours!$B$5:$B$7</c:f>
              <c:numCache>
                <c:formatCode>0.00%</c:formatCode>
                <c:ptCount val="2"/>
                <c:pt idx="0">
                  <c:v>0.1002032099756989</c:v>
                </c:pt>
                <c:pt idx="1">
                  <c:v>0.14426309641408677</c:v>
                </c:pt>
              </c:numCache>
            </c:numRef>
          </c:val>
          <c:extLst>
            <c:ext xmlns:c16="http://schemas.microsoft.com/office/drawing/2014/chart" uri="{C3380CC4-5D6E-409C-BE32-E72D297353CC}">
              <c16:uniqueId val="{00000000-514F-488B-B9D0-A5AAF835A527}"/>
            </c:ext>
          </c:extLst>
        </c:ser>
        <c:ser>
          <c:idx val="1"/>
          <c:order val="1"/>
          <c:tx>
            <c:strRef>
              <c:f>telcours!$C$3:$C$4</c:f>
              <c:strCache>
                <c:ptCount val="1"/>
                <c:pt idx="0">
                  <c:v> De temps en temps</c:v>
                </c:pt>
              </c:strCache>
            </c:strRef>
          </c:tx>
          <c:spPr>
            <a:solidFill>
              <a:schemeClr val="accent2"/>
            </a:solidFill>
            <a:ln>
              <a:noFill/>
            </a:ln>
            <a:effectLst/>
          </c:spPr>
          <c:invertIfNegative val="0"/>
          <c:cat>
            <c:strRef>
              <c:f>telcours!$A$5:$A$7</c:f>
              <c:strCache>
                <c:ptCount val="2"/>
                <c:pt idx="0">
                  <c:v>Un garçon</c:v>
                </c:pt>
                <c:pt idx="1">
                  <c:v>Une fille</c:v>
                </c:pt>
              </c:strCache>
            </c:strRef>
          </c:cat>
          <c:val>
            <c:numRef>
              <c:f>telcours!$C$5:$C$7</c:f>
              <c:numCache>
                <c:formatCode>0.00%</c:formatCode>
                <c:ptCount val="2"/>
                <c:pt idx="0">
                  <c:v>0.22955335016096029</c:v>
                </c:pt>
                <c:pt idx="1">
                  <c:v>0.27395299461538253</c:v>
                </c:pt>
              </c:numCache>
            </c:numRef>
          </c:val>
          <c:extLst>
            <c:ext xmlns:c16="http://schemas.microsoft.com/office/drawing/2014/chart" uri="{C3380CC4-5D6E-409C-BE32-E72D297353CC}">
              <c16:uniqueId val="{00000001-514F-488B-B9D0-A5AAF835A527}"/>
            </c:ext>
          </c:extLst>
        </c:ser>
        <c:ser>
          <c:idx val="2"/>
          <c:order val="2"/>
          <c:tx>
            <c:strRef>
              <c:f>telcours!$D$3:$D$4</c:f>
              <c:strCache>
                <c:ptCount val="1"/>
                <c:pt idx="0">
                  <c:v>Jamais ou très rarement</c:v>
                </c:pt>
              </c:strCache>
            </c:strRef>
          </c:tx>
          <c:spPr>
            <a:solidFill>
              <a:schemeClr val="accent3"/>
            </a:solidFill>
            <a:ln>
              <a:noFill/>
            </a:ln>
            <a:effectLst/>
          </c:spPr>
          <c:invertIfNegative val="0"/>
          <c:cat>
            <c:strRef>
              <c:f>telcours!$A$5:$A$7</c:f>
              <c:strCache>
                <c:ptCount val="2"/>
                <c:pt idx="0">
                  <c:v>Un garçon</c:v>
                </c:pt>
                <c:pt idx="1">
                  <c:v>Une fille</c:v>
                </c:pt>
              </c:strCache>
            </c:strRef>
          </c:cat>
          <c:val>
            <c:numRef>
              <c:f>telcours!$D$5:$D$7</c:f>
              <c:numCache>
                <c:formatCode>0.00%</c:formatCode>
                <c:ptCount val="2"/>
                <c:pt idx="0">
                  <c:v>0.63257118357458841</c:v>
                </c:pt>
                <c:pt idx="1">
                  <c:v>0.54436023981622206</c:v>
                </c:pt>
              </c:numCache>
            </c:numRef>
          </c:val>
          <c:extLst>
            <c:ext xmlns:c16="http://schemas.microsoft.com/office/drawing/2014/chart" uri="{C3380CC4-5D6E-409C-BE32-E72D297353CC}">
              <c16:uniqueId val="{00000002-514F-488B-B9D0-A5AAF835A527}"/>
            </c:ext>
          </c:extLst>
        </c:ser>
        <c:ser>
          <c:idx val="3"/>
          <c:order val="3"/>
          <c:tx>
            <c:strRef>
              <c:f>telcours!$E$3:$E$4</c:f>
              <c:strCache>
                <c:ptCount val="1"/>
                <c:pt idx="0">
                  <c:v>Sans réponse (pas de portable)</c:v>
                </c:pt>
              </c:strCache>
            </c:strRef>
          </c:tx>
          <c:spPr>
            <a:solidFill>
              <a:schemeClr val="accent4"/>
            </a:solidFill>
            <a:ln>
              <a:noFill/>
            </a:ln>
            <a:effectLst/>
          </c:spPr>
          <c:invertIfNegative val="0"/>
          <c:cat>
            <c:strRef>
              <c:f>telcours!$A$5:$A$7</c:f>
              <c:strCache>
                <c:ptCount val="2"/>
                <c:pt idx="0">
                  <c:v>Un garçon</c:v>
                </c:pt>
                <c:pt idx="1">
                  <c:v>Une fille</c:v>
                </c:pt>
              </c:strCache>
            </c:strRef>
          </c:cat>
          <c:val>
            <c:numRef>
              <c:f>telcours!$E$5:$E$7</c:f>
              <c:numCache>
                <c:formatCode>0.00%</c:formatCode>
                <c:ptCount val="2"/>
                <c:pt idx="0">
                  <c:v>3.7672256288752357E-2</c:v>
                </c:pt>
                <c:pt idx="1">
                  <c:v>3.7423669154308441E-2</c:v>
                </c:pt>
              </c:numCache>
            </c:numRef>
          </c:val>
          <c:extLst>
            <c:ext xmlns:c16="http://schemas.microsoft.com/office/drawing/2014/chart" uri="{C3380CC4-5D6E-409C-BE32-E72D297353CC}">
              <c16:uniqueId val="{00000003-514F-488B-B9D0-A5AAF835A527}"/>
            </c:ext>
          </c:extLst>
        </c:ser>
        <c:dLbls>
          <c:showLegendKey val="0"/>
          <c:showVal val="0"/>
          <c:showCatName val="0"/>
          <c:showSerName val="0"/>
          <c:showPercent val="0"/>
          <c:showBubbleSize val="0"/>
        </c:dLbls>
        <c:gapWidth val="150"/>
        <c:overlap val="100"/>
        <c:axId val="472300928"/>
        <c:axId val="472301256"/>
      </c:barChart>
      <c:catAx>
        <c:axId val="472300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472301256"/>
        <c:crosses val="autoZero"/>
        <c:auto val="1"/>
        <c:lblAlgn val="ctr"/>
        <c:lblOffset val="100"/>
        <c:noMultiLvlLbl val="0"/>
      </c:catAx>
      <c:valAx>
        <c:axId val="472301256"/>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472300928"/>
        <c:crosses val="autoZero"/>
        <c:crossBetween val="between"/>
      </c:valAx>
      <c:spPr>
        <a:noFill/>
        <a:ln w="25400">
          <a:noFill/>
        </a:ln>
        <a:effectLst/>
      </c:spPr>
    </c:plotArea>
    <c:legend>
      <c:legendPos val="r"/>
      <c:layout>
        <c:manualLayout>
          <c:xMode val="edge"/>
          <c:yMode val="edge"/>
          <c:x val="0.65219438311390154"/>
          <c:y val="0.15332739651849442"/>
          <c:w val="0.33372561475746826"/>
          <c:h val="0.6477150534185017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600"/>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[Donnees_f_recod_tableaux-tel-cours.xlsx]telcours!Tableau croisé dynamique7</c:name>
    <c:fmtId val="7"/>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s>
    <c:plotArea>
      <c:layout/>
      <c:barChart>
        <c:barDir val="bar"/>
        <c:grouping val="stacked"/>
        <c:varyColors val="0"/>
        <c:ser>
          <c:idx val="0"/>
          <c:order val="0"/>
          <c:tx>
            <c:strRef>
              <c:f>telcours!$B$12:$B$13</c:f>
              <c:strCache>
                <c:ptCount val="1"/>
                <c:pt idx="0">
                  <c:v>1.Oui, souvent/tout le temps</c:v>
                </c:pt>
              </c:strCache>
            </c:strRef>
          </c:tx>
          <c:spPr>
            <a:solidFill>
              <a:schemeClr val="accent1"/>
            </a:solidFill>
            <a:ln>
              <a:noFill/>
            </a:ln>
            <a:effectLst/>
          </c:spPr>
          <c:invertIfNegative val="0"/>
          <c:cat>
            <c:multiLvlStrRef>
              <c:f>telcours!$A$14:$A$23</c:f>
              <c:multiLvlStrCache>
                <c:ptCount val="6"/>
                <c:lvl>
                  <c:pt idx="0">
                    <c:v>Un garçon</c:v>
                  </c:pt>
                  <c:pt idx="1">
                    <c:v>Une fille</c:v>
                  </c:pt>
                  <c:pt idx="2">
                    <c:v>Un garçon</c:v>
                  </c:pt>
                  <c:pt idx="3">
                    <c:v>Une fille</c:v>
                  </c:pt>
                  <c:pt idx="4">
                    <c:v>Un garçon</c:v>
                  </c:pt>
                  <c:pt idx="5">
                    <c:v>Une fille</c:v>
                  </c:pt>
                </c:lvl>
                <c:lvl>
                  <c:pt idx="0">
                    <c:v>Hélène Boucher</c:v>
                  </c:pt>
                  <c:pt idx="2">
                    <c:v>Henri Bergson</c:v>
                  </c:pt>
                  <c:pt idx="4">
                    <c:v>Miriam Makeba</c:v>
                  </c:pt>
                </c:lvl>
              </c:multiLvlStrCache>
            </c:multiLvlStrRef>
          </c:cat>
          <c:val>
            <c:numRef>
              <c:f>telcours!$B$14:$B$23</c:f>
              <c:numCache>
                <c:formatCode>0%</c:formatCode>
                <c:ptCount val="6"/>
                <c:pt idx="0">
                  <c:v>0.12358329896268352</c:v>
                </c:pt>
                <c:pt idx="1">
                  <c:v>0.16644119349731301</c:v>
                </c:pt>
                <c:pt idx="2">
                  <c:v>9.2271380705072639E-2</c:v>
                </c:pt>
                <c:pt idx="3">
                  <c:v>0.15542846964189297</c:v>
                </c:pt>
                <c:pt idx="4">
                  <c:v>6.0442448577375296E-2</c:v>
                </c:pt>
                <c:pt idx="5">
                  <c:v>5.6580114470767162E-2</c:v>
                </c:pt>
              </c:numCache>
            </c:numRef>
          </c:val>
          <c:extLst>
            <c:ext xmlns:c16="http://schemas.microsoft.com/office/drawing/2014/chart" uri="{C3380CC4-5D6E-409C-BE32-E72D297353CC}">
              <c16:uniqueId val="{00000000-5C8B-43DE-A413-152EB29B7EDE}"/>
            </c:ext>
          </c:extLst>
        </c:ser>
        <c:ser>
          <c:idx val="1"/>
          <c:order val="1"/>
          <c:tx>
            <c:strRef>
              <c:f>telcours!$C$12:$C$13</c:f>
              <c:strCache>
                <c:ptCount val="1"/>
                <c:pt idx="0">
                  <c:v>2.Oui, de temps en temps</c:v>
                </c:pt>
              </c:strCache>
            </c:strRef>
          </c:tx>
          <c:spPr>
            <a:solidFill>
              <a:schemeClr val="accent2"/>
            </a:solidFill>
            <a:ln>
              <a:noFill/>
            </a:ln>
            <a:effectLst/>
          </c:spPr>
          <c:invertIfNegative val="0"/>
          <c:cat>
            <c:multiLvlStrRef>
              <c:f>telcours!$A$14:$A$23</c:f>
              <c:multiLvlStrCache>
                <c:ptCount val="6"/>
                <c:lvl>
                  <c:pt idx="0">
                    <c:v>Un garçon</c:v>
                  </c:pt>
                  <c:pt idx="1">
                    <c:v>Une fille</c:v>
                  </c:pt>
                  <c:pt idx="2">
                    <c:v>Un garçon</c:v>
                  </c:pt>
                  <c:pt idx="3">
                    <c:v>Une fille</c:v>
                  </c:pt>
                  <c:pt idx="4">
                    <c:v>Un garçon</c:v>
                  </c:pt>
                  <c:pt idx="5">
                    <c:v>Une fille</c:v>
                  </c:pt>
                </c:lvl>
                <c:lvl>
                  <c:pt idx="0">
                    <c:v>Hélène Boucher</c:v>
                  </c:pt>
                  <c:pt idx="2">
                    <c:v>Henri Bergson</c:v>
                  </c:pt>
                  <c:pt idx="4">
                    <c:v>Miriam Makeba</c:v>
                  </c:pt>
                </c:lvl>
              </c:multiLvlStrCache>
            </c:multiLvlStrRef>
          </c:cat>
          <c:val>
            <c:numRef>
              <c:f>telcours!$C$14:$C$23</c:f>
              <c:numCache>
                <c:formatCode>0%</c:formatCode>
                <c:ptCount val="6"/>
                <c:pt idx="0">
                  <c:v>0.23619049420582514</c:v>
                </c:pt>
                <c:pt idx="1">
                  <c:v>0.26647575356888648</c:v>
                </c:pt>
                <c:pt idx="2">
                  <c:v>0.32617973155528229</c:v>
                </c:pt>
                <c:pt idx="3">
                  <c:v>0.3891598033978752</c:v>
                </c:pt>
                <c:pt idx="4">
                  <c:v>6.0206420650767638E-2</c:v>
                </c:pt>
                <c:pt idx="5">
                  <c:v>0.15436598449597835</c:v>
                </c:pt>
              </c:numCache>
            </c:numRef>
          </c:val>
          <c:extLst>
            <c:ext xmlns:c16="http://schemas.microsoft.com/office/drawing/2014/chart" uri="{C3380CC4-5D6E-409C-BE32-E72D297353CC}">
              <c16:uniqueId val="{00000001-5C8B-43DE-A413-152EB29B7EDE}"/>
            </c:ext>
          </c:extLst>
        </c:ser>
        <c:ser>
          <c:idx val="2"/>
          <c:order val="2"/>
          <c:tx>
            <c:strRef>
              <c:f>telcours!$D$12:$D$13</c:f>
              <c:strCache>
                <c:ptCount val="1"/>
                <c:pt idx="0">
                  <c:v>3.Jamais ou très rarement</c:v>
                </c:pt>
              </c:strCache>
            </c:strRef>
          </c:tx>
          <c:spPr>
            <a:solidFill>
              <a:schemeClr val="accent3"/>
            </a:solidFill>
            <a:ln>
              <a:noFill/>
            </a:ln>
            <a:effectLst/>
          </c:spPr>
          <c:invertIfNegative val="0"/>
          <c:cat>
            <c:multiLvlStrRef>
              <c:f>telcours!$A$14:$A$23</c:f>
              <c:multiLvlStrCache>
                <c:ptCount val="6"/>
                <c:lvl>
                  <c:pt idx="0">
                    <c:v>Un garçon</c:v>
                  </c:pt>
                  <c:pt idx="1">
                    <c:v>Une fille</c:v>
                  </c:pt>
                  <c:pt idx="2">
                    <c:v>Un garçon</c:v>
                  </c:pt>
                  <c:pt idx="3">
                    <c:v>Une fille</c:v>
                  </c:pt>
                  <c:pt idx="4">
                    <c:v>Un garçon</c:v>
                  </c:pt>
                  <c:pt idx="5">
                    <c:v>Une fille</c:v>
                  </c:pt>
                </c:lvl>
                <c:lvl>
                  <c:pt idx="0">
                    <c:v>Hélène Boucher</c:v>
                  </c:pt>
                  <c:pt idx="2">
                    <c:v>Henri Bergson</c:v>
                  </c:pt>
                  <c:pt idx="4">
                    <c:v>Miriam Makeba</c:v>
                  </c:pt>
                </c:lvl>
              </c:multiLvlStrCache>
            </c:multiLvlStrRef>
          </c:cat>
          <c:val>
            <c:numRef>
              <c:f>telcours!$D$14:$D$23</c:f>
              <c:numCache>
                <c:formatCode>0%</c:formatCode>
                <c:ptCount val="6"/>
                <c:pt idx="0">
                  <c:v>0.62435568518739692</c:v>
                </c:pt>
                <c:pt idx="1">
                  <c:v>0.54493807641488645</c:v>
                </c:pt>
                <c:pt idx="2">
                  <c:v>0.56318698486752627</c:v>
                </c:pt>
                <c:pt idx="3">
                  <c:v>0.43944130514966689</c:v>
                </c:pt>
                <c:pt idx="4">
                  <c:v>0.76191079332274358</c:v>
                </c:pt>
                <c:pt idx="5">
                  <c:v>0.67397266659048494</c:v>
                </c:pt>
              </c:numCache>
            </c:numRef>
          </c:val>
          <c:extLst>
            <c:ext xmlns:c16="http://schemas.microsoft.com/office/drawing/2014/chart" uri="{C3380CC4-5D6E-409C-BE32-E72D297353CC}">
              <c16:uniqueId val="{00000002-5C8B-43DE-A413-152EB29B7EDE}"/>
            </c:ext>
          </c:extLst>
        </c:ser>
        <c:ser>
          <c:idx val="3"/>
          <c:order val="3"/>
          <c:tx>
            <c:strRef>
              <c:f>telcours!$E$12:$E$13</c:f>
              <c:strCache>
                <c:ptCount val="1"/>
                <c:pt idx="0">
                  <c:v>Sans réponse</c:v>
                </c:pt>
              </c:strCache>
            </c:strRef>
          </c:tx>
          <c:spPr>
            <a:solidFill>
              <a:schemeClr val="accent4"/>
            </a:solidFill>
            <a:ln>
              <a:noFill/>
            </a:ln>
            <a:effectLst/>
          </c:spPr>
          <c:invertIfNegative val="0"/>
          <c:cat>
            <c:multiLvlStrRef>
              <c:f>telcours!$A$14:$A$23</c:f>
              <c:multiLvlStrCache>
                <c:ptCount val="6"/>
                <c:lvl>
                  <c:pt idx="0">
                    <c:v>Un garçon</c:v>
                  </c:pt>
                  <c:pt idx="1">
                    <c:v>Une fille</c:v>
                  </c:pt>
                  <c:pt idx="2">
                    <c:v>Un garçon</c:v>
                  </c:pt>
                  <c:pt idx="3">
                    <c:v>Une fille</c:v>
                  </c:pt>
                  <c:pt idx="4">
                    <c:v>Un garçon</c:v>
                  </c:pt>
                  <c:pt idx="5">
                    <c:v>Une fille</c:v>
                  </c:pt>
                </c:lvl>
                <c:lvl>
                  <c:pt idx="0">
                    <c:v>Hélène Boucher</c:v>
                  </c:pt>
                  <c:pt idx="2">
                    <c:v>Henri Bergson</c:v>
                  </c:pt>
                  <c:pt idx="4">
                    <c:v>Miriam Makeba</c:v>
                  </c:pt>
                </c:lvl>
              </c:multiLvlStrCache>
            </c:multiLvlStrRef>
          </c:cat>
          <c:val>
            <c:numRef>
              <c:f>telcours!$E$14:$E$23</c:f>
              <c:numCache>
                <c:formatCode>0%</c:formatCode>
                <c:ptCount val="6"/>
                <c:pt idx="0">
                  <c:v>1.5870521644094509E-2</c:v>
                </c:pt>
                <c:pt idx="1">
                  <c:v>2.2144976518913978E-2</c:v>
                </c:pt>
                <c:pt idx="2">
                  <c:v>1.836190287211871E-2</c:v>
                </c:pt>
                <c:pt idx="3">
                  <c:v>1.5970421810565027E-2</c:v>
                </c:pt>
                <c:pt idx="4">
                  <c:v>0.11744033744911349</c:v>
                </c:pt>
                <c:pt idx="5">
                  <c:v>0.11508123444276955</c:v>
                </c:pt>
              </c:numCache>
            </c:numRef>
          </c:val>
          <c:extLst>
            <c:ext xmlns:c16="http://schemas.microsoft.com/office/drawing/2014/chart" uri="{C3380CC4-5D6E-409C-BE32-E72D297353CC}">
              <c16:uniqueId val="{00000003-5C8B-43DE-A413-152EB29B7EDE}"/>
            </c:ext>
          </c:extLst>
        </c:ser>
        <c:dLbls>
          <c:showLegendKey val="0"/>
          <c:showVal val="0"/>
          <c:showCatName val="0"/>
          <c:showSerName val="0"/>
          <c:showPercent val="0"/>
          <c:showBubbleSize val="0"/>
        </c:dLbls>
        <c:gapWidth val="219"/>
        <c:overlap val="100"/>
        <c:axId val="1408182992"/>
        <c:axId val="1408178000"/>
      </c:barChart>
      <c:catAx>
        <c:axId val="1408182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1408178000"/>
        <c:crosses val="autoZero"/>
        <c:auto val="1"/>
        <c:lblAlgn val="ctr"/>
        <c:lblOffset val="100"/>
        <c:noMultiLvlLbl val="0"/>
      </c:catAx>
      <c:valAx>
        <c:axId val="140817800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140818299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600"/>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[Donnees_f_recod_tableaux-tel-cours.xlsx]telcours!Tableau croisé dynamique2</c:name>
    <c:fmtId val="7"/>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s>
    <c:plotArea>
      <c:layout>
        <c:manualLayout>
          <c:layoutTarget val="inner"/>
          <c:xMode val="edge"/>
          <c:yMode val="edge"/>
          <c:x val="0.17102191701164385"/>
          <c:y val="4.9610502511420712E-2"/>
          <c:w val="0.57022455887005286"/>
          <c:h val="0.84576425032387104"/>
        </c:manualLayout>
      </c:layout>
      <c:barChart>
        <c:barDir val="bar"/>
        <c:grouping val="stacked"/>
        <c:varyColors val="0"/>
        <c:ser>
          <c:idx val="0"/>
          <c:order val="0"/>
          <c:tx>
            <c:strRef>
              <c:f>telcours!$B$28:$B$29</c:f>
              <c:strCache>
                <c:ptCount val="1"/>
                <c:pt idx="0">
                  <c:v>1.Oui, souvent/tout le temps</c:v>
                </c:pt>
              </c:strCache>
            </c:strRef>
          </c:tx>
          <c:spPr>
            <a:solidFill>
              <a:schemeClr val="accent1"/>
            </a:solidFill>
            <a:ln>
              <a:noFill/>
            </a:ln>
            <a:effectLst/>
          </c:spPr>
          <c:invertIfNegative val="0"/>
          <c:cat>
            <c:multiLvlStrRef>
              <c:f>telcours!$A$30:$A$46</c:f>
              <c:multiLvlStrCache>
                <c:ptCount val="14"/>
                <c:lvl>
                  <c:pt idx="0">
                    <c:v>Terminale</c:v>
                  </c:pt>
                  <c:pt idx="1">
                    <c:v>1ère</c:v>
                  </c:pt>
                  <c:pt idx="2">
                    <c:v>2nde</c:v>
                  </c:pt>
                  <c:pt idx="3">
                    <c:v>3ème</c:v>
                  </c:pt>
                  <c:pt idx="4">
                    <c:v>4ème</c:v>
                  </c:pt>
                  <c:pt idx="5">
                    <c:v>5ème</c:v>
                  </c:pt>
                  <c:pt idx="6">
                    <c:v>6ème</c:v>
                  </c:pt>
                  <c:pt idx="7">
                    <c:v>Terminale</c:v>
                  </c:pt>
                  <c:pt idx="8">
                    <c:v>1ère</c:v>
                  </c:pt>
                  <c:pt idx="9">
                    <c:v>2nde</c:v>
                  </c:pt>
                  <c:pt idx="10">
                    <c:v>3ème</c:v>
                  </c:pt>
                  <c:pt idx="11">
                    <c:v>4ème</c:v>
                  </c:pt>
                  <c:pt idx="12">
                    <c:v>5ème</c:v>
                  </c:pt>
                  <c:pt idx="13">
                    <c:v>6ème</c:v>
                  </c:pt>
                </c:lvl>
                <c:lvl>
                  <c:pt idx="0">
                    <c:v>Un garçon</c:v>
                  </c:pt>
                  <c:pt idx="7">
                    <c:v>Une fille</c:v>
                  </c:pt>
                </c:lvl>
              </c:multiLvlStrCache>
            </c:multiLvlStrRef>
          </c:cat>
          <c:val>
            <c:numRef>
              <c:f>telcours!$B$30:$B$46</c:f>
              <c:numCache>
                <c:formatCode>0.00%</c:formatCode>
                <c:ptCount val="14"/>
                <c:pt idx="0">
                  <c:v>0.12669963355548045</c:v>
                </c:pt>
                <c:pt idx="1">
                  <c:v>0.12966024435922752</c:v>
                </c:pt>
                <c:pt idx="2">
                  <c:v>6.2759536676654973E-2</c:v>
                </c:pt>
                <c:pt idx="3">
                  <c:v>6.96784210014917E-2</c:v>
                </c:pt>
                <c:pt idx="4">
                  <c:v>3.7657182631648682E-2</c:v>
                </c:pt>
                <c:pt idx="5">
                  <c:v>6.2475518650201775E-2</c:v>
                </c:pt>
                <c:pt idx="6">
                  <c:v>7.4557118715363913E-2</c:v>
                </c:pt>
                <c:pt idx="7">
                  <c:v>0.20113965648885923</c:v>
                </c:pt>
                <c:pt idx="8">
                  <c:v>0.12565999743827433</c:v>
                </c:pt>
                <c:pt idx="9">
                  <c:v>0.16563688876620108</c:v>
                </c:pt>
                <c:pt idx="10">
                  <c:v>0.1198541959460533</c:v>
                </c:pt>
                <c:pt idx="11">
                  <c:v>2.3292653472905857E-2</c:v>
                </c:pt>
                <c:pt idx="12">
                  <c:v>4.1133708619348668E-2</c:v>
                </c:pt>
                <c:pt idx="13">
                  <c:v>4.9184725437627731E-2</c:v>
                </c:pt>
              </c:numCache>
            </c:numRef>
          </c:val>
          <c:extLst>
            <c:ext xmlns:c16="http://schemas.microsoft.com/office/drawing/2014/chart" uri="{C3380CC4-5D6E-409C-BE32-E72D297353CC}">
              <c16:uniqueId val="{00000000-DC14-4EC3-8F92-7A47C30D3BBC}"/>
            </c:ext>
          </c:extLst>
        </c:ser>
        <c:ser>
          <c:idx val="1"/>
          <c:order val="1"/>
          <c:tx>
            <c:strRef>
              <c:f>telcours!$C$28:$C$29</c:f>
              <c:strCache>
                <c:ptCount val="1"/>
                <c:pt idx="0">
                  <c:v>2.Oui, de temps en temps</c:v>
                </c:pt>
              </c:strCache>
            </c:strRef>
          </c:tx>
          <c:spPr>
            <a:solidFill>
              <a:schemeClr val="accent2"/>
            </a:solidFill>
            <a:ln>
              <a:noFill/>
            </a:ln>
            <a:effectLst/>
          </c:spPr>
          <c:invertIfNegative val="0"/>
          <c:cat>
            <c:multiLvlStrRef>
              <c:f>telcours!$A$30:$A$46</c:f>
              <c:multiLvlStrCache>
                <c:ptCount val="14"/>
                <c:lvl>
                  <c:pt idx="0">
                    <c:v>Terminale</c:v>
                  </c:pt>
                  <c:pt idx="1">
                    <c:v>1ère</c:v>
                  </c:pt>
                  <c:pt idx="2">
                    <c:v>2nde</c:v>
                  </c:pt>
                  <c:pt idx="3">
                    <c:v>3ème</c:v>
                  </c:pt>
                  <c:pt idx="4">
                    <c:v>4ème</c:v>
                  </c:pt>
                  <c:pt idx="5">
                    <c:v>5ème</c:v>
                  </c:pt>
                  <c:pt idx="6">
                    <c:v>6ème</c:v>
                  </c:pt>
                  <c:pt idx="7">
                    <c:v>Terminale</c:v>
                  </c:pt>
                  <c:pt idx="8">
                    <c:v>1ère</c:v>
                  </c:pt>
                  <c:pt idx="9">
                    <c:v>2nde</c:v>
                  </c:pt>
                  <c:pt idx="10">
                    <c:v>3ème</c:v>
                  </c:pt>
                  <c:pt idx="11">
                    <c:v>4ème</c:v>
                  </c:pt>
                  <c:pt idx="12">
                    <c:v>5ème</c:v>
                  </c:pt>
                  <c:pt idx="13">
                    <c:v>6ème</c:v>
                  </c:pt>
                </c:lvl>
                <c:lvl>
                  <c:pt idx="0">
                    <c:v>Un garçon</c:v>
                  </c:pt>
                  <c:pt idx="7">
                    <c:v>Une fille</c:v>
                  </c:pt>
                </c:lvl>
              </c:multiLvlStrCache>
            </c:multiLvlStrRef>
          </c:cat>
          <c:val>
            <c:numRef>
              <c:f>telcours!$C$30:$C$46</c:f>
              <c:numCache>
                <c:formatCode>0.00%</c:formatCode>
                <c:ptCount val="14"/>
                <c:pt idx="0">
                  <c:v>0.25999776716474687</c:v>
                </c:pt>
                <c:pt idx="1">
                  <c:v>0.31524787487944167</c:v>
                </c:pt>
                <c:pt idx="2">
                  <c:v>0.23557050338268587</c:v>
                </c:pt>
                <c:pt idx="3">
                  <c:v>0.13782541911089011</c:v>
                </c:pt>
                <c:pt idx="4">
                  <c:v>7.5314365263297364E-2</c:v>
                </c:pt>
                <c:pt idx="5">
                  <c:v>2.0825172883400592E-2</c:v>
                </c:pt>
                <c:pt idx="6">
                  <c:v>3.7278559357681956E-2</c:v>
                </c:pt>
                <c:pt idx="7">
                  <c:v>0.34163079888401438</c:v>
                </c:pt>
                <c:pt idx="8">
                  <c:v>0.33036423742975679</c:v>
                </c:pt>
                <c:pt idx="9">
                  <c:v>0.22579350783616028</c:v>
                </c:pt>
                <c:pt idx="10">
                  <c:v>0.1066843398853268</c:v>
                </c:pt>
                <c:pt idx="11">
                  <c:v>0.25333011703926034</c:v>
                </c:pt>
                <c:pt idx="12">
                  <c:v>4.1133708619348668E-2</c:v>
                </c:pt>
                <c:pt idx="13">
                  <c:v>0.20589561098525738</c:v>
                </c:pt>
              </c:numCache>
            </c:numRef>
          </c:val>
          <c:extLst>
            <c:ext xmlns:c16="http://schemas.microsoft.com/office/drawing/2014/chart" uri="{C3380CC4-5D6E-409C-BE32-E72D297353CC}">
              <c16:uniqueId val="{00000001-DC14-4EC3-8F92-7A47C30D3BBC}"/>
            </c:ext>
          </c:extLst>
        </c:ser>
        <c:ser>
          <c:idx val="2"/>
          <c:order val="2"/>
          <c:tx>
            <c:strRef>
              <c:f>telcours!$D$28:$D$29</c:f>
              <c:strCache>
                <c:ptCount val="1"/>
                <c:pt idx="0">
                  <c:v>3.Jamais ou très rarement</c:v>
                </c:pt>
              </c:strCache>
            </c:strRef>
          </c:tx>
          <c:spPr>
            <a:solidFill>
              <a:schemeClr val="accent3"/>
            </a:solidFill>
            <a:ln>
              <a:noFill/>
            </a:ln>
            <a:effectLst/>
          </c:spPr>
          <c:invertIfNegative val="0"/>
          <c:cat>
            <c:multiLvlStrRef>
              <c:f>telcours!$A$30:$A$46</c:f>
              <c:multiLvlStrCache>
                <c:ptCount val="14"/>
                <c:lvl>
                  <c:pt idx="0">
                    <c:v>Terminale</c:v>
                  </c:pt>
                  <c:pt idx="1">
                    <c:v>1ère</c:v>
                  </c:pt>
                  <c:pt idx="2">
                    <c:v>2nde</c:v>
                  </c:pt>
                  <c:pt idx="3">
                    <c:v>3ème</c:v>
                  </c:pt>
                  <c:pt idx="4">
                    <c:v>4ème</c:v>
                  </c:pt>
                  <c:pt idx="5">
                    <c:v>5ème</c:v>
                  </c:pt>
                  <c:pt idx="6">
                    <c:v>6ème</c:v>
                  </c:pt>
                  <c:pt idx="7">
                    <c:v>Terminale</c:v>
                  </c:pt>
                  <c:pt idx="8">
                    <c:v>1ère</c:v>
                  </c:pt>
                  <c:pt idx="9">
                    <c:v>2nde</c:v>
                  </c:pt>
                  <c:pt idx="10">
                    <c:v>3ème</c:v>
                  </c:pt>
                  <c:pt idx="11">
                    <c:v>4ème</c:v>
                  </c:pt>
                  <c:pt idx="12">
                    <c:v>5ème</c:v>
                  </c:pt>
                  <c:pt idx="13">
                    <c:v>6ème</c:v>
                  </c:pt>
                </c:lvl>
                <c:lvl>
                  <c:pt idx="0">
                    <c:v>Un garçon</c:v>
                  </c:pt>
                  <c:pt idx="7">
                    <c:v>Une fille</c:v>
                  </c:pt>
                </c:lvl>
              </c:multiLvlStrCache>
            </c:multiLvlStrRef>
          </c:cat>
          <c:val>
            <c:numRef>
              <c:f>telcours!$D$30:$D$46</c:f>
              <c:numCache>
                <c:formatCode>0.00%</c:formatCode>
                <c:ptCount val="14"/>
                <c:pt idx="0">
                  <c:v>0.59852496834389313</c:v>
                </c:pt>
                <c:pt idx="1">
                  <c:v>0.54102484801622097</c:v>
                </c:pt>
                <c:pt idx="2">
                  <c:v>0.67802401326429862</c:v>
                </c:pt>
                <c:pt idx="3">
                  <c:v>0.72358345033217319</c:v>
                </c:pt>
                <c:pt idx="4">
                  <c:v>0.79288549552593213</c:v>
                </c:pt>
                <c:pt idx="5">
                  <c:v>0.83300691533602333</c:v>
                </c:pt>
                <c:pt idx="6">
                  <c:v>0.70177152513854435</c:v>
                </c:pt>
                <c:pt idx="7">
                  <c:v>0.45722954462712645</c:v>
                </c:pt>
                <c:pt idx="8">
                  <c:v>0.531361648643213</c:v>
                </c:pt>
                <c:pt idx="9">
                  <c:v>0.55908496246346107</c:v>
                </c:pt>
                <c:pt idx="10">
                  <c:v>0.77346146416861983</c:v>
                </c:pt>
                <c:pt idx="11">
                  <c:v>0.63020661559621038</c:v>
                </c:pt>
                <c:pt idx="12">
                  <c:v>0.75319774828390795</c:v>
                </c:pt>
                <c:pt idx="13">
                  <c:v>0.57443008467845302</c:v>
                </c:pt>
              </c:numCache>
            </c:numRef>
          </c:val>
          <c:extLst>
            <c:ext xmlns:c16="http://schemas.microsoft.com/office/drawing/2014/chart" uri="{C3380CC4-5D6E-409C-BE32-E72D297353CC}">
              <c16:uniqueId val="{00000002-DC14-4EC3-8F92-7A47C30D3BBC}"/>
            </c:ext>
          </c:extLst>
        </c:ser>
        <c:ser>
          <c:idx val="3"/>
          <c:order val="3"/>
          <c:tx>
            <c:strRef>
              <c:f>telcours!$E$28:$E$29</c:f>
              <c:strCache>
                <c:ptCount val="1"/>
                <c:pt idx="0">
                  <c:v>Sans réponse</c:v>
                </c:pt>
              </c:strCache>
            </c:strRef>
          </c:tx>
          <c:spPr>
            <a:solidFill>
              <a:schemeClr val="accent4"/>
            </a:solidFill>
            <a:ln>
              <a:noFill/>
            </a:ln>
            <a:effectLst/>
          </c:spPr>
          <c:invertIfNegative val="0"/>
          <c:cat>
            <c:multiLvlStrRef>
              <c:f>telcours!$A$30:$A$46</c:f>
              <c:multiLvlStrCache>
                <c:ptCount val="14"/>
                <c:lvl>
                  <c:pt idx="0">
                    <c:v>Terminale</c:v>
                  </c:pt>
                  <c:pt idx="1">
                    <c:v>1ère</c:v>
                  </c:pt>
                  <c:pt idx="2">
                    <c:v>2nde</c:v>
                  </c:pt>
                  <c:pt idx="3">
                    <c:v>3ème</c:v>
                  </c:pt>
                  <c:pt idx="4">
                    <c:v>4ème</c:v>
                  </c:pt>
                  <c:pt idx="5">
                    <c:v>5ème</c:v>
                  </c:pt>
                  <c:pt idx="6">
                    <c:v>6ème</c:v>
                  </c:pt>
                  <c:pt idx="7">
                    <c:v>Terminale</c:v>
                  </c:pt>
                  <c:pt idx="8">
                    <c:v>1ère</c:v>
                  </c:pt>
                  <c:pt idx="9">
                    <c:v>2nde</c:v>
                  </c:pt>
                  <c:pt idx="10">
                    <c:v>3ème</c:v>
                  </c:pt>
                  <c:pt idx="11">
                    <c:v>4ème</c:v>
                  </c:pt>
                  <c:pt idx="12">
                    <c:v>5ème</c:v>
                  </c:pt>
                  <c:pt idx="13">
                    <c:v>6ème</c:v>
                  </c:pt>
                </c:lvl>
                <c:lvl>
                  <c:pt idx="0">
                    <c:v>Un garçon</c:v>
                  </c:pt>
                  <c:pt idx="7">
                    <c:v>Une fille</c:v>
                  </c:pt>
                </c:lvl>
              </c:multiLvlStrCache>
            </c:multiLvlStrRef>
          </c:cat>
          <c:val>
            <c:numRef>
              <c:f>telcours!$E$30:$E$46</c:f>
              <c:numCache>
                <c:formatCode>0.00%</c:formatCode>
                <c:ptCount val="14"/>
                <c:pt idx="0">
                  <c:v>1.477763093587953E-2</c:v>
                </c:pt>
                <c:pt idx="1">
                  <c:v>1.4067032745109795E-2</c:v>
                </c:pt>
                <c:pt idx="2">
                  <c:v>2.3645946676360476E-2</c:v>
                </c:pt>
                <c:pt idx="3">
                  <c:v>6.8912709555445054E-2</c:v>
                </c:pt>
                <c:pt idx="4">
                  <c:v>9.4142956579121709E-2</c:v>
                </c:pt>
                <c:pt idx="5">
                  <c:v>8.3692393130374326E-2</c:v>
                </c:pt>
                <c:pt idx="6">
                  <c:v>0.18639279678840981</c:v>
                </c:pt>
                <c:pt idx="7">
                  <c:v>0</c:v>
                </c:pt>
                <c:pt idx="8">
                  <c:v>1.2614116488755966E-2</c:v>
                </c:pt>
                <c:pt idx="9">
                  <c:v>4.9484640934177621E-2</c:v>
                </c:pt>
                <c:pt idx="10">
                  <c:v>0</c:v>
                </c:pt>
                <c:pt idx="11">
                  <c:v>9.3170613891623427E-2</c:v>
                </c:pt>
                <c:pt idx="12">
                  <c:v>0.16453483447739467</c:v>
                </c:pt>
                <c:pt idx="13">
                  <c:v>0.17048957889866184</c:v>
                </c:pt>
              </c:numCache>
            </c:numRef>
          </c:val>
          <c:extLst>
            <c:ext xmlns:c16="http://schemas.microsoft.com/office/drawing/2014/chart" uri="{C3380CC4-5D6E-409C-BE32-E72D297353CC}">
              <c16:uniqueId val="{00000003-DC14-4EC3-8F92-7A47C30D3BBC}"/>
            </c:ext>
          </c:extLst>
        </c:ser>
        <c:dLbls>
          <c:showLegendKey val="0"/>
          <c:showVal val="0"/>
          <c:showCatName val="0"/>
          <c:showSerName val="0"/>
          <c:showPercent val="0"/>
          <c:showBubbleSize val="0"/>
        </c:dLbls>
        <c:gapWidth val="219"/>
        <c:overlap val="100"/>
        <c:axId val="374558464"/>
        <c:axId val="374558792"/>
      </c:barChart>
      <c:catAx>
        <c:axId val="374558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374558792"/>
        <c:crosses val="autoZero"/>
        <c:auto val="1"/>
        <c:lblAlgn val="ctr"/>
        <c:lblOffset val="100"/>
        <c:noMultiLvlLbl val="0"/>
      </c:catAx>
      <c:valAx>
        <c:axId val="37455879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374558464"/>
        <c:crosses val="autoZero"/>
        <c:crossBetween val="between"/>
      </c:valAx>
      <c:spPr>
        <a:noFill/>
        <a:ln>
          <a:noFill/>
        </a:ln>
        <a:effectLst/>
      </c:spPr>
    </c:plotArea>
    <c:legend>
      <c:legendPos val="r"/>
      <c:layout>
        <c:manualLayout>
          <c:xMode val="edge"/>
          <c:yMode val="edge"/>
          <c:x val="0.75892242290006595"/>
          <c:y val="0.20869002838785586"/>
          <c:w val="0.24107757709993391"/>
          <c:h val="0.4653585876951749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600"/>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[Donnees_f_recod_tableaux-reprendre.xlsx]reprendre!Tableau croisé dynamique6</c:name>
    <c:fmtId val="1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s>
    <c:plotArea>
      <c:layout/>
      <c:barChart>
        <c:barDir val="bar"/>
        <c:grouping val="percentStacked"/>
        <c:varyColors val="0"/>
        <c:ser>
          <c:idx val="0"/>
          <c:order val="0"/>
          <c:tx>
            <c:strRef>
              <c:f>reprendre!$B$3:$B$4</c:f>
              <c:strCache>
                <c:ptCount val="1"/>
                <c:pt idx="0">
                  <c:v>1.Oui, tous les jours</c:v>
                </c:pt>
              </c:strCache>
            </c:strRef>
          </c:tx>
          <c:spPr>
            <a:solidFill>
              <a:schemeClr val="accent1"/>
            </a:solidFill>
            <a:ln>
              <a:noFill/>
            </a:ln>
            <a:effectLst/>
          </c:spPr>
          <c:invertIfNegative val="0"/>
          <c:cat>
            <c:strRef>
              <c:f>reprendre!$A$5:$A$7</c:f>
              <c:strCache>
                <c:ptCount val="2"/>
                <c:pt idx="0">
                  <c:v>Un garçon</c:v>
                </c:pt>
                <c:pt idx="1">
                  <c:v>Une fille</c:v>
                </c:pt>
              </c:strCache>
            </c:strRef>
          </c:cat>
          <c:val>
            <c:numRef>
              <c:f>reprendre!$B$5:$B$7</c:f>
              <c:numCache>
                <c:formatCode>0%</c:formatCode>
                <c:ptCount val="2"/>
                <c:pt idx="0">
                  <c:v>0.64698122911849498</c:v>
                </c:pt>
                <c:pt idx="1">
                  <c:v>0.35301877088150496</c:v>
                </c:pt>
              </c:numCache>
            </c:numRef>
          </c:val>
          <c:extLst>
            <c:ext xmlns:c16="http://schemas.microsoft.com/office/drawing/2014/chart" uri="{C3380CC4-5D6E-409C-BE32-E72D297353CC}">
              <c16:uniqueId val="{00000000-F6C4-40CC-9E1B-263891310CAB}"/>
            </c:ext>
          </c:extLst>
        </c:ser>
        <c:ser>
          <c:idx val="1"/>
          <c:order val="1"/>
          <c:tx>
            <c:strRef>
              <c:f>reprendre!$C$3:$C$4</c:f>
              <c:strCache>
                <c:ptCount val="1"/>
                <c:pt idx="0">
                  <c:v>2.Oui, de temps en temps</c:v>
                </c:pt>
              </c:strCache>
            </c:strRef>
          </c:tx>
          <c:spPr>
            <a:solidFill>
              <a:schemeClr val="accent2"/>
            </a:solidFill>
            <a:ln>
              <a:noFill/>
            </a:ln>
            <a:effectLst/>
          </c:spPr>
          <c:invertIfNegative val="0"/>
          <c:cat>
            <c:strRef>
              <c:f>reprendre!$A$5:$A$7</c:f>
              <c:strCache>
                <c:ptCount val="2"/>
                <c:pt idx="0">
                  <c:v>Un garçon</c:v>
                </c:pt>
                <c:pt idx="1">
                  <c:v>Une fille</c:v>
                </c:pt>
              </c:strCache>
            </c:strRef>
          </c:cat>
          <c:val>
            <c:numRef>
              <c:f>reprendre!$C$5:$C$7</c:f>
              <c:numCache>
                <c:formatCode>0%</c:formatCode>
                <c:ptCount val="2"/>
                <c:pt idx="0">
                  <c:v>0.54137529707986176</c:v>
                </c:pt>
                <c:pt idx="1">
                  <c:v>0.45862470292013818</c:v>
                </c:pt>
              </c:numCache>
            </c:numRef>
          </c:val>
          <c:extLst>
            <c:ext xmlns:c16="http://schemas.microsoft.com/office/drawing/2014/chart" uri="{C3380CC4-5D6E-409C-BE32-E72D297353CC}">
              <c16:uniqueId val="{00000001-F6C4-40CC-9E1B-263891310CAB}"/>
            </c:ext>
          </c:extLst>
        </c:ser>
        <c:ser>
          <c:idx val="2"/>
          <c:order val="2"/>
          <c:tx>
            <c:strRef>
              <c:f>reprendre!$D$3:$D$4</c:f>
              <c:strCache>
                <c:ptCount val="1"/>
                <c:pt idx="0">
                  <c:v>3.Jamais ou très rarement</c:v>
                </c:pt>
              </c:strCache>
            </c:strRef>
          </c:tx>
          <c:spPr>
            <a:solidFill>
              <a:schemeClr val="accent3"/>
            </a:solidFill>
            <a:ln>
              <a:noFill/>
            </a:ln>
            <a:effectLst/>
          </c:spPr>
          <c:invertIfNegative val="0"/>
          <c:cat>
            <c:strRef>
              <c:f>reprendre!$A$5:$A$7</c:f>
              <c:strCache>
                <c:ptCount val="2"/>
                <c:pt idx="0">
                  <c:v>Un garçon</c:v>
                </c:pt>
                <c:pt idx="1">
                  <c:v>Une fille</c:v>
                </c:pt>
              </c:strCache>
            </c:strRef>
          </c:cat>
          <c:val>
            <c:numRef>
              <c:f>reprendre!$D$5:$D$7</c:f>
              <c:numCache>
                <c:formatCode>0%</c:formatCode>
                <c:ptCount val="2"/>
                <c:pt idx="0">
                  <c:v>0.42726876790885132</c:v>
                </c:pt>
                <c:pt idx="1">
                  <c:v>0.57273123209114873</c:v>
                </c:pt>
              </c:numCache>
            </c:numRef>
          </c:val>
          <c:extLst>
            <c:ext xmlns:c16="http://schemas.microsoft.com/office/drawing/2014/chart" uri="{C3380CC4-5D6E-409C-BE32-E72D297353CC}">
              <c16:uniqueId val="{00000002-F6C4-40CC-9E1B-263891310CAB}"/>
            </c:ext>
          </c:extLst>
        </c:ser>
        <c:dLbls>
          <c:showLegendKey val="0"/>
          <c:showVal val="0"/>
          <c:showCatName val="0"/>
          <c:showSerName val="0"/>
          <c:showPercent val="0"/>
          <c:showBubbleSize val="0"/>
        </c:dLbls>
        <c:gapWidth val="219"/>
        <c:overlap val="100"/>
        <c:axId val="426388816"/>
        <c:axId val="426379632"/>
      </c:barChart>
      <c:catAx>
        <c:axId val="42638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426379632"/>
        <c:crosses val="autoZero"/>
        <c:auto val="1"/>
        <c:lblAlgn val="ctr"/>
        <c:lblOffset val="100"/>
        <c:noMultiLvlLbl val="0"/>
      </c:catAx>
      <c:valAx>
        <c:axId val="4263796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42638881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600"/>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[Donnees_f_recod_tableaux-reprendre.xlsx]reprendre!Tableau croisé dynamique7</c:name>
    <c:fmtId val="7"/>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2"/>
          </a:solidFill>
          <a:ln>
            <a:noFill/>
          </a:ln>
          <a:effectLst/>
        </c:spPr>
        <c:marker>
          <c:symbol val="none"/>
        </c:marker>
      </c:pivotFmt>
      <c:pivotFmt>
        <c:idx val="8"/>
        <c:marker>
          <c:symbol val="none"/>
        </c:marker>
      </c:pivotFmt>
      <c:pivotFmt>
        <c:idx val="9"/>
        <c:spPr>
          <a:solidFill>
            <a:schemeClr val="accent1"/>
          </a:solidFill>
          <a:ln>
            <a:noFill/>
          </a:ln>
          <a:effectLst/>
        </c:spPr>
        <c:marker>
          <c:symbol val="none"/>
        </c:marker>
      </c:pivotFmt>
      <c:pivotFmt>
        <c:idx val="10"/>
        <c:spPr>
          <a:solidFill>
            <a:schemeClr val="accent2"/>
          </a:solidFill>
          <a:ln>
            <a:noFill/>
          </a:ln>
          <a:effectLst/>
        </c:spPr>
        <c:marker>
          <c:symbol val="none"/>
        </c:marker>
      </c:pivotFmt>
      <c:pivotFmt>
        <c:idx val="11"/>
        <c:marker>
          <c:symbol val="none"/>
        </c:marker>
      </c:pivotFmt>
      <c:pivotFmt>
        <c:idx val="12"/>
        <c:spPr>
          <a:solidFill>
            <a:schemeClr val="accent1"/>
          </a:solidFill>
          <a:ln>
            <a:noFill/>
          </a:ln>
          <a:effectLst/>
        </c:spPr>
        <c:marker>
          <c:symbol val="none"/>
        </c:marker>
      </c:pivotFmt>
      <c:pivotFmt>
        <c:idx val="13"/>
        <c:spPr>
          <a:solidFill>
            <a:schemeClr val="accent2"/>
          </a:solidFill>
          <a:ln>
            <a:noFill/>
          </a:ln>
          <a:effectLst/>
        </c:spPr>
        <c:marker>
          <c:symbol val="none"/>
        </c:marker>
      </c:pivotFmt>
      <c:pivotFmt>
        <c:idx val="14"/>
        <c:marker>
          <c:symbol val="none"/>
        </c:marker>
      </c:pivotFmt>
    </c:pivotFmts>
    <c:plotArea>
      <c:layout/>
      <c:barChart>
        <c:barDir val="bar"/>
        <c:grouping val="percentStacked"/>
        <c:varyColors val="0"/>
        <c:ser>
          <c:idx val="0"/>
          <c:order val="0"/>
          <c:tx>
            <c:strRef>
              <c:f>reprendre!$B$12:$B$13</c:f>
              <c:strCache>
                <c:ptCount val="1"/>
                <c:pt idx="0">
                  <c:v>1.Oui, tous les jours</c:v>
                </c:pt>
              </c:strCache>
            </c:strRef>
          </c:tx>
          <c:spPr>
            <a:solidFill>
              <a:schemeClr val="accent1"/>
            </a:solidFill>
            <a:ln>
              <a:noFill/>
            </a:ln>
            <a:effectLst/>
          </c:spPr>
          <c:invertIfNegative val="0"/>
          <c:cat>
            <c:multiLvlStrRef>
              <c:f>reprendre!$A$14:$A$23</c:f>
              <c:multiLvlStrCache>
                <c:ptCount val="6"/>
                <c:lvl>
                  <c:pt idx="0">
                    <c:v>Un garçon</c:v>
                  </c:pt>
                  <c:pt idx="1">
                    <c:v>Une fille</c:v>
                  </c:pt>
                  <c:pt idx="2">
                    <c:v>Un garçon</c:v>
                  </c:pt>
                  <c:pt idx="3">
                    <c:v>Une fille</c:v>
                  </c:pt>
                  <c:pt idx="4">
                    <c:v>Un garçon</c:v>
                  </c:pt>
                  <c:pt idx="5">
                    <c:v>Une fille</c:v>
                  </c:pt>
                </c:lvl>
                <c:lvl>
                  <c:pt idx="0">
                    <c:v>Hélène Boucher</c:v>
                  </c:pt>
                  <c:pt idx="2">
                    <c:v>Henri Bergson</c:v>
                  </c:pt>
                  <c:pt idx="4">
                    <c:v>Miriam Makeba</c:v>
                  </c:pt>
                </c:lvl>
              </c:multiLvlStrCache>
            </c:multiLvlStrRef>
          </c:cat>
          <c:val>
            <c:numRef>
              <c:f>reprendre!$B$14:$B$23</c:f>
              <c:numCache>
                <c:formatCode>0%</c:formatCode>
                <c:ptCount val="6"/>
                <c:pt idx="0">
                  <c:v>3.446154478581797E-2</c:v>
                </c:pt>
                <c:pt idx="1">
                  <c:v>2.726463996372392E-2</c:v>
                </c:pt>
                <c:pt idx="2">
                  <c:v>0.10659531962303088</c:v>
                </c:pt>
                <c:pt idx="3">
                  <c:v>2.2244519203413481E-2</c:v>
                </c:pt>
                <c:pt idx="4">
                  <c:v>0.129185573661973</c:v>
                </c:pt>
                <c:pt idx="5">
                  <c:v>9.8047173960125661E-2</c:v>
                </c:pt>
              </c:numCache>
            </c:numRef>
          </c:val>
          <c:extLst>
            <c:ext xmlns:c16="http://schemas.microsoft.com/office/drawing/2014/chart" uri="{C3380CC4-5D6E-409C-BE32-E72D297353CC}">
              <c16:uniqueId val="{00000000-ABD1-466E-B25B-6C44328A0AA4}"/>
            </c:ext>
          </c:extLst>
        </c:ser>
        <c:ser>
          <c:idx val="1"/>
          <c:order val="1"/>
          <c:tx>
            <c:strRef>
              <c:f>reprendre!$C$12:$C$13</c:f>
              <c:strCache>
                <c:ptCount val="1"/>
                <c:pt idx="0">
                  <c:v>2.Oui, de temps en temps</c:v>
                </c:pt>
              </c:strCache>
            </c:strRef>
          </c:tx>
          <c:spPr>
            <a:solidFill>
              <a:schemeClr val="accent2"/>
            </a:solidFill>
            <a:ln>
              <a:noFill/>
            </a:ln>
            <a:effectLst/>
          </c:spPr>
          <c:invertIfNegative val="0"/>
          <c:cat>
            <c:multiLvlStrRef>
              <c:f>reprendre!$A$14:$A$23</c:f>
              <c:multiLvlStrCache>
                <c:ptCount val="6"/>
                <c:lvl>
                  <c:pt idx="0">
                    <c:v>Un garçon</c:v>
                  </c:pt>
                  <c:pt idx="1">
                    <c:v>Une fille</c:v>
                  </c:pt>
                  <c:pt idx="2">
                    <c:v>Un garçon</c:v>
                  </c:pt>
                  <c:pt idx="3">
                    <c:v>Une fille</c:v>
                  </c:pt>
                  <c:pt idx="4">
                    <c:v>Un garçon</c:v>
                  </c:pt>
                  <c:pt idx="5">
                    <c:v>Une fille</c:v>
                  </c:pt>
                </c:lvl>
                <c:lvl>
                  <c:pt idx="0">
                    <c:v>Hélène Boucher</c:v>
                  </c:pt>
                  <c:pt idx="2">
                    <c:v>Henri Bergson</c:v>
                  </c:pt>
                  <c:pt idx="4">
                    <c:v>Miriam Makeba</c:v>
                  </c:pt>
                </c:lvl>
              </c:multiLvlStrCache>
            </c:multiLvlStrRef>
          </c:cat>
          <c:val>
            <c:numRef>
              <c:f>reprendre!$C$14:$C$23</c:f>
              <c:numCache>
                <c:formatCode>0%</c:formatCode>
                <c:ptCount val="6"/>
                <c:pt idx="0">
                  <c:v>0.362926033029557</c:v>
                </c:pt>
                <c:pt idx="1">
                  <c:v>0.2653352779296177</c:v>
                </c:pt>
                <c:pt idx="2">
                  <c:v>0.32509660402277074</c:v>
                </c:pt>
                <c:pt idx="3">
                  <c:v>0.27028217473075322</c:v>
                </c:pt>
                <c:pt idx="4">
                  <c:v>0.41165780401202962</c:v>
                </c:pt>
                <c:pt idx="5">
                  <c:v>0.32646928467071062</c:v>
                </c:pt>
              </c:numCache>
            </c:numRef>
          </c:val>
          <c:extLst>
            <c:ext xmlns:c16="http://schemas.microsoft.com/office/drawing/2014/chart" uri="{C3380CC4-5D6E-409C-BE32-E72D297353CC}">
              <c16:uniqueId val="{00000001-ABD1-466E-B25B-6C44328A0AA4}"/>
            </c:ext>
          </c:extLst>
        </c:ser>
        <c:ser>
          <c:idx val="2"/>
          <c:order val="2"/>
          <c:tx>
            <c:strRef>
              <c:f>reprendre!$D$12:$D$13</c:f>
              <c:strCache>
                <c:ptCount val="1"/>
                <c:pt idx="0">
                  <c:v>3.Jamais ou très rarement</c:v>
                </c:pt>
              </c:strCache>
            </c:strRef>
          </c:tx>
          <c:invertIfNegative val="0"/>
          <c:cat>
            <c:multiLvlStrRef>
              <c:f>reprendre!$A$14:$A$23</c:f>
              <c:multiLvlStrCache>
                <c:ptCount val="6"/>
                <c:lvl>
                  <c:pt idx="0">
                    <c:v>Un garçon</c:v>
                  </c:pt>
                  <c:pt idx="1">
                    <c:v>Une fille</c:v>
                  </c:pt>
                  <c:pt idx="2">
                    <c:v>Un garçon</c:v>
                  </c:pt>
                  <c:pt idx="3">
                    <c:v>Une fille</c:v>
                  </c:pt>
                  <c:pt idx="4">
                    <c:v>Un garçon</c:v>
                  </c:pt>
                  <c:pt idx="5">
                    <c:v>Une fille</c:v>
                  </c:pt>
                </c:lvl>
                <c:lvl>
                  <c:pt idx="0">
                    <c:v>Hélène Boucher</c:v>
                  </c:pt>
                  <c:pt idx="2">
                    <c:v>Henri Bergson</c:v>
                  </c:pt>
                  <c:pt idx="4">
                    <c:v>Miriam Makeba</c:v>
                  </c:pt>
                </c:lvl>
              </c:multiLvlStrCache>
            </c:multiLvlStrRef>
          </c:cat>
          <c:val>
            <c:numRef>
              <c:f>reprendre!$D$14:$D$23</c:f>
              <c:numCache>
                <c:formatCode>0%</c:formatCode>
                <c:ptCount val="6"/>
                <c:pt idx="0">
                  <c:v>0.60261242218462496</c:v>
                </c:pt>
                <c:pt idx="1">
                  <c:v>0.70740008210665828</c:v>
                </c:pt>
                <c:pt idx="2">
                  <c:v>0.56830807635419833</c:v>
                </c:pt>
                <c:pt idx="3">
                  <c:v>0.70747330606583325</c:v>
                </c:pt>
                <c:pt idx="4">
                  <c:v>0.45915662232599741</c:v>
                </c:pt>
                <c:pt idx="5">
                  <c:v>0.57548354136916369</c:v>
                </c:pt>
              </c:numCache>
            </c:numRef>
          </c:val>
          <c:extLst>
            <c:ext xmlns:c16="http://schemas.microsoft.com/office/drawing/2014/chart" uri="{C3380CC4-5D6E-409C-BE32-E72D297353CC}">
              <c16:uniqueId val="{00000002-ABD1-466E-B25B-6C44328A0AA4}"/>
            </c:ext>
          </c:extLst>
        </c:ser>
        <c:dLbls>
          <c:showLegendKey val="0"/>
          <c:showVal val="0"/>
          <c:showCatName val="0"/>
          <c:showSerName val="0"/>
          <c:showPercent val="0"/>
          <c:showBubbleSize val="0"/>
        </c:dLbls>
        <c:gapWidth val="219"/>
        <c:overlap val="100"/>
        <c:axId val="426388816"/>
        <c:axId val="426379632"/>
      </c:barChart>
      <c:catAx>
        <c:axId val="42638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426379632"/>
        <c:crosses val="autoZero"/>
        <c:auto val="1"/>
        <c:lblAlgn val="ctr"/>
        <c:lblOffset val="100"/>
        <c:noMultiLvlLbl val="0"/>
      </c:catAx>
      <c:valAx>
        <c:axId val="4263796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fr-FR"/>
          </a:p>
        </c:txPr>
        <c:crossAx val="426388816"/>
        <c:crosses val="autoZero"/>
        <c:crossBetween val="between"/>
      </c:valAx>
    </c:plotArea>
    <c:legend>
      <c:legendPos val="r"/>
      <c:layout/>
      <c:overlay val="0"/>
      <c:spPr>
        <a:noFill/>
        <a:ln>
          <a:noFill/>
        </a:ln>
        <a:effectLst/>
      </c:spPr>
      <c:txPr>
        <a:bodyPr rot="0" vert="horz"/>
        <a:lstStyle/>
        <a:p>
          <a:pPr>
            <a:defRPr/>
          </a:pPr>
          <a:endParaRPr lang="fr-FR"/>
        </a:p>
      </c:txPr>
    </c:legend>
    <c:plotVisOnly val="1"/>
    <c:dispBlanksAs val="gap"/>
    <c:showDLblsOverMax val="0"/>
  </c:chart>
  <c:txPr>
    <a:bodyPr/>
    <a:lstStyle/>
    <a:p>
      <a:pPr>
        <a:defRPr sz="1600"/>
      </a:pPr>
      <a:endParaRPr lang="fr-F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[Donnees_f_recod_tableaux-reprendre.xlsx]reprendre!Tableau croisé dynamique4</c:name>
    <c:fmtId val="10"/>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s>
    <c:plotArea>
      <c:layout/>
      <c:barChart>
        <c:barDir val="bar"/>
        <c:grouping val="percentStacked"/>
        <c:varyColors val="0"/>
        <c:ser>
          <c:idx val="0"/>
          <c:order val="0"/>
          <c:tx>
            <c:strRef>
              <c:f>reprendre!$B$85:$B$86</c:f>
              <c:strCache>
                <c:ptCount val="1"/>
                <c:pt idx="0">
                  <c:v>1.Oui, tous les jours</c:v>
                </c:pt>
              </c:strCache>
            </c:strRef>
          </c:tx>
          <c:spPr>
            <a:solidFill>
              <a:schemeClr val="accent1"/>
            </a:solidFill>
            <a:ln>
              <a:noFill/>
            </a:ln>
            <a:effectLst/>
          </c:spPr>
          <c:invertIfNegative val="0"/>
          <c:cat>
            <c:multiLvlStrRef>
              <c:f>reprendre!$A$87:$A$99</c:f>
              <c:multiLvlStrCache>
                <c:ptCount val="8"/>
                <c:lvl>
                  <c:pt idx="0">
                    <c:v>Un garçon</c:v>
                  </c:pt>
                  <c:pt idx="1">
                    <c:v>Une fille</c:v>
                  </c:pt>
                  <c:pt idx="2">
                    <c:v>Un garçon</c:v>
                  </c:pt>
                  <c:pt idx="3">
                    <c:v>Une fille</c:v>
                  </c:pt>
                  <c:pt idx="4">
                    <c:v>Un garçon</c:v>
                  </c:pt>
                  <c:pt idx="5">
                    <c:v>Une fille</c:v>
                  </c:pt>
                  <c:pt idx="6">
                    <c:v>Un garçon</c:v>
                  </c:pt>
                  <c:pt idx="7">
                    <c:v>Une fille</c:v>
                  </c:pt>
                </c:lvl>
                <c:lvl>
                  <c:pt idx="0">
                    <c:v>Jamais</c:v>
                  </c:pt>
                  <c:pt idx="2">
                    <c:v>1 fois</c:v>
                  </c:pt>
                  <c:pt idx="4">
                    <c:v>2 fois</c:v>
                  </c:pt>
                  <c:pt idx="6">
                    <c:v>3 fois ou plus</c:v>
                  </c:pt>
                </c:lvl>
              </c:multiLvlStrCache>
            </c:multiLvlStrRef>
          </c:cat>
          <c:val>
            <c:numRef>
              <c:f>reprendre!$B$87:$B$99</c:f>
              <c:numCache>
                <c:formatCode>0.00%</c:formatCode>
                <c:ptCount val="8"/>
                <c:pt idx="0">
                  <c:v>0.14858863661122357</c:v>
                </c:pt>
                <c:pt idx="1">
                  <c:v>0</c:v>
                </c:pt>
                <c:pt idx="2">
                  <c:v>7.3841525671997282E-2</c:v>
                </c:pt>
                <c:pt idx="3">
                  <c:v>2.6591854199589673E-2</c:v>
                </c:pt>
                <c:pt idx="4">
                  <c:v>8.9033230967644275E-2</c:v>
                </c:pt>
                <c:pt idx="5">
                  <c:v>8.7162424168765434E-2</c:v>
                </c:pt>
                <c:pt idx="6">
                  <c:v>3.4519105656987195E-2</c:v>
                </c:pt>
                <c:pt idx="7">
                  <c:v>3.0267788233869056E-2</c:v>
                </c:pt>
              </c:numCache>
            </c:numRef>
          </c:val>
          <c:extLst>
            <c:ext xmlns:c16="http://schemas.microsoft.com/office/drawing/2014/chart" uri="{C3380CC4-5D6E-409C-BE32-E72D297353CC}">
              <c16:uniqueId val="{00000000-D96E-41F3-9DD3-CCD9A588F457}"/>
            </c:ext>
          </c:extLst>
        </c:ser>
        <c:ser>
          <c:idx val="1"/>
          <c:order val="1"/>
          <c:tx>
            <c:strRef>
              <c:f>reprendre!$C$85:$C$86</c:f>
              <c:strCache>
                <c:ptCount val="1"/>
                <c:pt idx="0">
                  <c:v>2.Oui, de temps en temps</c:v>
                </c:pt>
              </c:strCache>
            </c:strRef>
          </c:tx>
          <c:spPr>
            <a:solidFill>
              <a:schemeClr val="accent2"/>
            </a:solidFill>
            <a:ln>
              <a:noFill/>
            </a:ln>
            <a:effectLst/>
          </c:spPr>
          <c:invertIfNegative val="0"/>
          <c:cat>
            <c:multiLvlStrRef>
              <c:f>reprendre!$A$87:$A$99</c:f>
              <c:multiLvlStrCache>
                <c:ptCount val="8"/>
                <c:lvl>
                  <c:pt idx="0">
                    <c:v>Un garçon</c:v>
                  </c:pt>
                  <c:pt idx="1">
                    <c:v>Une fille</c:v>
                  </c:pt>
                  <c:pt idx="2">
                    <c:v>Un garçon</c:v>
                  </c:pt>
                  <c:pt idx="3">
                    <c:v>Une fille</c:v>
                  </c:pt>
                  <c:pt idx="4">
                    <c:v>Un garçon</c:v>
                  </c:pt>
                  <c:pt idx="5">
                    <c:v>Une fille</c:v>
                  </c:pt>
                  <c:pt idx="6">
                    <c:v>Un garçon</c:v>
                  </c:pt>
                  <c:pt idx="7">
                    <c:v>Une fille</c:v>
                  </c:pt>
                </c:lvl>
                <c:lvl>
                  <c:pt idx="0">
                    <c:v>Jamais</c:v>
                  </c:pt>
                  <c:pt idx="2">
                    <c:v>1 fois</c:v>
                  </c:pt>
                  <c:pt idx="4">
                    <c:v>2 fois</c:v>
                  </c:pt>
                  <c:pt idx="6">
                    <c:v>3 fois ou plus</c:v>
                  </c:pt>
                </c:lvl>
              </c:multiLvlStrCache>
            </c:multiLvlStrRef>
          </c:cat>
          <c:val>
            <c:numRef>
              <c:f>reprendre!$C$87:$C$99</c:f>
              <c:numCache>
                <c:formatCode>0.00%</c:formatCode>
                <c:ptCount val="8"/>
                <c:pt idx="0">
                  <c:v>0.31177651723927702</c:v>
                </c:pt>
                <c:pt idx="1">
                  <c:v>0.10765890921073556</c:v>
                </c:pt>
                <c:pt idx="2">
                  <c:v>0.38556788312119017</c:v>
                </c:pt>
                <c:pt idx="3">
                  <c:v>0.27504832811435498</c:v>
                </c:pt>
                <c:pt idx="4">
                  <c:v>0.39294045266618916</c:v>
                </c:pt>
                <c:pt idx="5">
                  <c:v>0.32108778423829049</c:v>
                </c:pt>
                <c:pt idx="6">
                  <c:v>0.33225524352602254</c:v>
                </c:pt>
                <c:pt idx="7">
                  <c:v>0.33326721454813513</c:v>
                </c:pt>
              </c:numCache>
            </c:numRef>
          </c:val>
          <c:extLst>
            <c:ext xmlns:c16="http://schemas.microsoft.com/office/drawing/2014/chart" uri="{C3380CC4-5D6E-409C-BE32-E72D297353CC}">
              <c16:uniqueId val="{00000001-D96E-41F3-9DD3-CCD9A588F457}"/>
            </c:ext>
          </c:extLst>
        </c:ser>
        <c:ser>
          <c:idx val="2"/>
          <c:order val="2"/>
          <c:tx>
            <c:strRef>
              <c:f>reprendre!$D$85:$D$86</c:f>
              <c:strCache>
                <c:ptCount val="1"/>
                <c:pt idx="0">
                  <c:v>3.Jamais ou très rarement</c:v>
                </c:pt>
              </c:strCache>
            </c:strRef>
          </c:tx>
          <c:spPr>
            <a:solidFill>
              <a:schemeClr val="accent3"/>
            </a:solidFill>
            <a:ln>
              <a:noFill/>
            </a:ln>
            <a:effectLst/>
          </c:spPr>
          <c:invertIfNegative val="0"/>
          <c:cat>
            <c:multiLvlStrRef>
              <c:f>reprendre!$A$87:$A$99</c:f>
              <c:multiLvlStrCache>
                <c:ptCount val="8"/>
                <c:lvl>
                  <c:pt idx="0">
                    <c:v>Un garçon</c:v>
                  </c:pt>
                  <c:pt idx="1">
                    <c:v>Une fille</c:v>
                  </c:pt>
                  <c:pt idx="2">
                    <c:v>Un garçon</c:v>
                  </c:pt>
                  <c:pt idx="3">
                    <c:v>Une fille</c:v>
                  </c:pt>
                  <c:pt idx="4">
                    <c:v>Un garçon</c:v>
                  </c:pt>
                  <c:pt idx="5">
                    <c:v>Une fille</c:v>
                  </c:pt>
                  <c:pt idx="6">
                    <c:v>Un garçon</c:v>
                  </c:pt>
                  <c:pt idx="7">
                    <c:v>Une fille</c:v>
                  </c:pt>
                </c:lvl>
                <c:lvl>
                  <c:pt idx="0">
                    <c:v>Jamais</c:v>
                  </c:pt>
                  <c:pt idx="2">
                    <c:v>1 fois</c:v>
                  </c:pt>
                  <c:pt idx="4">
                    <c:v>2 fois</c:v>
                  </c:pt>
                  <c:pt idx="6">
                    <c:v>3 fois ou plus</c:v>
                  </c:pt>
                </c:lvl>
              </c:multiLvlStrCache>
            </c:multiLvlStrRef>
          </c:cat>
          <c:val>
            <c:numRef>
              <c:f>reprendre!$D$87:$D$99</c:f>
              <c:numCache>
                <c:formatCode>0.00%</c:formatCode>
                <c:ptCount val="8"/>
                <c:pt idx="0">
                  <c:v>0.5396348461494993</c:v>
                </c:pt>
                <c:pt idx="1">
                  <c:v>0.89234109078926449</c:v>
                </c:pt>
                <c:pt idx="2">
                  <c:v>0.54059059120681252</c:v>
                </c:pt>
                <c:pt idx="3">
                  <c:v>0.69835981768605537</c:v>
                </c:pt>
                <c:pt idx="4">
                  <c:v>0.51802631636616647</c:v>
                </c:pt>
                <c:pt idx="5">
                  <c:v>0.59174979159294405</c:v>
                </c:pt>
                <c:pt idx="6">
                  <c:v>0.63322565081699034</c:v>
                </c:pt>
                <c:pt idx="7">
                  <c:v>0.63646499721799588</c:v>
                </c:pt>
              </c:numCache>
            </c:numRef>
          </c:val>
          <c:extLst>
            <c:ext xmlns:c16="http://schemas.microsoft.com/office/drawing/2014/chart" uri="{C3380CC4-5D6E-409C-BE32-E72D297353CC}">
              <c16:uniqueId val="{00000002-D96E-41F3-9DD3-CCD9A588F457}"/>
            </c:ext>
          </c:extLst>
        </c:ser>
        <c:dLbls>
          <c:showLegendKey val="0"/>
          <c:showVal val="0"/>
          <c:showCatName val="0"/>
          <c:showSerName val="0"/>
          <c:showPercent val="0"/>
          <c:showBubbleSize val="0"/>
        </c:dLbls>
        <c:gapWidth val="150"/>
        <c:overlap val="100"/>
        <c:axId val="453281680"/>
        <c:axId val="453282008"/>
      </c:barChart>
      <c:catAx>
        <c:axId val="453281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453282008"/>
        <c:crosses val="autoZero"/>
        <c:auto val="1"/>
        <c:lblAlgn val="ctr"/>
        <c:lblOffset val="100"/>
        <c:noMultiLvlLbl val="0"/>
      </c:catAx>
      <c:valAx>
        <c:axId val="4532820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45328168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600"/>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Feuil3!$A$3</c:f>
              <c:strCache>
                <c:ptCount val="1"/>
                <c:pt idx="0">
                  <c:v>Moins d'1h</c:v>
                </c:pt>
              </c:strCache>
            </c:strRef>
          </c:tx>
          <c:spPr>
            <a:solidFill>
              <a:srgbClr val="339966"/>
            </a:solidFill>
            <a:ln>
              <a:noFill/>
            </a:ln>
            <a:effectLst/>
          </c:spPr>
          <c:invertIfNegative val="0"/>
          <c:cat>
            <c:strRef>
              <c:f>Feuil3!$B$2:$L$2</c:f>
              <c:strCache>
                <c:ptCount val="11"/>
                <c:pt idx="0">
                  <c:v>6e_garçon</c:v>
                </c:pt>
                <c:pt idx="1">
                  <c:v>6e_fille</c:v>
                </c:pt>
                <c:pt idx="3">
                  <c:v>4e_garçon</c:v>
                </c:pt>
                <c:pt idx="4">
                  <c:v>4e_fille</c:v>
                </c:pt>
                <c:pt idx="6">
                  <c:v>2de_garçon</c:v>
                </c:pt>
                <c:pt idx="7">
                  <c:v>2de_fille</c:v>
                </c:pt>
                <c:pt idx="9">
                  <c:v>T_garçon</c:v>
                </c:pt>
                <c:pt idx="10">
                  <c:v>T_fille</c:v>
                </c:pt>
              </c:strCache>
            </c:strRef>
          </c:cat>
          <c:val>
            <c:numRef>
              <c:f>Feuil3!$B$3:$L$3</c:f>
              <c:numCache>
                <c:formatCode>0.00%</c:formatCode>
                <c:ptCount val="11"/>
                <c:pt idx="0">
                  <c:v>0.22500000000000001</c:v>
                </c:pt>
                <c:pt idx="1">
                  <c:v>0.11428571428571428</c:v>
                </c:pt>
                <c:pt idx="3">
                  <c:v>0.20512820512820512</c:v>
                </c:pt>
                <c:pt idx="4">
                  <c:v>9.0909090909090912E-2</c:v>
                </c:pt>
                <c:pt idx="6">
                  <c:v>0.21875</c:v>
                </c:pt>
                <c:pt idx="7">
                  <c:v>8.8607594936708861E-2</c:v>
                </c:pt>
                <c:pt idx="9">
                  <c:v>0.14545454545454545</c:v>
                </c:pt>
                <c:pt idx="10">
                  <c:v>7.2727272727272724E-2</c:v>
                </c:pt>
              </c:numCache>
            </c:numRef>
          </c:val>
          <c:extLst>
            <c:ext xmlns:c16="http://schemas.microsoft.com/office/drawing/2014/chart" uri="{C3380CC4-5D6E-409C-BE32-E72D297353CC}">
              <c16:uniqueId val="{00000000-F5CD-4CAF-90B6-447529ED3628}"/>
            </c:ext>
          </c:extLst>
        </c:ser>
        <c:ser>
          <c:idx val="1"/>
          <c:order val="1"/>
          <c:tx>
            <c:strRef>
              <c:f>Feuil3!$A$4</c:f>
              <c:strCache>
                <c:ptCount val="1"/>
                <c:pt idx="0">
                  <c:v>Entre 1 et 3h</c:v>
                </c:pt>
              </c:strCache>
            </c:strRef>
          </c:tx>
          <c:spPr>
            <a:solidFill>
              <a:srgbClr val="D8A412"/>
            </a:solidFill>
            <a:ln>
              <a:noFill/>
            </a:ln>
            <a:effectLst/>
          </c:spPr>
          <c:invertIfNegative val="0"/>
          <c:cat>
            <c:strRef>
              <c:f>Feuil3!$B$2:$L$2</c:f>
              <c:strCache>
                <c:ptCount val="11"/>
                <c:pt idx="0">
                  <c:v>6e_garçon</c:v>
                </c:pt>
                <c:pt idx="1">
                  <c:v>6e_fille</c:v>
                </c:pt>
                <c:pt idx="3">
                  <c:v>4e_garçon</c:v>
                </c:pt>
                <c:pt idx="4">
                  <c:v>4e_fille</c:v>
                </c:pt>
                <c:pt idx="6">
                  <c:v>2de_garçon</c:v>
                </c:pt>
                <c:pt idx="7">
                  <c:v>2de_fille</c:v>
                </c:pt>
                <c:pt idx="9">
                  <c:v>T_garçon</c:v>
                </c:pt>
                <c:pt idx="10">
                  <c:v>T_fille</c:v>
                </c:pt>
              </c:strCache>
            </c:strRef>
          </c:cat>
          <c:val>
            <c:numRef>
              <c:f>Feuil3!$B$4:$L$4</c:f>
              <c:numCache>
                <c:formatCode>0.00%</c:formatCode>
                <c:ptCount val="11"/>
                <c:pt idx="0">
                  <c:v>0.27500000000000002</c:v>
                </c:pt>
                <c:pt idx="1">
                  <c:v>0.34285714285714286</c:v>
                </c:pt>
                <c:pt idx="3">
                  <c:v>0.17948717948717949</c:v>
                </c:pt>
                <c:pt idx="4">
                  <c:v>0.18181818181818182</c:v>
                </c:pt>
                <c:pt idx="6">
                  <c:v>0.4375</c:v>
                </c:pt>
                <c:pt idx="7">
                  <c:v>0.50632911392405067</c:v>
                </c:pt>
                <c:pt idx="9">
                  <c:v>0.63636363636363635</c:v>
                </c:pt>
                <c:pt idx="10">
                  <c:v>0.63636363636363635</c:v>
                </c:pt>
              </c:numCache>
            </c:numRef>
          </c:val>
          <c:extLst>
            <c:ext xmlns:c16="http://schemas.microsoft.com/office/drawing/2014/chart" uri="{C3380CC4-5D6E-409C-BE32-E72D297353CC}">
              <c16:uniqueId val="{00000001-F5CD-4CAF-90B6-447529ED3628}"/>
            </c:ext>
          </c:extLst>
        </c:ser>
        <c:ser>
          <c:idx val="2"/>
          <c:order val="2"/>
          <c:tx>
            <c:strRef>
              <c:f>Feuil3!$A$5</c:f>
              <c:strCache>
                <c:ptCount val="1"/>
                <c:pt idx="0">
                  <c:v>Plus de 3h</c:v>
                </c:pt>
              </c:strCache>
            </c:strRef>
          </c:tx>
          <c:spPr>
            <a:solidFill>
              <a:srgbClr val="C00000"/>
            </a:solidFill>
            <a:ln>
              <a:noFill/>
            </a:ln>
            <a:effectLst/>
          </c:spPr>
          <c:invertIfNegative val="0"/>
          <c:cat>
            <c:strRef>
              <c:f>Feuil3!$B$2:$L$2</c:f>
              <c:strCache>
                <c:ptCount val="11"/>
                <c:pt idx="0">
                  <c:v>6e_garçon</c:v>
                </c:pt>
                <c:pt idx="1">
                  <c:v>6e_fille</c:v>
                </c:pt>
                <c:pt idx="3">
                  <c:v>4e_garçon</c:v>
                </c:pt>
                <c:pt idx="4">
                  <c:v>4e_fille</c:v>
                </c:pt>
                <c:pt idx="6">
                  <c:v>2de_garçon</c:v>
                </c:pt>
                <c:pt idx="7">
                  <c:v>2de_fille</c:v>
                </c:pt>
                <c:pt idx="9">
                  <c:v>T_garçon</c:v>
                </c:pt>
                <c:pt idx="10">
                  <c:v>T_fille</c:v>
                </c:pt>
              </c:strCache>
            </c:strRef>
          </c:cat>
          <c:val>
            <c:numRef>
              <c:f>Feuil3!$B$5:$L$5</c:f>
              <c:numCache>
                <c:formatCode>0.00%</c:formatCode>
                <c:ptCount val="11"/>
                <c:pt idx="0">
                  <c:v>0.5</c:v>
                </c:pt>
                <c:pt idx="1">
                  <c:v>0.54285714285714282</c:v>
                </c:pt>
                <c:pt idx="3">
                  <c:v>0.61538461538461542</c:v>
                </c:pt>
                <c:pt idx="4">
                  <c:v>0.72727272727272729</c:v>
                </c:pt>
                <c:pt idx="6">
                  <c:v>0.34375</c:v>
                </c:pt>
                <c:pt idx="7">
                  <c:v>0.4050632911392405</c:v>
                </c:pt>
                <c:pt idx="9">
                  <c:v>0.21818181818181817</c:v>
                </c:pt>
                <c:pt idx="10">
                  <c:v>0.29090909090909089</c:v>
                </c:pt>
              </c:numCache>
            </c:numRef>
          </c:val>
          <c:extLst>
            <c:ext xmlns:c16="http://schemas.microsoft.com/office/drawing/2014/chart" uri="{C3380CC4-5D6E-409C-BE32-E72D297353CC}">
              <c16:uniqueId val="{00000002-F5CD-4CAF-90B6-447529ED3628}"/>
            </c:ext>
          </c:extLst>
        </c:ser>
        <c:dLbls>
          <c:showLegendKey val="0"/>
          <c:showVal val="0"/>
          <c:showCatName val="0"/>
          <c:showSerName val="0"/>
          <c:showPercent val="0"/>
          <c:showBubbleSize val="0"/>
        </c:dLbls>
        <c:gapWidth val="150"/>
        <c:overlap val="100"/>
        <c:axId val="321770239"/>
        <c:axId val="321766079"/>
      </c:barChart>
      <c:catAx>
        <c:axId val="32177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321766079"/>
        <c:crosses val="autoZero"/>
        <c:auto val="1"/>
        <c:lblAlgn val="ctr"/>
        <c:lblOffset val="100"/>
        <c:noMultiLvlLbl val="0"/>
      </c:catAx>
      <c:valAx>
        <c:axId val="3217660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1770239"/>
        <c:crosses val="autoZero"/>
        <c:crossBetween val="between"/>
      </c:valAx>
      <c:spPr>
        <a:noFill/>
        <a:ln>
          <a:noFill/>
        </a:ln>
        <a:effectLst/>
      </c:spPr>
    </c:plotArea>
    <c:legend>
      <c:legendPos val="b"/>
      <c:layout>
        <c:manualLayout>
          <c:xMode val="edge"/>
          <c:yMode val="edge"/>
          <c:x val="0.15030757818624632"/>
          <c:y val="0.91848811007867692"/>
          <c:w val="0.7175365302693667"/>
          <c:h val="6.013183246452299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0226764207665531"/>
          <c:y val="5.5555555555555552E-2"/>
          <c:w val="0.84463543120939666"/>
          <c:h val="0.66459025955088946"/>
        </c:manualLayout>
      </c:layout>
      <c:barChart>
        <c:barDir val="bar"/>
        <c:grouping val="clustered"/>
        <c:varyColors val="0"/>
        <c:ser>
          <c:idx val="0"/>
          <c:order val="0"/>
          <c:tx>
            <c:strRef>
              <c:f>Feuil1!$A$2</c:f>
              <c:strCache>
                <c:ptCount val="1"/>
                <c:pt idx="0">
                  <c:v>Passer moins de temps sur les réseaux sociaux ?</c:v>
                </c:pt>
              </c:strCache>
            </c:strRef>
          </c:tx>
          <c:spPr>
            <a:solidFill>
              <a:schemeClr val="accent5">
                <a:shade val="65000"/>
              </a:schemeClr>
            </a:solidFill>
            <a:ln>
              <a:noFill/>
            </a:ln>
            <a:effectLst/>
          </c:spPr>
          <c:invertIfNegative val="0"/>
          <c:cat>
            <c:strRef>
              <c:f>Feuil1!$B$1:$C$1</c:f>
              <c:strCache>
                <c:ptCount val="2"/>
                <c:pt idx="0">
                  <c:v>Garçon</c:v>
                </c:pt>
                <c:pt idx="1">
                  <c:v>Fille</c:v>
                </c:pt>
              </c:strCache>
            </c:strRef>
          </c:cat>
          <c:val>
            <c:numRef>
              <c:f>Feuil1!$B$2:$C$2</c:f>
              <c:numCache>
                <c:formatCode>0.00%</c:formatCode>
                <c:ptCount val="2"/>
                <c:pt idx="0">
                  <c:v>0.29709999999999998</c:v>
                </c:pt>
                <c:pt idx="1">
                  <c:v>0.70289999999999997</c:v>
                </c:pt>
              </c:numCache>
            </c:numRef>
          </c:val>
          <c:extLst>
            <c:ext xmlns:c16="http://schemas.microsoft.com/office/drawing/2014/chart" uri="{C3380CC4-5D6E-409C-BE32-E72D297353CC}">
              <c16:uniqueId val="{00000000-CED8-4812-B3D5-40B20F079F8D}"/>
            </c:ext>
          </c:extLst>
        </c:ser>
        <c:ser>
          <c:idx val="1"/>
          <c:order val="1"/>
          <c:tx>
            <c:strRef>
              <c:f>Feuil1!$A$3</c:f>
              <c:strCache>
                <c:ptCount val="1"/>
                <c:pt idx="0">
                  <c:v>Ne rien changer à ton utilisation ?</c:v>
                </c:pt>
              </c:strCache>
            </c:strRef>
          </c:tx>
          <c:spPr>
            <a:solidFill>
              <a:schemeClr val="accent5"/>
            </a:solidFill>
            <a:ln>
              <a:noFill/>
            </a:ln>
            <a:effectLst/>
          </c:spPr>
          <c:invertIfNegative val="0"/>
          <c:cat>
            <c:strRef>
              <c:f>Feuil1!$B$1:$C$1</c:f>
              <c:strCache>
                <c:ptCount val="2"/>
                <c:pt idx="0">
                  <c:v>Garçon</c:v>
                </c:pt>
                <c:pt idx="1">
                  <c:v>Fille</c:v>
                </c:pt>
              </c:strCache>
            </c:strRef>
          </c:cat>
          <c:val>
            <c:numRef>
              <c:f>Feuil1!$B$3:$C$3</c:f>
              <c:numCache>
                <c:formatCode>0.00%</c:formatCode>
                <c:ptCount val="2"/>
                <c:pt idx="0">
                  <c:v>0.51259999999999994</c:v>
                </c:pt>
                <c:pt idx="1">
                  <c:v>0.4874</c:v>
                </c:pt>
              </c:numCache>
            </c:numRef>
          </c:val>
          <c:extLst>
            <c:ext xmlns:c16="http://schemas.microsoft.com/office/drawing/2014/chart" uri="{C3380CC4-5D6E-409C-BE32-E72D297353CC}">
              <c16:uniqueId val="{00000001-CED8-4812-B3D5-40B20F079F8D}"/>
            </c:ext>
          </c:extLst>
        </c:ser>
        <c:ser>
          <c:idx val="2"/>
          <c:order val="2"/>
          <c:tx>
            <c:strRef>
              <c:f>Feuil1!$A$4</c:f>
              <c:strCache>
                <c:ptCount val="1"/>
                <c:pt idx="0">
                  <c:v>Passer plus de temps sur les réseaux sociaux ?</c:v>
                </c:pt>
              </c:strCache>
            </c:strRef>
          </c:tx>
          <c:spPr>
            <a:solidFill>
              <a:schemeClr val="accent5">
                <a:tint val="65000"/>
              </a:schemeClr>
            </a:solidFill>
            <a:ln>
              <a:noFill/>
            </a:ln>
            <a:effectLst/>
          </c:spPr>
          <c:invertIfNegative val="0"/>
          <c:cat>
            <c:strRef>
              <c:f>Feuil1!$B$1:$C$1</c:f>
              <c:strCache>
                <c:ptCount val="2"/>
                <c:pt idx="0">
                  <c:v>Garçon</c:v>
                </c:pt>
                <c:pt idx="1">
                  <c:v>Fille</c:v>
                </c:pt>
              </c:strCache>
            </c:strRef>
          </c:cat>
          <c:val>
            <c:numRef>
              <c:f>Feuil1!$B$4:$C$4</c:f>
              <c:numCache>
                <c:formatCode>0.00%</c:formatCode>
                <c:ptCount val="2"/>
                <c:pt idx="0">
                  <c:v>0.44440000000000002</c:v>
                </c:pt>
                <c:pt idx="1">
                  <c:v>0.55559999999999998</c:v>
                </c:pt>
              </c:numCache>
            </c:numRef>
          </c:val>
          <c:extLst>
            <c:ext xmlns:c16="http://schemas.microsoft.com/office/drawing/2014/chart" uri="{C3380CC4-5D6E-409C-BE32-E72D297353CC}">
              <c16:uniqueId val="{00000002-CED8-4812-B3D5-40B20F079F8D}"/>
            </c:ext>
          </c:extLst>
        </c:ser>
        <c:dLbls>
          <c:showLegendKey val="0"/>
          <c:showVal val="0"/>
          <c:showCatName val="0"/>
          <c:showSerName val="0"/>
          <c:showPercent val="0"/>
          <c:showBubbleSize val="0"/>
        </c:dLbls>
        <c:gapWidth val="150"/>
        <c:axId val="501287632"/>
        <c:axId val="501286648"/>
      </c:barChart>
      <c:valAx>
        <c:axId val="501286648"/>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501287632"/>
        <c:crosses val="autoZero"/>
        <c:crossBetween val="between"/>
      </c:valAx>
      <c:catAx>
        <c:axId val="501287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0128664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[Donnees_f_recod_tableaux_complété_v2.xlsx]Heure sortie!Tableau croisé dynamique1</c:name>
    <c:fmtId val="6"/>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s>
    <c:plotArea>
      <c:layout/>
      <c:barChart>
        <c:barDir val="col"/>
        <c:grouping val="clustered"/>
        <c:varyColors val="0"/>
        <c:ser>
          <c:idx val="0"/>
          <c:order val="0"/>
          <c:tx>
            <c:strRef>
              <c:f>'Heure sortie'!$B$1:$B$2</c:f>
              <c:strCache>
                <c:ptCount val="1"/>
                <c:pt idx="0">
                  <c:v>Un garçon</c:v>
                </c:pt>
              </c:strCache>
            </c:strRef>
          </c:tx>
          <c:spPr>
            <a:solidFill>
              <a:srgbClr val="019050"/>
            </a:solidFill>
            <a:ln>
              <a:noFill/>
            </a:ln>
            <a:effectLst/>
          </c:spPr>
          <c:invertIfNegative val="0"/>
          <c:cat>
            <c:strRef>
              <c:f>'Heure sortie'!$A$3:$A$9</c:f>
              <c:strCache>
                <c:ptCount val="6"/>
                <c:pt idx="0">
                  <c:v>5. Je n'ai pas le droit de sortir</c:v>
                </c:pt>
                <c:pt idx="1">
                  <c:v>1. Avant le dîner</c:v>
                </c:pt>
                <c:pt idx="2">
                  <c:v>2. Avant la tombée de la nuit</c:v>
                </c:pt>
                <c:pt idx="3">
                  <c:v>3. Avant le dernier métro/bus</c:v>
                </c:pt>
                <c:pt idx="4">
                  <c:v>4. Pas d'heure limite de sortie</c:v>
                </c:pt>
                <c:pt idx="5">
                  <c:v>6. Sans réponse</c:v>
                </c:pt>
              </c:strCache>
            </c:strRef>
          </c:cat>
          <c:val>
            <c:numRef>
              <c:f>'Heure sortie'!$B$3:$B$9</c:f>
              <c:numCache>
                <c:formatCode>0.00%</c:formatCode>
                <c:ptCount val="6"/>
                <c:pt idx="0">
                  <c:v>5.2577677113955154E-2</c:v>
                </c:pt>
                <c:pt idx="1">
                  <c:v>0.19049133884312142</c:v>
                </c:pt>
                <c:pt idx="2">
                  <c:v>0.13630469110141333</c:v>
                </c:pt>
                <c:pt idx="3">
                  <c:v>0.19627356798136178</c:v>
                </c:pt>
                <c:pt idx="4">
                  <c:v>0.30878483837197179</c:v>
                </c:pt>
                <c:pt idx="5">
                  <c:v>0.11556788658817664</c:v>
                </c:pt>
              </c:numCache>
            </c:numRef>
          </c:val>
          <c:extLst>
            <c:ext xmlns:c16="http://schemas.microsoft.com/office/drawing/2014/chart" uri="{C3380CC4-5D6E-409C-BE32-E72D297353CC}">
              <c16:uniqueId val="{00000000-461E-4354-84C5-5BD104ABF254}"/>
            </c:ext>
          </c:extLst>
        </c:ser>
        <c:ser>
          <c:idx val="1"/>
          <c:order val="1"/>
          <c:tx>
            <c:strRef>
              <c:f>'Heure sortie'!$C$1:$C$2</c:f>
              <c:strCache>
                <c:ptCount val="1"/>
                <c:pt idx="0">
                  <c:v>Une fille</c:v>
                </c:pt>
              </c:strCache>
            </c:strRef>
          </c:tx>
          <c:spPr>
            <a:solidFill>
              <a:srgbClr val="F1C500"/>
            </a:solidFill>
            <a:ln>
              <a:noFill/>
            </a:ln>
            <a:effectLst/>
          </c:spPr>
          <c:invertIfNegative val="0"/>
          <c:cat>
            <c:strRef>
              <c:f>'Heure sortie'!$A$3:$A$9</c:f>
              <c:strCache>
                <c:ptCount val="6"/>
                <c:pt idx="0">
                  <c:v>5. Je n'ai pas le droit de sortir</c:v>
                </c:pt>
                <c:pt idx="1">
                  <c:v>1. Avant le dîner</c:v>
                </c:pt>
                <c:pt idx="2">
                  <c:v>2. Avant la tombée de la nuit</c:v>
                </c:pt>
                <c:pt idx="3">
                  <c:v>3. Avant le dernier métro/bus</c:v>
                </c:pt>
                <c:pt idx="4">
                  <c:v>4. Pas d'heure limite de sortie</c:v>
                </c:pt>
                <c:pt idx="5">
                  <c:v>6. Sans réponse</c:v>
                </c:pt>
              </c:strCache>
            </c:strRef>
          </c:cat>
          <c:val>
            <c:numRef>
              <c:f>'Heure sortie'!$C$3:$C$9</c:f>
              <c:numCache>
                <c:formatCode>0.00%</c:formatCode>
                <c:ptCount val="6"/>
                <c:pt idx="0">
                  <c:v>5.5144234633924545E-2</c:v>
                </c:pt>
                <c:pt idx="1">
                  <c:v>0.1660857991605354</c:v>
                </c:pt>
                <c:pt idx="2">
                  <c:v>0.26842620564672376</c:v>
                </c:pt>
                <c:pt idx="3">
                  <c:v>0.22169265939424668</c:v>
                </c:pt>
                <c:pt idx="4">
                  <c:v>0.19309627952116615</c:v>
                </c:pt>
                <c:pt idx="5">
                  <c:v>9.5554821643403648E-2</c:v>
                </c:pt>
              </c:numCache>
            </c:numRef>
          </c:val>
          <c:extLst>
            <c:ext xmlns:c16="http://schemas.microsoft.com/office/drawing/2014/chart" uri="{C3380CC4-5D6E-409C-BE32-E72D297353CC}">
              <c16:uniqueId val="{00000001-461E-4354-84C5-5BD104ABF254}"/>
            </c:ext>
          </c:extLst>
        </c:ser>
        <c:dLbls>
          <c:showLegendKey val="0"/>
          <c:showVal val="0"/>
          <c:showCatName val="0"/>
          <c:showSerName val="0"/>
          <c:showPercent val="0"/>
          <c:showBubbleSize val="0"/>
        </c:dLbls>
        <c:gapWidth val="219"/>
        <c:overlap val="-27"/>
        <c:axId val="220598864"/>
        <c:axId val="220595536"/>
      </c:barChart>
      <c:catAx>
        <c:axId val="22059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20595536"/>
        <c:crosses val="autoZero"/>
        <c:auto val="1"/>
        <c:lblAlgn val="ctr"/>
        <c:lblOffset val="100"/>
        <c:noMultiLvlLbl val="0"/>
      </c:catAx>
      <c:valAx>
        <c:axId val="220595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2059886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'genre-etab'!$B$12</c:f>
              <c:strCache>
                <c:ptCount val="1"/>
                <c:pt idx="0">
                  <c:v>Une fille</c:v>
                </c:pt>
              </c:strCache>
            </c:strRef>
          </c:tx>
          <c:spPr>
            <a:solidFill>
              <a:schemeClr val="accent2">
                <a:lumMod val="60000"/>
                <a:lumOff val="40000"/>
              </a:schemeClr>
            </a:solidFill>
            <a:ln>
              <a:noFill/>
            </a:ln>
            <a:effectLst/>
          </c:spPr>
          <c:invertIfNegative val="0"/>
          <c:dPt>
            <c:idx val="3"/>
            <c:invertIfNegative val="0"/>
            <c:bubble3D val="0"/>
            <c:spPr>
              <a:solidFill>
                <a:schemeClr val="accent2"/>
              </a:solidFill>
              <a:ln>
                <a:noFill/>
              </a:ln>
              <a:effectLst/>
            </c:spPr>
            <c:extLst>
              <c:ext xmlns:c16="http://schemas.microsoft.com/office/drawing/2014/chart" uri="{C3380CC4-5D6E-409C-BE32-E72D297353CC}">
                <c16:uniqueId val="{00000001-9E4D-4605-9D55-482395B0FE39}"/>
              </c:ext>
            </c:extLst>
          </c:dPt>
          <c:cat>
            <c:strRef>
              <c:f>'genre-etab'!$C$10:$F$10</c:f>
              <c:strCache>
                <c:ptCount val="4"/>
                <c:pt idx="0">
                  <c:v>Miriam Makeba</c:v>
                </c:pt>
                <c:pt idx="1">
                  <c:v>Henri Bergson</c:v>
                </c:pt>
                <c:pt idx="2">
                  <c:v>Hélène Boucher</c:v>
                </c:pt>
                <c:pt idx="3">
                  <c:v>Total</c:v>
                </c:pt>
              </c:strCache>
            </c:strRef>
          </c:cat>
          <c:val>
            <c:numRef>
              <c:f>'genre-etab'!$C$12:$F$12</c:f>
              <c:numCache>
                <c:formatCode>0%</c:formatCode>
                <c:ptCount val="4"/>
                <c:pt idx="0">
                  <c:v>0.46616551462818956</c:v>
                </c:pt>
                <c:pt idx="1">
                  <c:v>0.43231441805017706</c:v>
                </c:pt>
                <c:pt idx="2">
                  <c:v>0.59762844751775612</c:v>
                </c:pt>
                <c:pt idx="3">
                  <c:v>0.52700978509507856</c:v>
                </c:pt>
              </c:numCache>
            </c:numRef>
          </c:val>
          <c:extLst>
            <c:ext xmlns:c16="http://schemas.microsoft.com/office/drawing/2014/chart" uri="{C3380CC4-5D6E-409C-BE32-E72D297353CC}">
              <c16:uniqueId val="{00000002-9E4D-4605-9D55-482395B0FE39}"/>
            </c:ext>
          </c:extLst>
        </c:ser>
        <c:dLbls>
          <c:showLegendKey val="0"/>
          <c:showVal val="0"/>
          <c:showCatName val="0"/>
          <c:showSerName val="0"/>
          <c:showPercent val="0"/>
          <c:showBubbleSize val="0"/>
        </c:dLbls>
        <c:gapWidth val="219"/>
        <c:overlap val="-27"/>
        <c:axId val="851428272"/>
        <c:axId val="851430896"/>
      </c:barChart>
      <c:catAx>
        <c:axId val="85142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851430896"/>
        <c:crosses val="autoZero"/>
        <c:auto val="1"/>
        <c:lblAlgn val="ctr"/>
        <c:lblOffset val="100"/>
        <c:noMultiLvlLbl val="0"/>
      </c:catAx>
      <c:valAx>
        <c:axId val="851430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851428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[Donnees_f_recod_tableaux_complété_v2.xlsx]Heure sortie!Tableau croisé dynamique7</c:name>
    <c:fmtId val="14"/>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s>
    <c:plotArea>
      <c:layout/>
      <c:barChart>
        <c:barDir val="col"/>
        <c:grouping val="stacked"/>
        <c:varyColors val="0"/>
        <c:ser>
          <c:idx val="0"/>
          <c:order val="0"/>
          <c:tx>
            <c:strRef>
              <c:f>'Heure sortie'!$B$52:$B$53</c:f>
              <c:strCache>
                <c:ptCount val="1"/>
                <c:pt idx="0">
                  <c:v>5. Je n'ai pas le droit de sortir</c:v>
                </c:pt>
              </c:strCache>
            </c:strRef>
          </c:tx>
          <c:spPr>
            <a:solidFill>
              <a:schemeClr val="accent1"/>
            </a:solidFill>
            <a:ln>
              <a:noFill/>
            </a:ln>
            <a:effectLst/>
          </c:spPr>
          <c:invertIfNegative val="0"/>
          <c:cat>
            <c:multiLvlStrRef>
              <c:f>'Heure sortie'!$A$54:$A$70</c:f>
              <c:multiLvlStrCache>
                <c:ptCount val="14"/>
                <c:lvl>
                  <c:pt idx="0">
                    <c:v>6ème</c:v>
                  </c:pt>
                  <c:pt idx="1">
                    <c:v>5ème</c:v>
                  </c:pt>
                  <c:pt idx="2">
                    <c:v>4ème</c:v>
                  </c:pt>
                  <c:pt idx="3">
                    <c:v>3ème</c:v>
                  </c:pt>
                  <c:pt idx="4">
                    <c:v>2nde</c:v>
                  </c:pt>
                  <c:pt idx="5">
                    <c:v>1ère</c:v>
                  </c:pt>
                  <c:pt idx="6">
                    <c:v>Terminale</c:v>
                  </c:pt>
                  <c:pt idx="7">
                    <c:v>6ème</c:v>
                  </c:pt>
                  <c:pt idx="8">
                    <c:v>5ème</c:v>
                  </c:pt>
                  <c:pt idx="9">
                    <c:v>4ème</c:v>
                  </c:pt>
                  <c:pt idx="10">
                    <c:v>3ème</c:v>
                  </c:pt>
                  <c:pt idx="11">
                    <c:v>2nde</c:v>
                  </c:pt>
                  <c:pt idx="12">
                    <c:v>1ère</c:v>
                  </c:pt>
                  <c:pt idx="13">
                    <c:v>Terminale</c:v>
                  </c:pt>
                </c:lvl>
                <c:lvl>
                  <c:pt idx="0">
                    <c:v>Un garçon</c:v>
                  </c:pt>
                  <c:pt idx="7">
                    <c:v>Une fille</c:v>
                  </c:pt>
                </c:lvl>
              </c:multiLvlStrCache>
            </c:multiLvlStrRef>
          </c:cat>
          <c:val>
            <c:numRef>
              <c:f>'Heure sortie'!$B$54:$B$70</c:f>
              <c:numCache>
                <c:formatCode>0.00%</c:formatCode>
                <c:ptCount val="14"/>
                <c:pt idx="0">
                  <c:v>0.17647058823529416</c:v>
                </c:pt>
                <c:pt idx="1">
                  <c:v>0.11764705882352941</c:v>
                </c:pt>
                <c:pt idx="2">
                  <c:v>5.2631578947368411E-2</c:v>
                </c:pt>
                <c:pt idx="3">
                  <c:v>7.6923076923076927E-2</c:v>
                </c:pt>
                <c:pt idx="4">
                  <c:v>6.25E-2</c:v>
                </c:pt>
                <c:pt idx="5">
                  <c:v>1.3388564242917391E-2</c:v>
                </c:pt>
                <c:pt idx="6">
                  <c:v>8.8690974996589553E-2</c:v>
                </c:pt>
                <c:pt idx="7">
                  <c:v>0.25806451612903225</c:v>
                </c:pt>
                <c:pt idx="8">
                  <c:v>0.11111111111111109</c:v>
                </c:pt>
                <c:pt idx="9">
                  <c:v>9.6774193548387094E-2</c:v>
                </c:pt>
                <c:pt idx="10">
                  <c:v>0.10344827586206894</c:v>
                </c:pt>
                <c:pt idx="11">
                  <c:v>8.4632782457301228E-2</c:v>
                </c:pt>
                <c:pt idx="12">
                  <c:v>6.2676720075400552E-2</c:v>
                </c:pt>
                <c:pt idx="13">
                  <c:v>6.993493615392643E-3</c:v>
                </c:pt>
              </c:numCache>
            </c:numRef>
          </c:val>
          <c:extLst>
            <c:ext xmlns:c16="http://schemas.microsoft.com/office/drawing/2014/chart" uri="{C3380CC4-5D6E-409C-BE32-E72D297353CC}">
              <c16:uniqueId val="{00000000-1DCA-4CED-8DBD-17382C91A3AF}"/>
            </c:ext>
          </c:extLst>
        </c:ser>
        <c:ser>
          <c:idx val="1"/>
          <c:order val="1"/>
          <c:tx>
            <c:strRef>
              <c:f>'Heure sortie'!$C$52:$C$53</c:f>
              <c:strCache>
                <c:ptCount val="1"/>
                <c:pt idx="0">
                  <c:v>1. Avant le dîner</c:v>
                </c:pt>
              </c:strCache>
            </c:strRef>
          </c:tx>
          <c:spPr>
            <a:solidFill>
              <a:schemeClr val="accent2"/>
            </a:solidFill>
            <a:ln>
              <a:noFill/>
            </a:ln>
            <a:effectLst/>
          </c:spPr>
          <c:invertIfNegative val="0"/>
          <c:cat>
            <c:multiLvlStrRef>
              <c:f>'Heure sortie'!$A$54:$A$70</c:f>
              <c:multiLvlStrCache>
                <c:ptCount val="14"/>
                <c:lvl>
                  <c:pt idx="0">
                    <c:v>6ème</c:v>
                  </c:pt>
                  <c:pt idx="1">
                    <c:v>5ème</c:v>
                  </c:pt>
                  <c:pt idx="2">
                    <c:v>4ème</c:v>
                  </c:pt>
                  <c:pt idx="3">
                    <c:v>3ème</c:v>
                  </c:pt>
                  <c:pt idx="4">
                    <c:v>2nde</c:v>
                  </c:pt>
                  <c:pt idx="5">
                    <c:v>1ère</c:v>
                  </c:pt>
                  <c:pt idx="6">
                    <c:v>Terminale</c:v>
                  </c:pt>
                  <c:pt idx="7">
                    <c:v>6ème</c:v>
                  </c:pt>
                  <c:pt idx="8">
                    <c:v>5ème</c:v>
                  </c:pt>
                  <c:pt idx="9">
                    <c:v>4ème</c:v>
                  </c:pt>
                  <c:pt idx="10">
                    <c:v>3ème</c:v>
                  </c:pt>
                  <c:pt idx="11">
                    <c:v>2nde</c:v>
                  </c:pt>
                  <c:pt idx="12">
                    <c:v>1ère</c:v>
                  </c:pt>
                  <c:pt idx="13">
                    <c:v>Terminale</c:v>
                  </c:pt>
                </c:lvl>
                <c:lvl>
                  <c:pt idx="0">
                    <c:v>Un garçon</c:v>
                  </c:pt>
                  <c:pt idx="7">
                    <c:v>Une fille</c:v>
                  </c:pt>
                </c:lvl>
              </c:multiLvlStrCache>
            </c:multiLvlStrRef>
          </c:cat>
          <c:val>
            <c:numRef>
              <c:f>'Heure sortie'!$C$54:$C$70</c:f>
              <c:numCache>
                <c:formatCode>0.00%</c:formatCode>
                <c:ptCount val="14"/>
                <c:pt idx="0">
                  <c:v>0.35294117647058826</c:v>
                </c:pt>
                <c:pt idx="1">
                  <c:v>0.3235294117647059</c:v>
                </c:pt>
                <c:pt idx="2">
                  <c:v>0.28947368421052627</c:v>
                </c:pt>
                <c:pt idx="3">
                  <c:v>0.11538461538461539</c:v>
                </c:pt>
                <c:pt idx="4">
                  <c:v>0.43749999999999994</c:v>
                </c:pt>
                <c:pt idx="5">
                  <c:v>0.12461249823480754</c:v>
                </c:pt>
                <c:pt idx="6">
                  <c:v>0.16553310077368305</c:v>
                </c:pt>
                <c:pt idx="7">
                  <c:v>0.19354838709677419</c:v>
                </c:pt>
                <c:pt idx="8">
                  <c:v>0.27777777777777773</c:v>
                </c:pt>
                <c:pt idx="9">
                  <c:v>0.22580645161290328</c:v>
                </c:pt>
                <c:pt idx="10">
                  <c:v>0.2068965517241379</c:v>
                </c:pt>
                <c:pt idx="11">
                  <c:v>0.24723251235267632</c:v>
                </c:pt>
                <c:pt idx="12">
                  <c:v>0.17459943449575865</c:v>
                </c:pt>
                <c:pt idx="13">
                  <c:v>0.12588288507706757</c:v>
                </c:pt>
              </c:numCache>
            </c:numRef>
          </c:val>
          <c:extLst>
            <c:ext xmlns:c16="http://schemas.microsoft.com/office/drawing/2014/chart" uri="{C3380CC4-5D6E-409C-BE32-E72D297353CC}">
              <c16:uniqueId val="{00000001-1DCA-4CED-8DBD-17382C91A3AF}"/>
            </c:ext>
          </c:extLst>
        </c:ser>
        <c:ser>
          <c:idx val="2"/>
          <c:order val="2"/>
          <c:tx>
            <c:strRef>
              <c:f>'Heure sortie'!$D$52:$D$53</c:f>
              <c:strCache>
                <c:ptCount val="1"/>
                <c:pt idx="0">
                  <c:v>2. Avant la tombée de la nuit</c:v>
                </c:pt>
              </c:strCache>
            </c:strRef>
          </c:tx>
          <c:spPr>
            <a:solidFill>
              <a:schemeClr val="accent3"/>
            </a:solidFill>
            <a:ln>
              <a:noFill/>
            </a:ln>
            <a:effectLst/>
          </c:spPr>
          <c:invertIfNegative val="0"/>
          <c:cat>
            <c:multiLvlStrRef>
              <c:f>'Heure sortie'!$A$54:$A$70</c:f>
              <c:multiLvlStrCache>
                <c:ptCount val="14"/>
                <c:lvl>
                  <c:pt idx="0">
                    <c:v>6ème</c:v>
                  </c:pt>
                  <c:pt idx="1">
                    <c:v>5ème</c:v>
                  </c:pt>
                  <c:pt idx="2">
                    <c:v>4ème</c:v>
                  </c:pt>
                  <c:pt idx="3">
                    <c:v>3ème</c:v>
                  </c:pt>
                  <c:pt idx="4">
                    <c:v>2nde</c:v>
                  </c:pt>
                  <c:pt idx="5">
                    <c:v>1ère</c:v>
                  </c:pt>
                  <c:pt idx="6">
                    <c:v>Terminale</c:v>
                  </c:pt>
                  <c:pt idx="7">
                    <c:v>6ème</c:v>
                  </c:pt>
                  <c:pt idx="8">
                    <c:v>5ème</c:v>
                  </c:pt>
                  <c:pt idx="9">
                    <c:v>4ème</c:v>
                  </c:pt>
                  <c:pt idx="10">
                    <c:v>3ème</c:v>
                  </c:pt>
                  <c:pt idx="11">
                    <c:v>2nde</c:v>
                  </c:pt>
                  <c:pt idx="12">
                    <c:v>1ère</c:v>
                  </c:pt>
                  <c:pt idx="13">
                    <c:v>Terminale</c:v>
                  </c:pt>
                </c:lvl>
                <c:lvl>
                  <c:pt idx="0">
                    <c:v>Un garçon</c:v>
                  </c:pt>
                  <c:pt idx="7">
                    <c:v>Une fille</c:v>
                  </c:pt>
                </c:lvl>
              </c:multiLvlStrCache>
            </c:multiLvlStrRef>
          </c:cat>
          <c:val>
            <c:numRef>
              <c:f>'Heure sortie'!$D$54:$D$70</c:f>
              <c:numCache>
                <c:formatCode>0.00%</c:formatCode>
                <c:ptCount val="14"/>
                <c:pt idx="0">
                  <c:v>0.41176470588235298</c:v>
                </c:pt>
                <c:pt idx="1">
                  <c:v>0.3235294117647059</c:v>
                </c:pt>
                <c:pt idx="2">
                  <c:v>0.47368421052631576</c:v>
                </c:pt>
                <c:pt idx="3">
                  <c:v>0.30769230769230771</c:v>
                </c:pt>
                <c:pt idx="4">
                  <c:v>0.25</c:v>
                </c:pt>
                <c:pt idx="5">
                  <c:v>0.10916622396761465</c:v>
                </c:pt>
                <c:pt idx="6">
                  <c:v>2.3697698438992085E-2</c:v>
                </c:pt>
                <c:pt idx="7">
                  <c:v>0.41935483870967738</c:v>
                </c:pt>
                <c:pt idx="8">
                  <c:v>0.5</c:v>
                </c:pt>
                <c:pt idx="9">
                  <c:v>0.58064516129032251</c:v>
                </c:pt>
                <c:pt idx="10">
                  <c:v>0.44827586206896547</c:v>
                </c:pt>
                <c:pt idx="11">
                  <c:v>0.27615757187874579</c:v>
                </c:pt>
                <c:pt idx="12">
                  <c:v>0.28298774740810562</c:v>
                </c:pt>
                <c:pt idx="13">
                  <c:v>0.24873873560418919</c:v>
                </c:pt>
              </c:numCache>
            </c:numRef>
          </c:val>
          <c:extLst>
            <c:ext xmlns:c16="http://schemas.microsoft.com/office/drawing/2014/chart" uri="{C3380CC4-5D6E-409C-BE32-E72D297353CC}">
              <c16:uniqueId val="{00000002-1DCA-4CED-8DBD-17382C91A3AF}"/>
            </c:ext>
          </c:extLst>
        </c:ser>
        <c:ser>
          <c:idx val="3"/>
          <c:order val="3"/>
          <c:tx>
            <c:strRef>
              <c:f>'Heure sortie'!$E$52:$E$53</c:f>
              <c:strCache>
                <c:ptCount val="1"/>
                <c:pt idx="0">
                  <c:v>3. Avant le dernier métro/bus</c:v>
                </c:pt>
              </c:strCache>
            </c:strRef>
          </c:tx>
          <c:spPr>
            <a:solidFill>
              <a:schemeClr val="accent4"/>
            </a:solidFill>
            <a:ln>
              <a:noFill/>
            </a:ln>
            <a:effectLst/>
          </c:spPr>
          <c:invertIfNegative val="0"/>
          <c:cat>
            <c:multiLvlStrRef>
              <c:f>'Heure sortie'!$A$54:$A$70</c:f>
              <c:multiLvlStrCache>
                <c:ptCount val="14"/>
                <c:lvl>
                  <c:pt idx="0">
                    <c:v>6ème</c:v>
                  </c:pt>
                  <c:pt idx="1">
                    <c:v>5ème</c:v>
                  </c:pt>
                  <c:pt idx="2">
                    <c:v>4ème</c:v>
                  </c:pt>
                  <c:pt idx="3">
                    <c:v>3ème</c:v>
                  </c:pt>
                  <c:pt idx="4">
                    <c:v>2nde</c:v>
                  </c:pt>
                  <c:pt idx="5">
                    <c:v>1ère</c:v>
                  </c:pt>
                  <c:pt idx="6">
                    <c:v>Terminale</c:v>
                  </c:pt>
                  <c:pt idx="7">
                    <c:v>6ème</c:v>
                  </c:pt>
                  <c:pt idx="8">
                    <c:v>5ème</c:v>
                  </c:pt>
                  <c:pt idx="9">
                    <c:v>4ème</c:v>
                  </c:pt>
                  <c:pt idx="10">
                    <c:v>3ème</c:v>
                  </c:pt>
                  <c:pt idx="11">
                    <c:v>2nde</c:v>
                  </c:pt>
                  <c:pt idx="12">
                    <c:v>1ère</c:v>
                  </c:pt>
                  <c:pt idx="13">
                    <c:v>Terminale</c:v>
                  </c:pt>
                </c:lvl>
                <c:lvl>
                  <c:pt idx="0">
                    <c:v>Un garçon</c:v>
                  </c:pt>
                  <c:pt idx="7">
                    <c:v>Une fille</c:v>
                  </c:pt>
                </c:lvl>
              </c:multiLvlStrCache>
            </c:multiLvlStrRef>
          </c:cat>
          <c:val>
            <c:numRef>
              <c:f>'Heure sortie'!$E$54:$E$70</c:f>
              <c:numCache>
                <c:formatCode>0.00%</c:formatCode>
                <c:ptCount val="14"/>
                <c:pt idx="0">
                  <c:v>0</c:v>
                </c:pt>
                <c:pt idx="1">
                  <c:v>8.8235294117647051E-2</c:v>
                </c:pt>
                <c:pt idx="2">
                  <c:v>0.13157894736842102</c:v>
                </c:pt>
                <c:pt idx="3">
                  <c:v>0.15384615384615385</c:v>
                </c:pt>
                <c:pt idx="4">
                  <c:v>0.1875</c:v>
                </c:pt>
                <c:pt idx="5">
                  <c:v>0.35427580038867867</c:v>
                </c:pt>
                <c:pt idx="6">
                  <c:v>0.15098513047375914</c:v>
                </c:pt>
                <c:pt idx="7">
                  <c:v>0</c:v>
                </c:pt>
                <c:pt idx="8">
                  <c:v>5.5555555555555546E-2</c:v>
                </c:pt>
                <c:pt idx="9">
                  <c:v>0</c:v>
                </c:pt>
                <c:pt idx="10">
                  <c:v>6.8965517241379296E-2</c:v>
                </c:pt>
                <c:pt idx="11">
                  <c:v>0.22271156839667414</c:v>
                </c:pt>
                <c:pt idx="12">
                  <c:v>0.2763901979264845</c:v>
                </c:pt>
                <c:pt idx="13">
                  <c:v>0.31968268327476429</c:v>
                </c:pt>
              </c:numCache>
            </c:numRef>
          </c:val>
          <c:extLst>
            <c:ext xmlns:c16="http://schemas.microsoft.com/office/drawing/2014/chart" uri="{C3380CC4-5D6E-409C-BE32-E72D297353CC}">
              <c16:uniqueId val="{00000003-1DCA-4CED-8DBD-17382C91A3AF}"/>
            </c:ext>
          </c:extLst>
        </c:ser>
        <c:ser>
          <c:idx val="4"/>
          <c:order val="4"/>
          <c:tx>
            <c:strRef>
              <c:f>'Heure sortie'!$F$52:$F$53</c:f>
              <c:strCache>
                <c:ptCount val="1"/>
                <c:pt idx="0">
                  <c:v>4. Pas d'heure limite de sortie</c:v>
                </c:pt>
              </c:strCache>
            </c:strRef>
          </c:tx>
          <c:spPr>
            <a:solidFill>
              <a:schemeClr val="accent5"/>
            </a:solidFill>
            <a:ln>
              <a:noFill/>
            </a:ln>
            <a:effectLst/>
          </c:spPr>
          <c:invertIfNegative val="0"/>
          <c:cat>
            <c:multiLvlStrRef>
              <c:f>'Heure sortie'!$A$54:$A$70</c:f>
              <c:multiLvlStrCache>
                <c:ptCount val="14"/>
                <c:lvl>
                  <c:pt idx="0">
                    <c:v>6ème</c:v>
                  </c:pt>
                  <c:pt idx="1">
                    <c:v>5ème</c:v>
                  </c:pt>
                  <c:pt idx="2">
                    <c:v>4ème</c:v>
                  </c:pt>
                  <c:pt idx="3">
                    <c:v>3ème</c:v>
                  </c:pt>
                  <c:pt idx="4">
                    <c:v>2nde</c:v>
                  </c:pt>
                  <c:pt idx="5">
                    <c:v>1ère</c:v>
                  </c:pt>
                  <c:pt idx="6">
                    <c:v>Terminale</c:v>
                  </c:pt>
                  <c:pt idx="7">
                    <c:v>6ème</c:v>
                  </c:pt>
                  <c:pt idx="8">
                    <c:v>5ème</c:v>
                  </c:pt>
                  <c:pt idx="9">
                    <c:v>4ème</c:v>
                  </c:pt>
                  <c:pt idx="10">
                    <c:v>3ème</c:v>
                  </c:pt>
                  <c:pt idx="11">
                    <c:v>2nde</c:v>
                  </c:pt>
                  <c:pt idx="12">
                    <c:v>1ère</c:v>
                  </c:pt>
                  <c:pt idx="13">
                    <c:v>Terminale</c:v>
                  </c:pt>
                </c:lvl>
                <c:lvl>
                  <c:pt idx="0">
                    <c:v>Un garçon</c:v>
                  </c:pt>
                  <c:pt idx="7">
                    <c:v>Une fille</c:v>
                  </c:pt>
                </c:lvl>
              </c:multiLvlStrCache>
            </c:multiLvlStrRef>
          </c:cat>
          <c:val>
            <c:numRef>
              <c:f>'Heure sortie'!$F$54:$F$70</c:f>
              <c:numCache>
                <c:formatCode>0.00%</c:formatCode>
                <c:ptCount val="14"/>
                <c:pt idx="0">
                  <c:v>5.8823529411764719E-2</c:v>
                </c:pt>
                <c:pt idx="1">
                  <c:v>0.14705882352941177</c:v>
                </c:pt>
                <c:pt idx="2">
                  <c:v>5.2631578947368411E-2</c:v>
                </c:pt>
                <c:pt idx="3">
                  <c:v>0.34615384615384615</c:v>
                </c:pt>
                <c:pt idx="4">
                  <c:v>6.25E-2</c:v>
                </c:pt>
                <c:pt idx="5">
                  <c:v>0.39855691316598174</c:v>
                </c:pt>
                <c:pt idx="6">
                  <c:v>0.57109309531697616</c:v>
                </c:pt>
                <c:pt idx="7">
                  <c:v>0.12903225806451613</c:v>
                </c:pt>
                <c:pt idx="8">
                  <c:v>5.5555555555555546E-2</c:v>
                </c:pt>
                <c:pt idx="9">
                  <c:v>9.6774193548387094E-2</c:v>
                </c:pt>
                <c:pt idx="10">
                  <c:v>0.17241379310344823</c:v>
                </c:pt>
                <c:pt idx="11">
                  <c:v>0.16926556491460246</c:v>
                </c:pt>
                <c:pt idx="12">
                  <c:v>0.20334590009425066</c:v>
                </c:pt>
                <c:pt idx="13">
                  <c:v>0.29870220242858636</c:v>
                </c:pt>
              </c:numCache>
            </c:numRef>
          </c:val>
          <c:extLst>
            <c:ext xmlns:c16="http://schemas.microsoft.com/office/drawing/2014/chart" uri="{C3380CC4-5D6E-409C-BE32-E72D297353CC}">
              <c16:uniqueId val="{00000004-1DCA-4CED-8DBD-17382C91A3AF}"/>
            </c:ext>
          </c:extLst>
        </c:ser>
        <c:dLbls>
          <c:showLegendKey val="0"/>
          <c:showVal val="0"/>
          <c:showCatName val="0"/>
          <c:showSerName val="0"/>
          <c:showPercent val="0"/>
          <c:showBubbleSize val="0"/>
        </c:dLbls>
        <c:gapWidth val="150"/>
        <c:overlap val="100"/>
        <c:axId val="217144528"/>
        <c:axId val="217148688"/>
      </c:barChart>
      <c:catAx>
        <c:axId val="21714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217148688"/>
        <c:crosses val="autoZero"/>
        <c:auto val="1"/>
        <c:lblAlgn val="ctr"/>
        <c:lblOffset val="100"/>
        <c:noMultiLvlLbl val="0"/>
      </c:catAx>
      <c:valAx>
        <c:axId val="2171486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71445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[Donnees_f_recod_tableaux_complété.xlsx]Heure sortie!Tableau croisé dynamique9</c:name>
    <c:fmtId val="-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s>
    <c:plotArea>
      <c:layout/>
      <c:barChart>
        <c:barDir val="col"/>
        <c:grouping val="stacked"/>
        <c:varyColors val="0"/>
        <c:ser>
          <c:idx val="0"/>
          <c:order val="0"/>
          <c:tx>
            <c:strRef>
              <c:f>'Heure sortie'!$B$92:$B$93</c:f>
              <c:strCache>
                <c:ptCount val="1"/>
                <c:pt idx="0">
                  <c:v>5. Je n'ai pas le droit de sortir</c:v>
                </c:pt>
              </c:strCache>
            </c:strRef>
          </c:tx>
          <c:spPr>
            <a:solidFill>
              <a:schemeClr val="accent1"/>
            </a:solidFill>
            <a:ln>
              <a:noFill/>
            </a:ln>
            <a:effectLst/>
          </c:spPr>
          <c:invertIfNegative val="0"/>
          <c:cat>
            <c:multiLvlStrRef>
              <c:f>'Heure sortie'!$A$94:$A$104</c:f>
              <c:multiLvlStrCache>
                <c:ptCount val="8"/>
                <c:lvl>
                  <c:pt idx="0">
                    <c:v>Jamais</c:v>
                  </c:pt>
                  <c:pt idx="1">
                    <c:v>1 fois</c:v>
                  </c:pt>
                  <c:pt idx="2">
                    <c:v>2 fois</c:v>
                  </c:pt>
                  <c:pt idx="3">
                    <c:v>3 fois ou plus</c:v>
                  </c:pt>
                  <c:pt idx="4">
                    <c:v>Jamais</c:v>
                  </c:pt>
                  <c:pt idx="5">
                    <c:v>1 fois</c:v>
                  </c:pt>
                  <c:pt idx="6">
                    <c:v>2 fois</c:v>
                  </c:pt>
                  <c:pt idx="7">
                    <c:v>3 fois ou plus</c:v>
                  </c:pt>
                </c:lvl>
                <c:lvl>
                  <c:pt idx="0">
                    <c:v>Un garçon</c:v>
                  </c:pt>
                  <c:pt idx="4">
                    <c:v>Une fille</c:v>
                  </c:pt>
                </c:lvl>
              </c:multiLvlStrCache>
            </c:multiLvlStrRef>
          </c:cat>
          <c:val>
            <c:numRef>
              <c:f>'Heure sortie'!$B$94:$B$104</c:f>
              <c:numCache>
                <c:formatCode>0.00%</c:formatCode>
                <c:ptCount val="8"/>
                <c:pt idx="0">
                  <c:v>2.8967108389179434E-2</c:v>
                </c:pt>
                <c:pt idx="1">
                  <c:v>0.10365963143954703</c:v>
                </c:pt>
                <c:pt idx="2">
                  <c:v>6.8745270015991983E-2</c:v>
                </c:pt>
                <c:pt idx="3">
                  <c:v>4.0348167284080354E-2</c:v>
                </c:pt>
                <c:pt idx="4">
                  <c:v>7.1913822867403346E-2</c:v>
                </c:pt>
                <c:pt idx="5">
                  <c:v>0.12780304840542112</c:v>
                </c:pt>
                <c:pt idx="6">
                  <c:v>4.3021623373460528E-2</c:v>
                </c:pt>
                <c:pt idx="7">
                  <c:v>1.7922685988699203E-2</c:v>
                </c:pt>
              </c:numCache>
            </c:numRef>
          </c:val>
          <c:extLst>
            <c:ext xmlns:c16="http://schemas.microsoft.com/office/drawing/2014/chart" uri="{C3380CC4-5D6E-409C-BE32-E72D297353CC}">
              <c16:uniqueId val="{00000000-53DC-4209-9B6E-0F9FA6667288}"/>
            </c:ext>
          </c:extLst>
        </c:ser>
        <c:ser>
          <c:idx val="1"/>
          <c:order val="1"/>
          <c:tx>
            <c:strRef>
              <c:f>'Heure sortie'!$C$92:$C$93</c:f>
              <c:strCache>
                <c:ptCount val="1"/>
                <c:pt idx="0">
                  <c:v>1. Avant le dîner</c:v>
                </c:pt>
              </c:strCache>
            </c:strRef>
          </c:tx>
          <c:spPr>
            <a:solidFill>
              <a:schemeClr val="accent2"/>
            </a:solidFill>
            <a:ln>
              <a:noFill/>
            </a:ln>
            <a:effectLst/>
          </c:spPr>
          <c:invertIfNegative val="0"/>
          <c:cat>
            <c:multiLvlStrRef>
              <c:f>'Heure sortie'!$A$94:$A$104</c:f>
              <c:multiLvlStrCache>
                <c:ptCount val="8"/>
                <c:lvl>
                  <c:pt idx="0">
                    <c:v>Jamais</c:v>
                  </c:pt>
                  <c:pt idx="1">
                    <c:v>1 fois</c:v>
                  </c:pt>
                  <c:pt idx="2">
                    <c:v>2 fois</c:v>
                  </c:pt>
                  <c:pt idx="3">
                    <c:v>3 fois ou plus</c:v>
                  </c:pt>
                  <c:pt idx="4">
                    <c:v>Jamais</c:v>
                  </c:pt>
                  <c:pt idx="5">
                    <c:v>1 fois</c:v>
                  </c:pt>
                  <c:pt idx="6">
                    <c:v>2 fois</c:v>
                  </c:pt>
                  <c:pt idx="7">
                    <c:v>3 fois ou plus</c:v>
                  </c:pt>
                </c:lvl>
                <c:lvl>
                  <c:pt idx="0">
                    <c:v>Un garçon</c:v>
                  </c:pt>
                  <c:pt idx="4">
                    <c:v>Une fille</c:v>
                  </c:pt>
                </c:lvl>
              </c:multiLvlStrCache>
            </c:multiLvlStrRef>
          </c:cat>
          <c:val>
            <c:numRef>
              <c:f>'Heure sortie'!$C$94:$C$104</c:f>
              <c:numCache>
                <c:formatCode>0.00%</c:formatCode>
                <c:ptCount val="8"/>
                <c:pt idx="0">
                  <c:v>0.24024523999841849</c:v>
                </c:pt>
                <c:pt idx="1">
                  <c:v>0.3262688864228393</c:v>
                </c:pt>
                <c:pt idx="2">
                  <c:v>0.18014304124309458</c:v>
                </c:pt>
                <c:pt idx="3">
                  <c:v>0.14377257691885187</c:v>
                </c:pt>
                <c:pt idx="4">
                  <c:v>0.15560866299241047</c:v>
                </c:pt>
                <c:pt idx="5">
                  <c:v>0.22816605236259779</c:v>
                </c:pt>
                <c:pt idx="6">
                  <c:v>0.18056998555577514</c:v>
                </c:pt>
                <c:pt idx="7">
                  <c:v>0.1515469554715459</c:v>
                </c:pt>
              </c:numCache>
            </c:numRef>
          </c:val>
          <c:extLst>
            <c:ext xmlns:c16="http://schemas.microsoft.com/office/drawing/2014/chart" uri="{C3380CC4-5D6E-409C-BE32-E72D297353CC}">
              <c16:uniqueId val="{00000001-53DC-4209-9B6E-0F9FA6667288}"/>
            </c:ext>
          </c:extLst>
        </c:ser>
        <c:ser>
          <c:idx val="2"/>
          <c:order val="2"/>
          <c:tx>
            <c:strRef>
              <c:f>'Heure sortie'!$D$92:$D$93</c:f>
              <c:strCache>
                <c:ptCount val="1"/>
                <c:pt idx="0">
                  <c:v>2. Avant la tombée de la nuit</c:v>
                </c:pt>
              </c:strCache>
            </c:strRef>
          </c:tx>
          <c:spPr>
            <a:solidFill>
              <a:schemeClr val="accent3"/>
            </a:solidFill>
            <a:ln>
              <a:noFill/>
            </a:ln>
            <a:effectLst/>
          </c:spPr>
          <c:invertIfNegative val="0"/>
          <c:cat>
            <c:multiLvlStrRef>
              <c:f>'Heure sortie'!$A$94:$A$104</c:f>
              <c:multiLvlStrCache>
                <c:ptCount val="8"/>
                <c:lvl>
                  <c:pt idx="0">
                    <c:v>Jamais</c:v>
                  </c:pt>
                  <c:pt idx="1">
                    <c:v>1 fois</c:v>
                  </c:pt>
                  <c:pt idx="2">
                    <c:v>2 fois</c:v>
                  </c:pt>
                  <c:pt idx="3">
                    <c:v>3 fois ou plus</c:v>
                  </c:pt>
                  <c:pt idx="4">
                    <c:v>Jamais</c:v>
                  </c:pt>
                  <c:pt idx="5">
                    <c:v>1 fois</c:v>
                  </c:pt>
                  <c:pt idx="6">
                    <c:v>2 fois</c:v>
                  </c:pt>
                  <c:pt idx="7">
                    <c:v>3 fois ou plus</c:v>
                  </c:pt>
                </c:lvl>
                <c:lvl>
                  <c:pt idx="0">
                    <c:v>Un garçon</c:v>
                  </c:pt>
                  <c:pt idx="4">
                    <c:v>Une fille</c:v>
                  </c:pt>
                </c:lvl>
              </c:multiLvlStrCache>
            </c:multiLvlStrRef>
          </c:cat>
          <c:val>
            <c:numRef>
              <c:f>'Heure sortie'!$D$94:$D$104</c:f>
              <c:numCache>
                <c:formatCode>0.00%</c:formatCode>
                <c:ptCount val="8"/>
                <c:pt idx="0">
                  <c:v>0.15519711440555714</c:v>
                </c:pt>
                <c:pt idx="1">
                  <c:v>0.20887344769134453</c:v>
                </c:pt>
                <c:pt idx="2">
                  <c:v>0.24058733973853313</c:v>
                </c:pt>
                <c:pt idx="3">
                  <c:v>0.10179118036592247</c:v>
                </c:pt>
                <c:pt idx="4">
                  <c:v>0.45021563681438731</c:v>
                </c:pt>
                <c:pt idx="5">
                  <c:v>0.38973622241572964</c:v>
                </c:pt>
                <c:pt idx="6">
                  <c:v>0.24703884142257326</c:v>
                </c:pt>
                <c:pt idx="7">
                  <c:v>0.20180988506200895</c:v>
                </c:pt>
              </c:numCache>
            </c:numRef>
          </c:val>
          <c:extLst>
            <c:ext xmlns:c16="http://schemas.microsoft.com/office/drawing/2014/chart" uri="{C3380CC4-5D6E-409C-BE32-E72D297353CC}">
              <c16:uniqueId val="{00000002-53DC-4209-9B6E-0F9FA6667288}"/>
            </c:ext>
          </c:extLst>
        </c:ser>
        <c:ser>
          <c:idx val="3"/>
          <c:order val="3"/>
          <c:tx>
            <c:strRef>
              <c:f>'Heure sortie'!$E$92:$E$93</c:f>
              <c:strCache>
                <c:ptCount val="1"/>
                <c:pt idx="0">
                  <c:v>3. Avant le dernier métro/bus</c:v>
                </c:pt>
              </c:strCache>
            </c:strRef>
          </c:tx>
          <c:spPr>
            <a:solidFill>
              <a:schemeClr val="accent4"/>
            </a:solidFill>
            <a:ln>
              <a:noFill/>
            </a:ln>
            <a:effectLst/>
          </c:spPr>
          <c:invertIfNegative val="0"/>
          <c:cat>
            <c:multiLvlStrRef>
              <c:f>'Heure sortie'!$A$94:$A$104</c:f>
              <c:multiLvlStrCache>
                <c:ptCount val="8"/>
                <c:lvl>
                  <c:pt idx="0">
                    <c:v>Jamais</c:v>
                  </c:pt>
                  <c:pt idx="1">
                    <c:v>1 fois</c:v>
                  </c:pt>
                  <c:pt idx="2">
                    <c:v>2 fois</c:v>
                  </c:pt>
                  <c:pt idx="3">
                    <c:v>3 fois ou plus</c:v>
                  </c:pt>
                  <c:pt idx="4">
                    <c:v>Jamais</c:v>
                  </c:pt>
                  <c:pt idx="5">
                    <c:v>1 fois</c:v>
                  </c:pt>
                  <c:pt idx="6">
                    <c:v>2 fois</c:v>
                  </c:pt>
                  <c:pt idx="7">
                    <c:v>3 fois ou plus</c:v>
                  </c:pt>
                </c:lvl>
                <c:lvl>
                  <c:pt idx="0">
                    <c:v>Un garçon</c:v>
                  </c:pt>
                  <c:pt idx="4">
                    <c:v>Une fille</c:v>
                  </c:pt>
                </c:lvl>
              </c:multiLvlStrCache>
            </c:multiLvlStrRef>
          </c:cat>
          <c:val>
            <c:numRef>
              <c:f>'Heure sortie'!$E$94:$E$104</c:f>
              <c:numCache>
                <c:formatCode>0.00%</c:formatCode>
                <c:ptCount val="8"/>
                <c:pt idx="0">
                  <c:v>0.23337070965786849</c:v>
                </c:pt>
                <c:pt idx="1">
                  <c:v>9.5999724852667515E-2</c:v>
                </c:pt>
                <c:pt idx="2">
                  <c:v>0.1721114764710808</c:v>
                </c:pt>
                <c:pt idx="3">
                  <c:v>0.27737799845674505</c:v>
                </c:pt>
                <c:pt idx="4">
                  <c:v>0.13377789335766282</c:v>
                </c:pt>
                <c:pt idx="5">
                  <c:v>0.17056393619436316</c:v>
                </c:pt>
                <c:pt idx="6">
                  <c:v>0.28886917029048592</c:v>
                </c:pt>
                <c:pt idx="7">
                  <c:v>0.3205387573202863</c:v>
                </c:pt>
              </c:numCache>
            </c:numRef>
          </c:val>
          <c:extLst>
            <c:ext xmlns:c16="http://schemas.microsoft.com/office/drawing/2014/chart" uri="{C3380CC4-5D6E-409C-BE32-E72D297353CC}">
              <c16:uniqueId val="{00000003-53DC-4209-9B6E-0F9FA6667288}"/>
            </c:ext>
          </c:extLst>
        </c:ser>
        <c:ser>
          <c:idx val="4"/>
          <c:order val="4"/>
          <c:tx>
            <c:strRef>
              <c:f>'Heure sortie'!$F$92:$F$93</c:f>
              <c:strCache>
                <c:ptCount val="1"/>
                <c:pt idx="0">
                  <c:v>4. Pas d'heure limite de sortie</c:v>
                </c:pt>
              </c:strCache>
            </c:strRef>
          </c:tx>
          <c:spPr>
            <a:solidFill>
              <a:schemeClr val="accent5"/>
            </a:solidFill>
            <a:ln>
              <a:noFill/>
            </a:ln>
            <a:effectLst/>
          </c:spPr>
          <c:invertIfNegative val="0"/>
          <c:cat>
            <c:multiLvlStrRef>
              <c:f>'Heure sortie'!$A$94:$A$104</c:f>
              <c:multiLvlStrCache>
                <c:ptCount val="8"/>
                <c:lvl>
                  <c:pt idx="0">
                    <c:v>Jamais</c:v>
                  </c:pt>
                  <c:pt idx="1">
                    <c:v>1 fois</c:v>
                  </c:pt>
                  <c:pt idx="2">
                    <c:v>2 fois</c:v>
                  </c:pt>
                  <c:pt idx="3">
                    <c:v>3 fois ou plus</c:v>
                  </c:pt>
                  <c:pt idx="4">
                    <c:v>Jamais</c:v>
                  </c:pt>
                  <c:pt idx="5">
                    <c:v>1 fois</c:v>
                  </c:pt>
                  <c:pt idx="6">
                    <c:v>2 fois</c:v>
                  </c:pt>
                  <c:pt idx="7">
                    <c:v>3 fois ou plus</c:v>
                  </c:pt>
                </c:lvl>
                <c:lvl>
                  <c:pt idx="0">
                    <c:v>Un garçon</c:v>
                  </c:pt>
                  <c:pt idx="4">
                    <c:v>Une fille</c:v>
                  </c:pt>
                </c:lvl>
              </c:multiLvlStrCache>
            </c:multiLvlStrRef>
          </c:cat>
          <c:val>
            <c:numRef>
              <c:f>'Heure sortie'!$F$94:$F$104</c:f>
              <c:numCache>
                <c:formatCode>0.00%</c:formatCode>
                <c:ptCount val="8"/>
                <c:pt idx="0">
                  <c:v>0.34221982754897656</c:v>
                </c:pt>
                <c:pt idx="1">
                  <c:v>0.26519830959360169</c:v>
                </c:pt>
                <c:pt idx="2">
                  <c:v>0.33841287253129948</c:v>
                </c:pt>
                <c:pt idx="3">
                  <c:v>0.43671007697440029</c:v>
                </c:pt>
                <c:pt idx="4">
                  <c:v>0.18848398396813607</c:v>
                </c:pt>
                <c:pt idx="5">
                  <c:v>8.3730740621888136E-2</c:v>
                </c:pt>
                <c:pt idx="6">
                  <c:v>0.24050037935770505</c:v>
                </c:pt>
                <c:pt idx="7">
                  <c:v>0.30818171615745976</c:v>
                </c:pt>
              </c:numCache>
            </c:numRef>
          </c:val>
          <c:extLst>
            <c:ext xmlns:c16="http://schemas.microsoft.com/office/drawing/2014/chart" uri="{C3380CC4-5D6E-409C-BE32-E72D297353CC}">
              <c16:uniqueId val="{00000004-53DC-4209-9B6E-0F9FA6667288}"/>
            </c:ext>
          </c:extLst>
        </c:ser>
        <c:dLbls>
          <c:showLegendKey val="0"/>
          <c:showVal val="0"/>
          <c:showCatName val="0"/>
          <c:showSerName val="0"/>
          <c:showPercent val="0"/>
          <c:showBubbleSize val="0"/>
        </c:dLbls>
        <c:gapWidth val="150"/>
        <c:overlap val="100"/>
        <c:axId val="210991712"/>
        <c:axId val="217150352"/>
      </c:barChart>
      <c:catAx>
        <c:axId val="21099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17150352"/>
        <c:crosses val="autoZero"/>
        <c:auto val="1"/>
        <c:lblAlgn val="ctr"/>
        <c:lblOffset val="100"/>
        <c:noMultiLvlLbl val="0"/>
      </c:catAx>
      <c:valAx>
        <c:axId val="2171503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109917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[Donnees_f_recod_tableaux_complété_v2.xlsx]Habits!Tableau croisé dynamique11</c:name>
    <c:fmtId val="19"/>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s>
    <c:plotArea>
      <c:layout/>
      <c:barChart>
        <c:barDir val="col"/>
        <c:grouping val="percentStacked"/>
        <c:varyColors val="0"/>
        <c:ser>
          <c:idx val="0"/>
          <c:order val="0"/>
          <c:tx>
            <c:strRef>
              <c:f>Habits!$B$1:$B$2</c:f>
              <c:strCache>
                <c:ptCount val="1"/>
                <c:pt idx="0">
                  <c:v>Un garçon</c:v>
                </c:pt>
              </c:strCache>
            </c:strRef>
          </c:tx>
          <c:spPr>
            <a:solidFill>
              <a:srgbClr val="019050"/>
            </a:solidFill>
            <a:ln>
              <a:noFill/>
            </a:ln>
            <a:effectLst/>
          </c:spPr>
          <c:invertIfNegative val="0"/>
          <c:dPt>
            <c:idx val="0"/>
            <c:invertIfNegative val="0"/>
            <c:bubble3D val="0"/>
            <c:spPr>
              <a:solidFill>
                <a:srgbClr val="019050"/>
              </a:solidFill>
              <a:ln>
                <a:noFill/>
              </a:ln>
              <a:effectLst/>
            </c:spPr>
            <c:extLst>
              <c:ext xmlns:c16="http://schemas.microsoft.com/office/drawing/2014/chart" uri="{C3380CC4-5D6E-409C-BE32-E72D297353CC}">
                <c16:uniqueId val="{00000003-DA68-4B47-BDE9-251594DA85AF}"/>
              </c:ext>
            </c:extLst>
          </c:dPt>
          <c:dPt>
            <c:idx val="1"/>
            <c:invertIfNegative val="0"/>
            <c:bubble3D val="0"/>
            <c:spPr>
              <a:solidFill>
                <a:srgbClr val="019050"/>
              </a:solidFill>
              <a:ln>
                <a:noFill/>
              </a:ln>
              <a:effectLst/>
            </c:spPr>
            <c:extLst>
              <c:ext xmlns:c16="http://schemas.microsoft.com/office/drawing/2014/chart" uri="{C3380CC4-5D6E-409C-BE32-E72D297353CC}">
                <c16:uniqueId val="{00000002-DA68-4B47-BDE9-251594DA85A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Habits!$A$3:$A$5</c:f>
              <c:strCache>
                <c:ptCount val="2"/>
                <c:pt idx="0">
                  <c:v>Non</c:v>
                </c:pt>
                <c:pt idx="1">
                  <c:v>Oui</c:v>
                </c:pt>
              </c:strCache>
            </c:strRef>
          </c:cat>
          <c:val>
            <c:numRef>
              <c:f>Habits!$B$3:$B$5</c:f>
              <c:numCache>
                <c:formatCode>0.00%</c:formatCode>
                <c:ptCount val="2"/>
                <c:pt idx="0">
                  <c:v>0.13864662777517867</c:v>
                </c:pt>
                <c:pt idx="1">
                  <c:v>0.49356319267604071</c:v>
                </c:pt>
              </c:numCache>
            </c:numRef>
          </c:val>
          <c:extLst>
            <c:ext xmlns:c16="http://schemas.microsoft.com/office/drawing/2014/chart" uri="{C3380CC4-5D6E-409C-BE32-E72D297353CC}">
              <c16:uniqueId val="{00000000-DA68-4B47-BDE9-251594DA85AF}"/>
            </c:ext>
          </c:extLst>
        </c:ser>
        <c:ser>
          <c:idx val="1"/>
          <c:order val="1"/>
          <c:tx>
            <c:strRef>
              <c:f>Habits!$C$1:$C$2</c:f>
              <c:strCache>
                <c:ptCount val="1"/>
                <c:pt idx="0">
                  <c:v>Une fille</c:v>
                </c:pt>
              </c:strCache>
            </c:strRef>
          </c:tx>
          <c:spPr>
            <a:solidFill>
              <a:srgbClr val="F1C5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Habits!$A$3:$A$5</c:f>
              <c:strCache>
                <c:ptCount val="2"/>
                <c:pt idx="0">
                  <c:v>Non</c:v>
                </c:pt>
                <c:pt idx="1">
                  <c:v>Oui</c:v>
                </c:pt>
              </c:strCache>
            </c:strRef>
          </c:cat>
          <c:val>
            <c:numRef>
              <c:f>Habits!$C$3:$C$5</c:f>
              <c:numCache>
                <c:formatCode>0.00%</c:formatCode>
                <c:ptCount val="2"/>
                <c:pt idx="0">
                  <c:v>0.86135337222482133</c:v>
                </c:pt>
                <c:pt idx="1">
                  <c:v>0.50643680732395924</c:v>
                </c:pt>
              </c:numCache>
            </c:numRef>
          </c:val>
          <c:extLst>
            <c:ext xmlns:c16="http://schemas.microsoft.com/office/drawing/2014/chart" uri="{C3380CC4-5D6E-409C-BE32-E72D297353CC}">
              <c16:uniqueId val="{00000001-DA68-4B47-BDE9-251594DA85AF}"/>
            </c:ext>
          </c:extLst>
        </c:ser>
        <c:dLbls>
          <c:showLegendKey val="0"/>
          <c:showVal val="0"/>
          <c:showCatName val="0"/>
          <c:showSerName val="0"/>
          <c:showPercent val="0"/>
          <c:showBubbleSize val="0"/>
        </c:dLbls>
        <c:gapWidth val="150"/>
        <c:overlap val="100"/>
        <c:axId val="1782088032"/>
        <c:axId val="1782074720"/>
      </c:barChart>
      <c:catAx>
        <c:axId val="178208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782074720"/>
        <c:crosses val="autoZero"/>
        <c:auto val="1"/>
        <c:lblAlgn val="ctr"/>
        <c:lblOffset val="100"/>
        <c:noMultiLvlLbl val="0"/>
      </c:catAx>
      <c:valAx>
        <c:axId val="1782074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8208803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[Donnees_f_recod_tableaux_complété_v2.xlsx]Habits!Tableau croisé dynamique15</c:name>
    <c:fmtId val="10"/>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s>
    <c:plotArea>
      <c:layout/>
      <c:barChart>
        <c:barDir val="col"/>
        <c:grouping val="percentStacked"/>
        <c:varyColors val="0"/>
        <c:ser>
          <c:idx val="0"/>
          <c:order val="0"/>
          <c:tx>
            <c:strRef>
              <c:f>Habits!$B$50:$B$51</c:f>
              <c:strCache>
                <c:ptCount val="1"/>
                <c:pt idx="0">
                  <c:v>Non</c:v>
                </c:pt>
              </c:strCache>
            </c:strRef>
          </c:tx>
          <c:spPr>
            <a:solidFill>
              <a:schemeClr val="accent1"/>
            </a:solidFill>
            <a:ln>
              <a:noFill/>
            </a:ln>
            <a:effectLst/>
          </c:spPr>
          <c:invertIfNegative val="0"/>
          <c:cat>
            <c:multiLvlStrRef>
              <c:f>Habits!$A$52:$A$68</c:f>
              <c:multiLvlStrCache>
                <c:ptCount val="14"/>
                <c:lvl>
                  <c:pt idx="0">
                    <c:v>6ème</c:v>
                  </c:pt>
                  <c:pt idx="1">
                    <c:v>5ème</c:v>
                  </c:pt>
                  <c:pt idx="2">
                    <c:v>4ème</c:v>
                  </c:pt>
                  <c:pt idx="3">
                    <c:v>3ème</c:v>
                  </c:pt>
                  <c:pt idx="4">
                    <c:v>2nde</c:v>
                  </c:pt>
                  <c:pt idx="5">
                    <c:v>1ère</c:v>
                  </c:pt>
                  <c:pt idx="6">
                    <c:v>Terminale</c:v>
                  </c:pt>
                  <c:pt idx="7">
                    <c:v>6ème</c:v>
                  </c:pt>
                  <c:pt idx="8">
                    <c:v>5ème</c:v>
                  </c:pt>
                  <c:pt idx="9">
                    <c:v>4ème</c:v>
                  </c:pt>
                  <c:pt idx="10">
                    <c:v>3ème</c:v>
                  </c:pt>
                  <c:pt idx="11">
                    <c:v>2nde</c:v>
                  </c:pt>
                  <c:pt idx="12">
                    <c:v>1ère</c:v>
                  </c:pt>
                  <c:pt idx="13">
                    <c:v>Terminale</c:v>
                  </c:pt>
                </c:lvl>
                <c:lvl>
                  <c:pt idx="0">
                    <c:v>Un garçon</c:v>
                  </c:pt>
                  <c:pt idx="7">
                    <c:v>Une fille</c:v>
                  </c:pt>
                </c:lvl>
              </c:multiLvlStrCache>
            </c:multiLvlStrRef>
          </c:cat>
          <c:val>
            <c:numRef>
              <c:f>Habits!$B$52:$B$68</c:f>
              <c:numCache>
                <c:formatCode>0.00%</c:formatCode>
                <c:ptCount val="14"/>
                <c:pt idx="0">
                  <c:v>0.16216216216216214</c:v>
                </c:pt>
                <c:pt idx="1">
                  <c:v>9.9999999999999992E-2</c:v>
                </c:pt>
                <c:pt idx="2">
                  <c:v>8.8235294117647037E-2</c:v>
                </c:pt>
                <c:pt idx="3">
                  <c:v>0</c:v>
                </c:pt>
                <c:pt idx="4">
                  <c:v>0</c:v>
                </c:pt>
                <c:pt idx="5">
                  <c:v>1.3013327058700513E-2</c:v>
                </c:pt>
                <c:pt idx="6">
                  <c:v>3.2988120320088625E-2</c:v>
                </c:pt>
                <c:pt idx="7">
                  <c:v>0.11428571428571432</c:v>
                </c:pt>
                <c:pt idx="8">
                  <c:v>8.1081081081081099E-2</c:v>
                </c:pt>
                <c:pt idx="9">
                  <c:v>0.21875000000000006</c:v>
                </c:pt>
                <c:pt idx="10">
                  <c:v>6.0606060606060635E-2</c:v>
                </c:pt>
                <c:pt idx="11">
                  <c:v>0.12127586814371126</c:v>
                </c:pt>
                <c:pt idx="12">
                  <c:v>0.20965309200603302</c:v>
                </c:pt>
                <c:pt idx="13">
                  <c:v>0.16458753965964798</c:v>
                </c:pt>
              </c:numCache>
            </c:numRef>
          </c:val>
          <c:extLst>
            <c:ext xmlns:c16="http://schemas.microsoft.com/office/drawing/2014/chart" uri="{C3380CC4-5D6E-409C-BE32-E72D297353CC}">
              <c16:uniqueId val="{00000000-CF95-446F-8A42-0092BBA62BF7}"/>
            </c:ext>
          </c:extLst>
        </c:ser>
        <c:ser>
          <c:idx val="1"/>
          <c:order val="1"/>
          <c:tx>
            <c:strRef>
              <c:f>Habits!$C$50:$C$51</c:f>
              <c:strCache>
                <c:ptCount val="1"/>
                <c:pt idx="0">
                  <c:v>Oui</c:v>
                </c:pt>
              </c:strCache>
            </c:strRef>
          </c:tx>
          <c:spPr>
            <a:solidFill>
              <a:schemeClr val="accent2"/>
            </a:solidFill>
            <a:ln>
              <a:noFill/>
            </a:ln>
            <a:effectLst/>
          </c:spPr>
          <c:invertIfNegative val="0"/>
          <c:cat>
            <c:multiLvlStrRef>
              <c:f>Habits!$A$52:$A$68</c:f>
              <c:multiLvlStrCache>
                <c:ptCount val="14"/>
                <c:lvl>
                  <c:pt idx="0">
                    <c:v>6ème</c:v>
                  </c:pt>
                  <c:pt idx="1">
                    <c:v>5ème</c:v>
                  </c:pt>
                  <c:pt idx="2">
                    <c:v>4ème</c:v>
                  </c:pt>
                  <c:pt idx="3">
                    <c:v>3ème</c:v>
                  </c:pt>
                  <c:pt idx="4">
                    <c:v>2nde</c:v>
                  </c:pt>
                  <c:pt idx="5">
                    <c:v>1ère</c:v>
                  </c:pt>
                  <c:pt idx="6">
                    <c:v>Terminale</c:v>
                  </c:pt>
                  <c:pt idx="7">
                    <c:v>6ème</c:v>
                  </c:pt>
                  <c:pt idx="8">
                    <c:v>5ème</c:v>
                  </c:pt>
                  <c:pt idx="9">
                    <c:v>4ème</c:v>
                  </c:pt>
                  <c:pt idx="10">
                    <c:v>3ème</c:v>
                  </c:pt>
                  <c:pt idx="11">
                    <c:v>2nde</c:v>
                  </c:pt>
                  <c:pt idx="12">
                    <c:v>1ère</c:v>
                  </c:pt>
                  <c:pt idx="13">
                    <c:v>Terminale</c:v>
                  </c:pt>
                </c:lvl>
                <c:lvl>
                  <c:pt idx="0">
                    <c:v>Un garçon</c:v>
                  </c:pt>
                  <c:pt idx="7">
                    <c:v>Une fille</c:v>
                  </c:pt>
                </c:lvl>
              </c:multiLvlStrCache>
            </c:multiLvlStrRef>
          </c:cat>
          <c:val>
            <c:numRef>
              <c:f>Habits!$C$52:$C$68</c:f>
              <c:numCache>
                <c:formatCode>0.00%</c:formatCode>
                <c:ptCount val="14"/>
                <c:pt idx="0">
                  <c:v>0.83783783783783783</c:v>
                </c:pt>
                <c:pt idx="1">
                  <c:v>0.9</c:v>
                </c:pt>
                <c:pt idx="2">
                  <c:v>0.91176470588235292</c:v>
                </c:pt>
                <c:pt idx="3">
                  <c:v>1</c:v>
                </c:pt>
                <c:pt idx="4">
                  <c:v>1</c:v>
                </c:pt>
                <c:pt idx="5">
                  <c:v>0.98698667294129949</c:v>
                </c:pt>
                <c:pt idx="6">
                  <c:v>0.96701187967991142</c:v>
                </c:pt>
                <c:pt idx="7">
                  <c:v>0.88571428571428568</c:v>
                </c:pt>
                <c:pt idx="8">
                  <c:v>0.91891891891891897</c:v>
                </c:pt>
                <c:pt idx="9">
                  <c:v>0.78124999999999989</c:v>
                </c:pt>
                <c:pt idx="10">
                  <c:v>0.93939393939393945</c:v>
                </c:pt>
                <c:pt idx="11">
                  <c:v>0.87872413185628884</c:v>
                </c:pt>
                <c:pt idx="12">
                  <c:v>0.79034690799396701</c:v>
                </c:pt>
                <c:pt idx="13">
                  <c:v>0.8354124603403521</c:v>
                </c:pt>
              </c:numCache>
            </c:numRef>
          </c:val>
          <c:extLst>
            <c:ext xmlns:c16="http://schemas.microsoft.com/office/drawing/2014/chart" uri="{C3380CC4-5D6E-409C-BE32-E72D297353CC}">
              <c16:uniqueId val="{00000001-CF95-446F-8A42-0092BBA62BF7}"/>
            </c:ext>
          </c:extLst>
        </c:ser>
        <c:dLbls>
          <c:showLegendKey val="0"/>
          <c:showVal val="0"/>
          <c:showCatName val="0"/>
          <c:showSerName val="0"/>
          <c:showPercent val="0"/>
          <c:showBubbleSize val="0"/>
        </c:dLbls>
        <c:gapWidth val="150"/>
        <c:overlap val="100"/>
        <c:axId val="2113814208"/>
        <c:axId val="2113799232"/>
      </c:barChart>
      <c:catAx>
        <c:axId val="211381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113799232"/>
        <c:crosses val="autoZero"/>
        <c:auto val="1"/>
        <c:lblAlgn val="ctr"/>
        <c:lblOffset val="100"/>
        <c:noMultiLvlLbl val="0"/>
      </c:catAx>
      <c:valAx>
        <c:axId val="2113799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1138142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[Donnees_f_recod_tableaux_complété_v2.xlsx]Habits!Tableau croisé dynamique17</c:name>
    <c:fmtId val="12"/>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s>
    <c:plotArea>
      <c:layout/>
      <c:barChart>
        <c:barDir val="col"/>
        <c:grouping val="stacked"/>
        <c:varyColors val="0"/>
        <c:ser>
          <c:idx val="0"/>
          <c:order val="0"/>
          <c:tx>
            <c:strRef>
              <c:f>Habits!$B$87:$B$88</c:f>
              <c:strCache>
                <c:ptCount val="1"/>
                <c:pt idx="0">
                  <c:v>Non</c:v>
                </c:pt>
              </c:strCache>
            </c:strRef>
          </c:tx>
          <c:spPr>
            <a:solidFill>
              <a:schemeClr val="accent1"/>
            </a:solidFill>
            <a:ln>
              <a:noFill/>
            </a:ln>
            <a:effectLst/>
          </c:spPr>
          <c:invertIfNegative val="0"/>
          <c:cat>
            <c:multiLvlStrRef>
              <c:f>Habits!$A$89:$A$99</c:f>
              <c:multiLvlStrCache>
                <c:ptCount val="8"/>
                <c:lvl>
                  <c:pt idx="0">
                    <c:v>Jamais</c:v>
                  </c:pt>
                  <c:pt idx="1">
                    <c:v>1 fois</c:v>
                  </c:pt>
                  <c:pt idx="2">
                    <c:v>2 fois</c:v>
                  </c:pt>
                  <c:pt idx="3">
                    <c:v>3 fois ou plus</c:v>
                  </c:pt>
                  <c:pt idx="4">
                    <c:v>Jamais</c:v>
                  </c:pt>
                  <c:pt idx="5">
                    <c:v>1 fois</c:v>
                  </c:pt>
                  <c:pt idx="6">
                    <c:v>2 fois</c:v>
                  </c:pt>
                  <c:pt idx="7">
                    <c:v>3 fois ou plus</c:v>
                  </c:pt>
                </c:lvl>
                <c:lvl>
                  <c:pt idx="0">
                    <c:v>Un garçon</c:v>
                  </c:pt>
                  <c:pt idx="4">
                    <c:v>Une fille</c:v>
                  </c:pt>
                </c:lvl>
              </c:multiLvlStrCache>
            </c:multiLvlStrRef>
          </c:cat>
          <c:val>
            <c:numRef>
              <c:f>Habits!$B$89:$B$99</c:f>
              <c:numCache>
                <c:formatCode>0.00%</c:formatCode>
                <c:ptCount val="8"/>
                <c:pt idx="0">
                  <c:v>4.6564134217077904E-2</c:v>
                </c:pt>
                <c:pt idx="1">
                  <c:v>5.6691383035612955E-2</c:v>
                </c:pt>
                <c:pt idx="2">
                  <c:v>4.7344461566975159E-2</c:v>
                </c:pt>
                <c:pt idx="3">
                  <c:v>8.62284687062859E-3</c:v>
                </c:pt>
                <c:pt idx="4">
                  <c:v>0.11784197308945435</c:v>
                </c:pt>
                <c:pt idx="5">
                  <c:v>0.30170856385287459</c:v>
                </c:pt>
                <c:pt idx="6">
                  <c:v>0.13087580206157215</c:v>
                </c:pt>
                <c:pt idx="7">
                  <c:v>7.4004964764942505E-2</c:v>
                </c:pt>
              </c:numCache>
            </c:numRef>
          </c:val>
          <c:extLst>
            <c:ext xmlns:c16="http://schemas.microsoft.com/office/drawing/2014/chart" uri="{C3380CC4-5D6E-409C-BE32-E72D297353CC}">
              <c16:uniqueId val="{00000000-4B70-4CA3-9789-1B7FCBB58986}"/>
            </c:ext>
          </c:extLst>
        </c:ser>
        <c:ser>
          <c:idx val="1"/>
          <c:order val="1"/>
          <c:tx>
            <c:strRef>
              <c:f>Habits!$C$87:$C$88</c:f>
              <c:strCache>
                <c:ptCount val="1"/>
                <c:pt idx="0">
                  <c:v>Oui</c:v>
                </c:pt>
              </c:strCache>
            </c:strRef>
          </c:tx>
          <c:spPr>
            <a:solidFill>
              <a:schemeClr val="accent2"/>
            </a:solidFill>
            <a:ln>
              <a:noFill/>
            </a:ln>
            <a:effectLst/>
          </c:spPr>
          <c:invertIfNegative val="0"/>
          <c:cat>
            <c:multiLvlStrRef>
              <c:f>Habits!$A$89:$A$99</c:f>
              <c:multiLvlStrCache>
                <c:ptCount val="8"/>
                <c:lvl>
                  <c:pt idx="0">
                    <c:v>Jamais</c:v>
                  </c:pt>
                  <c:pt idx="1">
                    <c:v>1 fois</c:v>
                  </c:pt>
                  <c:pt idx="2">
                    <c:v>2 fois</c:v>
                  </c:pt>
                  <c:pt idx="3">
                    <c:v>3 fois ou plus</c:v>
                  </c:pt>
                  <c:pt idx="4">
                    <c:v>Jamais</c:v>
                  </c:pt>
                  <c:pt idx="5">
                    <c:v>1 fois</c:v>
                  </c:pt>
                  <c:pt idx="6">
                    <c:v>2 fois</c:v>
                  </c:pt>
                  <c:pt idx="7">
                    <c:v>3 fois ou plus</c:v>
                  </c:pt>
                </c:lvl>
                <c:lvl>
                  <c:pt idx="0">
                    <c:v>Un garçon</c:v>
                  </c:pt>
                  <c:pt idx="4">
                    <c:v>Une fille</c:v>
                  </c:pt>
                </c:lvl>
              </c:multiLvlStrCache>
            </c:multiLvlStrRef>
          </c:cat>
          <c:val>
            <c:numRef>
              <c:f>Habits!$C$89:$C$99</c:f>
              <c:numCache>
                <c:formatCode>0.00%</c:formatCode>
                <c:ptCount val="8"/>
                <c:pt idx="0">
                  <c:v>0.95343586578292205</c:v>
                </c:pt>
                <c:pt idx="1">
                  <c:v>0.94330861696438695</c:v>
                </c:pt>
                <c:pt idx="2">
                  <c:v>0.95265553843302486</c:v>
                </c:pt>
                <c:pt idx="3">
                  <c:v>0.99137715312937136</c:v>
                </c:pt>
                <c:pt idx="4">
                  <c:v>0.88215802691054568</c:v>
                </c:pt>
                <c:pt idx="5">
                  <c:v>0.69829143614712541</c:v>
                </c:pt>
                <c:pt idx="6">
                  <c:v>0.86912419793842788</c:v>
                </c:pt>
                <c:pt idx="7">
                  <c:v>0.92599503523505755</c:v>
                </c:pt>
              </c:numCache>
            </c:numRef>
          </c:val>
          <c:extLst>
            <c:ext xmlns:c16="http://schemas.microsoft.com/office/drawing/2014/chart" uri="{C3380CC4-5D6E-409C-BE32-E72D297353CC}">
              <c16:uniqueId val="{00000001-4B70-4CA3-9789-1B7FCBB58986}"/>
            </c:ext>
          </c:extLst>
        </c:ser>
        <c:dLbls>
          <c:showLegendKey val="0"/>
          <c:showVal val="0"/>
          <c:showCatName val="0"/>
          <c:showSerName val="0"/>
          <c:showPercent val="0"/>
          <c:showBubbleSize val="0"/>
        </c:dLbls>
        <c:gapWidth val="150"/>
        <c:overlap val="100"/>
        <c:axId val="1574554783"/>
        <c:axId val="1574557279"/>
      </c:barChart>
      <c:catAx>
        <c:axId val="1574554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574557279"/>
        <c:crosses val="autoZero"/>
        <c:auto val="1"/>
        <c:lblAlgn val="ctr"/>
        <c:lblOffset val="100"/>
        <c:noMultiLvlLbl val="0"/>
      </c:catAx>
      <c:valAx>
        <c:axId val="157455727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574554783"/>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[Donnees_f_recod_tableaux_complété_v2.xlsx]Dormir!Tableau croisé dynamique13</c:name>
    <c:fmtId val="35"/>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s>
    <c:plotArea>
      <c:layout/>
      <c:barChart>
        <c:barDir val="col"/>
        <c:grouping val="clustered"/>
        <c:varyColors val="0"/>
        <c:ser>
          <c:idx val="0"/>
          <c:order val="0"/>
          <c:tx>
            <c:strRef>
              <c:f>Dormir!$B$1:$B$2</c:f>
              <c:strCache>
                <c:ptCount val="1"/>
                <c:pt idx="0">
                  <c:v>Un garçon</c:v>
                </c:pt>
              </c:strCache>
            </c:strRef>
          </c:tx>
          <c:spPr>
            <a:solidFill>
              <a:srgbClr val="019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Dormir!$A$3:$A$7</c:f>
              <c:strCache>
                <c:ptCount val="4"/>
                <c:pt idx="0">
                  <c:v>1. Non, je n'ai pas le droit de dormir ailleurs</c:v>
                </c:pt>
                <c:pt idx="1">
                  <c:v>2. Seulement si c'est une personne du même genre que moi</c:v>
                </c:pt>
                <c:pt idx="2">
                  <c:v>3. Seulement si mes parents (ou tuteurs/tutrices) la ou le connaissent</c:v>
                </c:pt>
                <c:pt idx="3">
                  <c:v>4. Oui, quelle que soit la personne chez qui je vais dormir</c:v>
                </c:pt>
              </c:strCache>
            </c:strRef>
          </c:cat>
          <c:val>
            <c:numRef>
              <c:f>Dormir!$B$3:$B$7</c:f>
              <c:numCache>
                <c:formatCode>0.00%</c:formatCode>
                <c:ptCount val="4"/>
                <c:pt idx="0">
                  <c:v>0.18906411829674888</c:v>
                </c:pt>
                <c:pt idx="1">
                  <c:v>2.9460428760333009E-2</c:v>
                </c:pt>
                <c:pt idx="2">
                  <c:v>0.41481865822367653</c:v>
                </c:pt>
                <c:pt idx="3">
                  <c:v>0.36665679471924156</c:v>
                </c:pt>
              </c:numCache>
            </c:numRef>
          </c:val>
          <c:extLst>
            <c:ext xmlns:c16="http://schemas.microsoft.com/office/drawing/2014/chart" uri="{C3380CC4-5D6E-409C-BE32-E72D297353CC}">
              <c16:uniqueId val="{00000000-C353-422E-801B-C1D0139FAAAF}"/>
            </c:ext>
          </c:extLst>
        </c:ser>
        <c:ser>
          <c:idx val="1"/>
          <c:order val="1"/>
          <c:tx>
            <c:strRef>
              <c:f>Dormir!$C$1:$C$2</c:f>
              <c:strCache>
                <c:ptCount val="1"/>
                <c:pt idx="0">
                  <c:v>Une fille</c:v>
                </c:pt>
              </c:strCache>
            </c:strRef>
          </c:tx>
          <c:spPr>
            <a:solidFill>
              <a:srgbClr val="F1C5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Dormir!$A$3:$A$7</c:f>
              <c:strCache>
                <c:ptCount val="4"/>
                <c:pt idx="0">
                  <c:v>1. Non, je n'ai pas le droit de dormir ailleurs</c:v>
                </c:pt>
                <c:pt idx="1">
                  <c:v>2. Seulement si c'est une personne du même genre que moi</c:v>
                </c:pt>
                <c:pt idx="2">
                  <c:v>3. Seulement si mes parents (ou tuteurs/tutrices) la ou le connaissent</c:v>
                </c:pt>
                <c:pt idx="3">
                  <c:v>4. Oui, quelle que soit la personne chez qui je vais dormir</c:v>
                </c:pt>
              </c:strCache>
            </c:strRef>
          </c:cat>
          <c:val>
            <c:numRef>
              <c:f>Dormir!$C$3:$C$7</c:f>
              <c:numCache>
                <c:formatCode>0.00%</c:formatCode>
                <c:ptCount val="4"/>
                <c:pt idx="0">
                  <c:v>0.2005237502259995</c:v>
                </c:pt>
                <c:pt idx="1">
                  <c:v>0.14540957955269096</c:v>
                </c:pt>
                <c:pt idx="2">
                  <c:v>0.40598121795120251</c:v>
                </c:pt>
                <c:pt idx="3">
                  <c:v>0.24808545227010717</c:v>
                </c:pt>
              </c:numCache>
            </c:numRef>
          </c:val>
          <c:extLst>
            <c:ext xmlns:c16="http://schemas.microsoft.com/office/drawing/2014/chart" uri="{C3380CC4-5D6E-409C-BE32-E72D297353CC}">
              <c16:uniqueId val="{00000001-C353-422E-801B-C1D0139FAAAF}"/>
            </c:ext>
          </c:extLst>
        </c:ser>
        <c:dLbls>
          <c:showLegendKey val="0"/>
          <c:showVal val="0"/>
          <c:showCatName val="0"/>
          <c:showSerName val="0"/>
          <c:showPercent val="0"/>
          <c:showBubbleSize val="0"/>
        </c:dLbls>
        <c:gapWidth val="219"/>
        <c:overlap val="-27"/>
        <c:axId val="815089343"/>
        <c:axId val="815091007"/>
      </c:barChart>
      <c:catAx>
        <c:axId val="815089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15091007"/>
        <c:crosses val="autoZero"/>
        <c:auto val="1"/>
        <c:lblAlgn val="ctr"/>
        <c:lblOffset val="100"/>
        <c:noMultiLvlLbl val="0"/>
      </c:catAx>
      <c:valAx>
        <c:axId val="8150910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15089343"/>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[Donnees_f_recod_tableaux_complété_v2.xlsx]Dormir!Tableau croisé dynamique4</c:name>
    <c:fmtId val="1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s>
    <c:plotArea>
      <c:layout/>
      <c:barChart>
        <c:barDir val="col"/>
        <c:grouping val="percentStacked"/>
        <c:varyColors val="0"/>
        <c:ser>
          <c:idx val="0"/>
          <c:order val="0"/>
          <c:tx>
            <c:strRef>
              <c:f>Dormir!$B$52:$B$53</c:f>
              <c:strCache>
                <c:ptCount val="1"/>
                <c:pt idx="0">
                  <c:v>1. Non, je n'ai pas le droit de dormir ailleurs</c:v>
                </c:pt>
              </c:strCache>
            </c:strRef>
          </c:tx>
          <c:spPr>
            <a:solidFill>
              <a:schemeClr val="accent1"/>
            </a:solidFill>
            <a:ln>
              <a:noFill/>
            </a:ln>
            <a:effectLst/>
          </c:spPr>
          <c:invertIfNegative val="0"/>
          <c:cat>
            <c:multiLvlStrRef>
              <c:f>Dormir!$A$54:$A$70</c:f>
              <c:multiLvlStrCache>
                <c:ptCount val="14"/>
                <c:lvl>
                  <c:pt idx="0">
                    <c:v>6ème</c:v>
                  </c:pt>
                  <c:pt idx="1">
                    <c:v>5ème</c:v>
                  </c:pt>
                  <c:pt idx="2">
                    <c:v>4ème</c:v>
                  </c:pt>
                  <c:pt idx="3">
                    <c:v>3ème</c:v>
                  </c:pt>
                  <c:pt idx="4">
                    <c:v>2nde</c:v>
                  </c:pt>
                  <c:pt idx="5">
                    <c:v>1ère</c:v>
                  </c:pt>
                  <c:pt idx="6">
                    <c:v>Terminale</c:v>
                  </c:pt>
                  <c:pt idx="7">
                    <c:v>6ème</c:v>
                  </c:pt>
                  <c:pt idx="8">
                    <c:v>5ème</c:v>
                  </c:pt>
                  <c:pt idx="9">
                    <c:v>4ème</c:v>
                  </c:pt>
                  <c:pt idx="10">
                    <c:v>3ème</c:v>
                  </c:pt>
                  <c:pt idx="11">
                    <c:v>2nde</c:v>
                  </c:pt>
                  <c:pt idx="12">
                    <c:v>1ère</c:v>
                  </c:pt>
                  <c:pt idx="13">
                    <c:v>Terminale</c:v>
                  </c:pt>
                </c:lvl>
                <c:lvl>
                  <c:pt idx="0">
                    <c:v>Un garçon</c:v>
                  </c:pt>
                  <c:pt idx="7">
                    <c:v>Une fille</c:v>
                  </c:pt>
                </c:lvl>
              </c:multiLvlStrCache>
            </c:multiLvlStrRef>
          </c:cat>
          <c:val>
            <c:numRef>
              <c:f>Dormir!$B$54:$B$70</c:f>
              <c:numCache>
                <c:formatCode>0.00%</c:formatCode>
                <c:ptCount val="14"/>
                <c:pt idx="0">
                  <c:v>0.48571428571428565</c:v>
                </c:pt>
                <c:pt idx="1">
                  <c:v>0.17948717948717949</c:v>
                </c:pt>
                <c:pt idx="2">
                  <c:v>0.21874999999999994</c:v>
                </c:pt>
                <c:pt idx="3">
                  <c:v>0.24</c:v>
                </c:pt>
                <c:pt idx="4">
                  <c:v>6.2499999999999986E-2</c:v>
                </c:pt>
                <c:pt idx="5">
                  <c:v>0.19832604043130345</c:v>
                </c:pt>
                <c:pt idx="6">
                  <c:v>0.19482029059393319</c:v>
                </c:pt>
                <c:pt idx="7">
                  <c:v>0.25714285714285717</c:v>
                </c:pt>
                <c:pt idx="8">
                  <c:v>0.26190476190476192</c:v>
                </c:pt>
                <c:pt idx="9">
                  <c:v>0.3529411764705882</c:v>
                </c:pt>
                <c:pt idx="10">
                  <c:v>0.45714285714285713</c:v>
                </c:pt>
                <c:pt idx="11">
                  <c:v>0.21746572913366471</c:v>
                </c:pt>
                <c:pt idx="12">
                  <c:v>0.15957943925233636</c:v>
                </c:pt>
                <c:pt idx="13">
                  <c:v>0.1618634323652684</c:v>
                </c:pt>
              </c:numCache>
            </c:numRef>
          </c:val>
          <c:extLst>
            <c:ext xmlns:c16="http://schemas.microsoft.com/office/drawing/2014/chart" uri="{C3380CC4-5D6E-409C-BE32-E72D297353CC}">
              <c16:uniqueId val="{00000000-5075-421A-BAE7-3E7CE6C49C25}"/>
            </c:ext>
          </c:extLst>
        </c:ser>
        <c:ser>
          <c:idx val="1"/>
          <c:order val="1"/>
          <c:tx>
            <c:strRef>
              <c:f>Dormir!$C$52:$C$53</c:f>
              <c:strCache>
                <c:ptCount val="1"/>
                <c:pt idx="0">
                  <c:v>2. Seulement si c'est une personne du même genre que moi</c:v>
                </c:pt>
              </c:strCache>
            </c:strRef>
          </c:tx>
          <c:spPr>
            <a:solidFill>
              <a:schemeClr val="accent2"/>
            </a:solidFill>
            <a:ln>
              <a:noFill/>
            </a:ln>
            <a:effectLst/>
          </c:spPr>
          <c:invertIfNegative val="0"/>
          <c:cat>
            <c:multiLvlStrRef>
              <c:f>Dormir!$A$54:$A$70</c:f>
              <c:multiLvlStrCache>
                <c:ptCount val="14"/>
                <c:lvl>
                  <c:pt idx="0">
                    <c:v>6ème</c:v>
                  </c:pt>
                  <c:pt idx="1">
                    <c:v>5ème</c:v>
                  </c:pt>
                  <c:pt idx="2">
                    <c:v>4ème</c:v>
                  </c:pt>
                  <c:pt idx="3">
                    <c:v>3ème</c:v>
                  </c:pt>
                  <c:pt idx="4">
                    <c:v>2nde</c:v>
                  </c:pt>
                  <c:pt idx="5">
                    <c:v>1ère</c:v>
                  </c:pt>
                  <c:pt idx="6">
                    <c:v>Terminale</c:v>
                  </c:pt>
                  <c:pt idx="7">
                    <c:v>6ème</c:v>
                  </c:pt>
                  <c:pt idx="8">
                    <c:v>5ème</c:v>
                  </c:pt>
                  <c:pt idx="9">
                    <c:v>4ème</c:v>
                  </c:pt>
                  <c:pt idx="10">
                    <c:v>3ème</c:v>
                  </c:pt>
                  <c:pt idx="11">
                    <c:v>2nde</c:v>
                  </c:pt>
                  <c:pt idx="12">
                    <c:v>1ère</c:v>
                  </c:pt>
                  <c:pt idx="13">
                    <c:v>Terminale</c:v>
                  </c:pt>
                </c:lvl>
                <c:lvl>
                  <c:pt idx="0">
                    <c:v>Un garçon</c:v>
                  </c:pt>
                  <c:pt idx="7">
                    <c:v>Une fille</c:v>
                  </c:pt>
                </c:lvl>
              </c:multiLvlStrCache>
            </c:multiLvlStrRef>
          </c:cat>
          <c:val>
            <c:numRef>
              <c:f>Dormir!$C$54:$C$70</c:f>
              <c:numCache>
                <c:formatCode>0.00%</c:formatCode>
                <c:ptCount val="14"/>
                <c:pt idx="0">
                  <c:v>2.8571428571428574E-2</c:v>
                </c:pt>
                <c:pt idx="1">
                  <c:v>0.10256410256410256</c:v>
                </c:pt>
                <c:pt idx="2">
                  <c:v>3.1249999999999993E-2</c:v>
                </c:pt>
                <c:pt idx="3">
                  <c:v>0.08</c:v>
                </c:pt>
                <c:pt idx="4">
                  <c:v>0</c:v>
                </c:pt>
                <c:pt idx="5">
                  <c:v>4.2796384901648006E-2</c:v>
                </c:pt>
                <c:pt idx="6">
                  <c:v>1.2398674483813418E-2</c:v>
                </c:pt>
                <c:pt idx="7">
                  <c:v>8.5714285714285715E-2</c:v>
                </c:pt>
                <c:pt idx="8">
                  <c:v>0.14285714285714282</c:v>
                </c:pt>
                <c:pt idx="9">
                  <c:v>5.8823529411764705E-2</c:v>
                </c:pt>
                <c:pt idx="10">
                  <c:v>5.7142857142857141E-2</c:v>
                </c:pt>
                <c:pt idx="11">
                  <c:v>0.12816523782728143</c:v>
                </c:pt>
                <c:pt idx="12">
                  <c:v>0.19322429906542049</c:v>
                </c:pt>
                <c:pt idx="13">
                  <c:v>0.14057342086717853</c:v>
                </c:pt>
              </c:numCache>
            </c:numRef>
          </c:val>
          <c:extLst>
            <c:ext xmlns:c16="http://schemas.microsoft.com/office/drawing/2014/chart" uri="{C3380CC4-5D6E-409C-BE32-E72D297353CC}">
              <c16:uniqueId val="{00000001-5075-421A-BAE7-3E7CE6C49C25}"/>
            </c:ext>
          </c:extLst>
        </c:ser>
        <c:ser>
          <c:idx val="2"/>
          <c:order val="2"/>
          <c:tx>
            <c:strRef>
              <c:f>Dormir!$D$52:$D$53</c:f>
              <c:strCache>
                <c:ptCount val="1"/>
                <c:pt idx="0">
                  <c:v>3. Seulement si mes parents (ou tuteurs/tutrices) la ou le connaissent</c:v>
                </c:pt>
              </c:strCache>
            </c:strRef>
          </c:tx>
          <c:spPr>
            <a:solidFill>
              <a:schemeClr val="accent3"/>
            </a:solidFill>
            <a:ln>
              <a:noFill/>
            </a:ln>
            <a:effectLst/>
          </c:spPr>
          <c:invertIfNegative val="0"/>
          <c:cat>
            <c:multiLvlStrRef>
              <c:f>Dormir!$A$54:$A$70</c:f>
              <c:multiLvlStrCache>
                <c:ptCount val="14"/>
                <c:lvl>
                  <c:pt idx="0">
                    <c:v>6ème</c:v>
                  </c:pt>
                  <c:pt idx="1">
                    <c:v>5ème</c:v>
                  </c:pt>
                  <c:pt idx="2">
                    <c:v>4ème</c:v>
                  </c:pt>
                  <c:pt idx="3">
                    <c:v>3ème</c:v>
                  </c:pt>
                  <c:pt idx="4">
                    <c:v>2nde</c:v>
                  </c:pt>
                  <c:pt idx="5">
                    <c:v>1ère</c:v>
                  </c:pt>
                  <c:pt idx="6">
                    <c:v>Terminale</c:v>
                  </c:pt>
                  <c:pt idx="7">
                    <c:v>6ème</c:v>
                  </c:pt>
                  <c:pt idx="8">
                    <c:v>5ème</c:v>
                  </c:pt>
                  <c:pt idx="9">
                    <c:v>4ème</c:v>
                  </c:pt>
                  <c:pt idx="10">
                    <c:v>3ème</c:v>
                  </c:pt>
                  <c:pt idx="11">
                    <c:v>2nde</c:v>
                  </c:pt>
                  <c:pt idx="12">
                    <c:v>1ère</c:v>
                  </c:pt>
                  <c:pt idx="13">
                    <c:v>Terminale</c:v>
                  </c:pt>
                </c:lvl>
                <c:lvl>
                  <c:pt idx="0">
                    <c:v>Un garçon</c:v>
                  </c:pt>
                  <c:pt idx="7">
                    <c:v>Une fille</c:v>
                  </c:pt>
                </c:lvl>
              </c:multiLvlStrCache>
            </c:multiLvlStrRef>
          </c:cat>
          <c:val>
            <c:numRef>
              <c:f>Dormir!$D$54:$D$70</c:f>
              <c:numCache>
                <c:formatCode>0.00%</c:formatCode>
                <c:ptCount val="14"/>
                <c:pt idx="0">
                  <c:v>0.42857142857142855</c:v>
                </c:pt>
                <c:pt idx="1">
                  <c:v>0.66666666666666674</c:v>
                </c:pt>
                <c:pt idx="2">
                  <c:v>0.71875000000000011</c:v>
                </c:pt>
                <c:pt idx="3">
                  <c:v>0.64</c:v>
                </c:pt>
                <c:pt idx="4">
                  <c:v>0.6875</c:v>
                </c:pt>
                <c:pt idx="5">
                  <c:v>0.28706089232405041</c:v>
                </c:pt>
                <c:pt idx="6">
                  <c:v>0.30640836094825391</c:v>
                </c:pt>
                <c:pt idx="7">
                  <c:v>0.60000000000000009</c:v>
                </c:pt>
                <c:pt idx="8">
                  <c:v>0.57142857142857151</c:v>
                </c:pt>
                <c:pt idx="9">
                  <c:v>0.55882352941176461</c:v>
                </c:pt>
                <c:pt idx="10">
                  <c:v>0.48571428571428565</c:v>
                </c:pt>
                <c:pt idx="11">
                  <c:v>0.43493145826732937</c:v>
                </c:pt>
                <c:pt idx="12">
                  <c:v>0.39836448598130852</c:v>
                </c:pt>
                <c:pt idx="13">
                  <c:v>0.31204332183524347</c:v>
                </c:pt>
              </c:numCache>
            </c:numRef>
          </c:val>
          <c:extLst>
            <c:ext xmlns:c16="http://schemas.microsoft.com/office/drawing/2014/chart" uri="{C3380CC4-5D6E-409C-BE32-E72D297353CC}">
              <c16:uniqueId val="{00000002-5075-421A-BAE7-3E7CE6C49C25}"/>
            </c:ext>
          </c:extLst>
        </c:ser>
        <c:ser>
          <c:idx val="3"/>
          <c:order val="3"/>
          <c:tx>
            <c:strRef>
              <c:f>Dormir!$E$52:$E$53</c:f>
              <c:strCache>
                <c:ptCount val="1"/>
                <c:pt idx="0">
                  <c:v>4. Oui, quelle que soit la personne chez qui je vais dormir</c:v>
                </c:pt>
              </c:strCache>
            </c:strRef>
          </c:tx>
          <c:spPr>
            <a:solidFill>
              <a:schemeClr val="accent4"/>
            </a:solidFill>
            <a:ln>
              <a:noFill/>
            </a:ln>
            <a:effectLst/>
          </c:spPr>
          <c:invertIfNegative val="0"/>
          <c:cat>
            <c:multiLvlStrRef>
              <c:f>Dormir!$A$54:$A$70</c:f>
              <c:multiLvlStrCache>
                <c:ptCount val="14"/>
                <c:lvl>
                  <c:pt idx="0">
                    <c:v>6ème</c:v>
                  </c:pt>
                  <c:pt idx="1">
                    <c:v>5ème</c:v>
                  </c:pt>
                  <c:pt idx="2">
                    <c:v>4ème</c:v>
                  </c:pt>
                  <c:pt idx="3">
                    <c:v>3ème</c:v>
                  </c:pt>
                  <c:pt idx="4">
                    <c:v>2nde</c:v>
                  </c:pt>
                  <c:pt idx="5">
                    <c:v>1ère</c:v>
                  </c:pt>
                  <c:pt idx="6">
                    <c:v>Terminale</c:v>
                  </c:pt>
                  <c:pt idx="7">
                    <c:v>6ème</c:v>
                  </c:pt>
                  <c:pt idx="8">
                    <c:v>5ème</c:v>
                  </c:pt>
                  <c:pt idx="9">
                    <c:v>4ème</c:v>
                  </c:pt>
                  <c:pt idx="10">
                    <c:v>3ème</c:v>
                  </c:pt>
                  <c:pt idx="11">
                    <c:v>2nde</c:v>
                  </c:pt>
                  <c:pt idx="12">
                    <c:v>1ère</c:v>
                  </c:pt>
                  <c:pt idx="13">
                    <c:v>Terminale</c:v>
                  </c:pt>
                </c:lvl>
                <c:lvl>
                  <c:pt idx="0">
                    <c:v>Un garçon</c:v>
                  </c:pt>
                  <c:pt idx="7">
                    <c:v>Une fille</c:v>
                  </c:pt>
                </c:lvl>
              </c:multiLvlStrCache>
            </c:multiLvlStrRef>
          </c:cat>
          <c:val>
            <c:numRef>
              <c:f>Dormir!$E$54:$E$70</c:f>
              <c:numCache>
                <c:formatCode>0.00%</c:formatCode>
                <c:ptCount val="14"/>
                <c:pt idx="0">
                  <c:v>5.7142857142857148E-2</c:v>
                </c:pt>
                <c:pt idx="1">
                  <c:v>5.128205128205128E-2</c:v>
                </c:pt>
                <c:pt idx="2">
                  <c:v>3.1249999999999993E-2</c:v>
                </c:pt>
                <c:pt idx="3">
                  <c:v>0.04</c:v>
                </c:pt>
                <c:pt idx="4">
                  <c:v>0.24999999999999994</c:v>
                </c:pt>
                <c:pt idx="5">
                  <c:v>0.47181668234299806</c:v>
                </c:pt>
                <c:pt idx="6">
                  <c:v>0.48637267397399947</c:v>
                </c:pt>
                <c:pt idx="7">
                  <c:v>5.7142857142857148E-2</c:v>
                </c:pt>
                <c:pt idx="8">
                  <c:v>2.3809523809523805E-2</c:v>
                </c:pt>
                <c:pt idx="9">
                  <c:v>2.9411764705882353E-2</c:v>
                </c:pt>
                <c:pt idx="10">
                  <c:v>0</c:v>
                </c:pt>
                <c:pt idx="11">
                  <c:v>0.21943757477172454</c:v>
                </c:pt>
                <c:pt idx="12">
                  <c:v>0.24883177570093454</c:v>
                </c:pt>
                <c:pt idx="13">
                  <c:v>0.38551982493230963</c:v>
                </c:pt>
              </c:numCache>
            </c:numRef>
          </c:val>
          <c:extLst>
            <c:ext xmlns:c16="http://schemas.microsoft.com/office/drawing/2014/chart" uri="{C3380CC4-5D6E-409C-BE32-E72D297353CC}">
              <c16:uniqueId val="{00000003-5075-421A-BAE7-3E7CE6C49C25}"/>
            </c:ext>
          </c:extLst>
        </c:ser>
        <c:dLbls>
          <c:showLegendKey val="0"/>
          <c:showVal val="0"/>
          <c:showCatName val="0"/>
          <c:showSerName val="0"/>
          <c:showPercent val="0"/>
          <c:showBubbleSize val="0"/>
        </c:dLbls>
        <c:gapWidth val="150"/>
        <c:overlap val="100"/>
        <c:axId val="2127854672"/>
        <c:axId val="2127859248"/>
      </c:barChart>
      <c:catAx>
        <c:axId val="212785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2127859248"/>
        <c:crosses val="autoZero"/>
        <c:auto val="1"/>
        <c:lblAlgn val="ctr"/>
        <c:lblOffset val="100"/>
        <c:noMultiLvlLbl val="0"/>
      </c:catAx>
      <c:valAx>
        <c:axId val="2127859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12785467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[Donnees_f_recod_tableaux_complété_v2.xlsx]Dormir!Tableau croisé dynamique7</c:name>
    <c:fmtId val="4"/>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s>
    <c:plotArea>
      <c:layout>
        <c:manualLayout>
          <c:layoutTarget val="inner"/>
          <c:xMode val="edge"/>
          <c:yMode val="edge"/>
          <c:x val="4.0749509426544567E-2"/>
          <c:y val="3.3905767208390378E-2"/>
          <c:w val="0.71226704815599162"/>
          <c:h val="0.84311944708115516"/>
        </c:manualLayout>
      </c:layout>
      <c:barChart>
        <c:barDir val="col"/>
        <c:grouping val="percentStacked"/>
        <c:varyColors val="0"/>
        <c:ser>
          <c:idx val="0"/>
          <c:order val="0"/>
          <c:tx>
            <c:strRef>
              <c:f>Dormir!$B$89:$B$90</c:f>
              <c:strCache>
                <c:ptCount val="1"/>
                <c:pt idx="0">
                  <c:v>1. Non, je n'ai pas le droit de dormir ailleurs</c:v>
                </c:pt>
              </c:strCache>
            </c:strRef>
          </c:tx>
          <c:spPr>
            <a:solidFill>
              <a:schemeClr val="accent1"/>
            </a:solidFill>
            <a:ln>
              <a:noFill/>
            </a:ln>
            <a:effectLst/>
          </c:spPr>
          <c:invertIfNegative val="0"/>
          <c:cat>
            <c:multiLvlStrRef>
              <c:f>Dormir!$A$91:$A$101</c:f>
              <c:multiLvlStrCache>
                <c:ptCount val="8"/>
                <c:lvl>
                  <c:pt idx="0">
                    <c:v>Jamais</c:v>
                  </c:pt>
                  <c:pt idx="1">
                    <c:v>1 fois</c:v>
                  </c:pt>
                  <c:pt idx="2">
                    <c:v>2 fois</c:v>
                  </c:pt>
                  <c:pt idx="3">
                    <c:v>3 fois ou plus</c:v>
                  </c:pt>
                  <c:pt idx="4">
                    <c:v>Jamais</c:v>
                  </c:pt>
                  <c:pt idx="5">
                    <c:v>1 fois</c:v>
                  </c:pt>
                  <c:pt idx="6">
                    <c:v>2 fois</c:v>
                  </c:pt>
                  <c:pt idx="7">
                    <c:v>3 fois ou plus</c:v>
                  </c:pt>
                </c:lvl>
                <c:lvl>
                  <c:pt idx="0">
                    <c:v>Un garçon</c:v>
                  </c:pt>
                  <c:pt idx="4">
                    <c:v>Une fille</c:v>
                  </c:pt>
                </c:lvl>
              </c:multiLvlStrCache>
            </c:multiLvlStrRef>
          </c:cat>
          <c:val>
            <c:numRef>
              <c:f>Dormir!$B$91:$B$101</c:f>
              <c:numCache>
                <c:formatCode>0.00%</c:formatCode>
                <c:ptCount val="8"/>
                <c:pt idx="0">
                  <c:v>0.5213464159385417</c:v>
                </c:pt>
                <c:pt idx="1">
                  <c:v>0.29239778607862771</c:v>
                </c:pt>
                <c:pt idx="2">
                  <c:v>0.13545142155617837</c:v>
                </c:pt>
                <c:pt idx="3">
                  <c:v>9.5222713821068852E-2</c:v>
                </c:pt>
                <c:pt idx="4">
                  <c:v>0.3399421607857574</c:v>
                </c:pt>
                <c:pt idx="5">
                  <c:v>0.41177508641372768</c:v>
                </c:pt>
                <c:pt idx="6">
                  <c:v>0.11398106818143065</c:v>
                </c:pt>
                <c:pt idx="7">
                  <c:v>4.8510484172992661E-2</c:v>
                </c:pt>
              </c:numCache>
            </c:numRef>
          </c:val>
          <c:extLst>
            <c:ext xmlns:c16="http://schemas.microsoft.com/office/drawing/2014/chart" uri="{C3380CC4-5D6E-409C-BE32-E72D297353CC}">
              <c16:uniqueId val="{00000000-760D-4E40-A90B-F7389D2DA402}"/>
            </c:ext>
          </c:extLst>
        </c:ser>
        <c:ser>
          <c:idx val="1"/>
          <c:order val="1"/>
          <c:tx>
            <c:strRef>
              <c:f>Dormir!$C$89:$C$90</c:f>
              <c:strCache>
                <c:ptCount val="1"/>
                <c:pt idx="0">
                  <c:v>2. Seulement si c'est une personne du même genre que moi</c:v>
                </c:pt>
              </c:strCache>
            </c:strRef>
          </c:tx>
          <c:spPr>
            <a:solidFill>
              <a:schemeClr val="accent2"/>
            </a:solidFill>
            <a:ln>
              <a:noFill/>
            </a:ln>
            <a:effectLst/>
          </c:spPr>
          <c:invertIfNegative val="0"/>
          <c:cat>
            <c:multiLvlStrRef>
              <c:f>Dormir!$A$91:$A$101</c:f>
              <c:multiLvlStrCache>
                <c:ptCount val="8"/>
                <c:lvl>
                  <c:pt idx="0">
                    <c:v>Jamais</c:v>
                  </c:pt>
                  <c:pt idx="1">
                    <c:v>1 fois</c:v>
                  </c:pt>
                  <c:pt idx="2">
                    <c:v>2 fois</c:v>
                  </c:pt>
                  <c:pt idx="3">
                    <c:v>3 fois ou plus</c:v>
                  </c:pt>
                  <c:pt idx="4">
                    <c:v>Jamais</c:v>
                  </c:pt>
                  <c:pt idx="5">
                    <c:v>1 fois</c:v>
                  </c:pt>
                  <c:pt idx="6">
                    <c:v>2 fois</c:v>
                  </c:pt>
                  <c:pt idx="7">
                    <c:v>3 fois ou plus</c:v>
                  </c:pt>
                </c:lvl>
                <c:lvl>
                  <c:pt idx="0">
                    <c:v>Un garçon</c:v>
                  </c:pt>
                  <c:pt idx="4">
                    <c:v>Une fille</c:v>
                  </c:pt>
                </c:lvl>
              </c:multiLvlStrCache>
            </c:multiLvlStrRef>
          </c:cat>
          <c:val>
            <c:numRef>
              <c:f>Dormir!$C$91:$C$101</c:f>
              <c:numCache>
                <c:formatCode>0.00%</c:formatCode>
                <c:ptCount val="8"/>
                <c:pt idx="0">
                  <c:v>0</c:v>
                </c:pt>
                <c:pt idx="1">
                  <c:v>1.8455997047356704E-2</c:v>
                </c:pt>
                <c:pt idx="2">
                  <c:v>1.5747625077612373E-2</c:v>
                </c:pt>
                <c:pt idx="3">
                  <c:v>4.8736293456761517E-2</c:v>
                </c:pt>
                <c:pt idx="4">
                  <c:v>0.1747622628625061</c:v>
                </c:pt>
                <c:pt idx="5">
                  <c:v>0.14416888174552137</c:v>
                </c:pt>
                <c:pt idx="6">
                  <c:v>0.26288698226551044</c:v>
                </c:pt>
                <c:pt idx="7">
                  <c:v>8.816276969143888E-2</c:v>
                </c:pt>
              </c:numCache>
            </c:numRef>
          </c:val>
          <c:extLst>
            <c:ext xmlns:c16="http://schemas.microsoft.com/office/drawing/2014/chart" uri="{C3380CC4-5D6E-409C-BE32-E72D297353CC}">
              <c16:uniqueId val="{00000001-760D-4E40-A90B-F7389D2DA402}"/>
            </c:ext>
          </c:extLst>
        </c:ser>
        <c:ser>
          <c:idx val="2"/>
          <c:order val="2"/>
          <c:tx>
            <c:strRef>
              <c:f>Dormir!$D$89:$D$90</c:f>
              <c:strCache>
                <c:ptCount val="1"/>
                <c:pt idx="0">
                  <c:v>3. Seulement si mes parents (ou tuteurs/tutrices) la ou le connaissent</c:v>
                </c:pt>
              </c:strCache>
            </c:strRef>
          </c:tx>
          <c:spPr>
            <a:solidFill>
              <a:schemeClr val="accent3"/>
            </a:solidFill>
            <a:ln>
              <a:noFill/>
            </a:ln>
            <a:effectLst/>
          </c:spPr>
          <c:invertIfNegative val="0"/>
          <c:cat>
            <c:multiLvlStrRef>
              <c:f>Dormir!$A$91:$A$101</c:f>
              <c:multiLvlStrCache>
                <c:ptCount val="8"/>
                <c:lvl>
                  <c:pt idx="0">
                    <c:v>Jamais</c:v>
                  </c:pt>
                  <c:pt idx="1">
                    <c:v>1 fois</c:v>
                  </c:pt>
                  <c:pt idx="2">
                    <c:v>2 fois</c:v>
                  </c:pt>
                  <c:pt idx="3">
                    <c:v>3 fois ou plus</c:v>
                  </c:pt>
                  <c:pt idx="4">
                    <c:v>Jamais</c:v>
                  </c:pt>
                  <c:pt idx="5">
                    <c:v>1 fois</c:v>
                  </c:pt>
                  <c:pt idx="6">
                    <c:v>2 fois</c:v>
                  </c:pt>
                  <c:pt idx="7">
                    <c:v>3 fois ou plus</c:v>
                  </c:pt>
                </c:lvl>
                <c:lvl>
                  <c:pt idx="0">
                    <c:v>Un garçon</c:v>
                  </c:pt>
                  <c:pt idx="4">
                    <c:v>Une fille</c:v>
                  </c:pt>
                </c:lvl>
              </c:multiLvlStrCache>
            </c:multiLvlStrRef>
          </c:cat>
          <c:val>
            <c:numRef>
              <c:f>Dormir!$D$91:$D$101</c:f>
              <c:numCache>
                <c:formatCode>0.00%</c:formatCode>
                <c:ptCount val="8"/>
                <c:pt idx="0">
                  <c:v>0.33090350714722971</c:v>
                </c:pt>
                <c:pt idx="1">
                  <c:v>0.47249544013828526</c:v>
                </c:pt>
                <c:pt idx="2">
                  <c:v>0.41108006667131752</c:v>
                </c:pt>
                <c:pt idx="3">
                  <c:v>0.38434899147381996</c:v>
                </c:pt>
                <c:pt idx="4">
                  <c:v>0.33506696240728873</c:v>
                </c:pt>
                <c:pt idx="5">
                  <c:v>0.38693589836395575</c:v>
                </c:pt>
                <c:pt idx="6">
                  <c:v>0.48499028671697569</c:v>
                </c:pt>
                <c:pt idx="7">
                  <c:v>0.38918724050014047</c:v>
                </c:pt>
              </c:numCache>
            </c:numRef>
          </c:val>
          <c:extLst>
            <c:ext xmlns:c16="http://schemas.microsoft.com/office/drawing/2014/chart" uri="{C3380CC4-5D6E-409C-BE32-E72D297353CC}">
              <c16:uniqueId val="{00000002-760D-4E40-A90B-F7389D2DA402}"/>
            </c:ext>
          </c:extLst>
        </c:ser>
        <c:ser>
          <c:idx val="3"/>
          <c:order val="3"/>
          <c:tx>
            <c:strRef>
              <c:f>Dormir!$E$89:$E$90</c:f>
              <c:strCache>
                <c:ptCount val="1"/>
                <c:pt idx="0">
                  <c:v>4. Oui, quelle que soit la personne chez qui je vais dormir</c:v>
                </c:pt>
              </c:strCache>
            </c:strRef>
          </c:tx>
          <c:spPr>
            <a:solidFill>
              <a:schemeClr val="accent4"/>
            </a:solidFill>
            <a:ln>
              <a:noFill/>
            </a:ln>
            <a:effectLst/>
          </c:spPr>
          <c:invertIfNegative val="0"/>
          <c:cat>
            <c:multiLvlStrRef>
              <c:f>Dormir!$A$91:$A$101</c:f>
              <c:multiLvlStrCache>
                <c:ptCount val="8"/>
                <c:lvl>
                  <c:pt idx="0">
                    <c:v>Jamais</c:v>
                  </c:pt>
                  <c:pt idx="1">
                    <c:v>1 fois</c:v>
                  </c:pt>
                  <c:pt idx="2">
                    <c:v>2 fois</c:v>
                  </c:pt>
                  <c:pt idx="3">
                    <c:v>3 fois ou plus</c:v>
                  </c:pt>
                  <c:pt idx="4">
                    <c:v>Jamais</c:v>
                  </c:pt>
                  <c:pt idx="5">
                    <c:v>1 fois</c:v>
                  </c:pt>
                  <c:pt idx="6">
                    <c:v>2 fois</c:v>
                  </c:pt>
                  <c:pt idx="7">
                    <c:v>3 fois ou plus</c:v>
                  </c:pt>
                </c:lvl>
                <c:lvl>
                  <c:pt idx="0">
                    <c:v>Un garçon</c:v>
                  </c:pt>
                  <c:pt idx="4">
                    <c:v>Une fille</c:v>
                  </c:pt>
                </c:lvl>
              </c:multiLvlStrCache>
            </c:multiLvlStrRef>
          </c:cat>
          <c:val>
            <c:numRef>
              <c:f>Dormir!$E$91:$E$101</c:f>
              <c:numCache>
                <c:formatCode>0.00%</c:formatCode>
                <c:ptCount val="8"/>
                <c:pt idx="0">
                  <c:v>0.14775007691422851</c:v>
                </c:pt>
                <c:pt idx="1">
                  <c:v>0.2166507767357303</c:v>
                </c:pt>
                <c:pt idx="2">
                  <c:v>0.43772088669489173</c:v>
                </c:pt>
                <c:pt idx="3">
                  <c:v>0.47169200124834965</c:v>
                </c:pt>
                <c:pt idx="4">
                  <c:v>0.15022861394444773</c:v>
                </c:pt>
                <c:pt idx="5">
                  <c:v>5.7120133476795232E-2</c:v>
                </c:pt>
                <c:pt idx="6">
                  <c:v>0.13814166283608323</c:v>
                </c:pt>
                <c:pt idx="7">
                  <c:v>0.474139505635428</c:v>
                </c:pt>
              </c:numCache>
            </c:numRef>
          </c:val>
          <c:extLst>
            <c:ext xmlns:c16="http://schemas.microsoft.com/office/drawing/2014/chart" uri="{C3380CC4-5D6E-409C-BE32-E72D297353CC}">
              <c16:uniqueId val="{00000003-760D-4E40-A90B-F7389D2DA402}"/>
            </c:ext>
          </c:extLst>
        </c:ser>
        <c:dLbls>
          <c:showLegendKey val="0"/>
          <c:showVal val="0"/>
          <c:showCatName val="0"/>
          <c:showSerName val="0"/>
          <c:showPercent val="0"/>
          <c:showBubbleSize val="0"/>
        </c:dLbls>
        <c:gapWidth val="150"/>
        <c:overlap val="100"/>
        <c:axId val="2127858416"/>
        <c:axId val="2127857584"/>
      </c:barChart>
      <c:catAx>
        <c:axId val="212785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127857584"/>
        <c:crosses val="autoZero"/>
        <c:auto val="1"/>
        <c:lblAlgn val="ctr"/>
        <c:lblOffset val="100"/>
        <c:noMultiLvlLbl val="0"/>
      </c:catAx>
      <c:valAx>
        <c:axId val="2127857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127858416"/>
        <c:crosses val="autoZero"/>
        <c:crossBetween val="between"/>
      </c:valAx>
      <c:spPr>
        <a:noFill/>
        <a:ln>
          <a:noFill/>
        </a:ln>
        <a:effectLst/>
      </c:spPr>
    </c:plotArea>
    <c:legend>
      <c:legendPos val="r"/>
      <c:layout>
        <c:manualLayout>
          <c:xMode val="edge"/>
          <c:yMode val="edge"/>
          <c:x val="0.76117481043533231"/>
          <c:y val="0.29908454428537345"/>
          <c:w val="0.23183240140512831"/>
          <c:h val="0.401830668725121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[donnees_f.xlsx]Feuil3!Tableau croisé dynamique10</c:name>
    <c:fmtId val="-1"/>
  </c:pivotSource>
  <c:chart>
    <c:autoTitleDeleted val="0"/>
    <c:pivotFmts>
      <c:pivotFmt>
        <c:idx val="0"/>
        <c:spPr>
          <a:solidFill>
            <a:srgbClr val="33CCCC"/>
          </a:solidFill>
          <a:ln>
            <a:noFill/>
          </a:ln>
          <a:effectLst/>
        </c:spPr>
        <c:marker>
          <c:symbol val="none"/>
        </c:marker>
      </c:pivotFmt>
      <c:pivotFmt>
        <c:idx val="1"/>
        <c:spPr>
          <a:solidFill>
            <a:srgbClr val="6600CC"/>
          </a:solidFill>
          <a:ln>
            <a:noFill/>
          </a:ln>
          <a:effectLst/>
        </c:spPr>
        <c:marker>
          <c:symbol val="none"/>
        </c:marker>
      </c:pivotFmt>
      <c:pivotFmt>
        <c:idx val="2"/>
        <c:spPr>
          <a:solidFill>
            <a:srgbClr val="33CCCC"/>
          </a:solidFill>
          <a:ln>
            <a:noFill/>
          </a:ln>
          <a:effectLst/>
        </c:spPr>
        <c:marker>
          <c:symbol val="none"/>
        </c:marker>
      </c:pivotFmt>
      <c:pivotFmt>
        <c:idx val="3"/>
        <c:spPr>
          <a:solidFill>
            <a:srgbClr val="6600CC"/>
          </a:solidFill>
          <a:ln>
            <a:noFill/>
          </a:ln>
          <a:effectLst/>
        </c:spPr>
        <c:marker>
          <c:symbol val="none"/>
        </c:marker>
      </c:pivotFmt>
      <c:pivotFmt>
        <c:idx val="4"/>
        <c:spPr>
          <a:solidFill>
            <a:srgbClr val="33CCCC"/>
          </a:solidFill>
          <a:ln>
            <a:noFill/>
          </a:ln>
          <a:effectLst/>
        </c:spPr>
        <c:marker>
          <c:symbol val="none"/>
        </c:marker>
      </c:pivotFmt>
      <c:pivotFmt>
        <c:idx val="5"/>
        <c:spPr>
          <a:solidFill>
            <a:srgbClr val="6600CC"/>
          </a:solidFill>
          <a:ln>
            <a:noFill/>
          </a:ln>
          <a:effectLst/>
        </c:spPr>
        <c:marker>
          <c:symbol val="none"/>
        </c:marker>
      </c:pivotFmt>
    </c:pivotFmts>
    <c:plotArea>
      <c:layout>
        <c:manualLayout>
          <c:layoutTarget val="inner"/>
          <c:xMode val="edge"/>
          <c:yMode val="edge"/>
          <c:x val="6.9817147856517936E-2"/>
          <c:y val="6.4814814814814811E-2"/>
          <c:w val="0.69282392825896766"/>
          <c:h val="0.8416746864975212"/>
        </c:manualLayout>
      </c:layout>
      <c:barChart>
        <c:barDir val="bar"/>
        <c:grouping val="percentStacked"/>
        <c:varyColors val="0"/>
        <c:ser>
          <c:idx val="0"/>
          <c:order val="0"/>
          <c:tx>
            <c:strRef>
              <c:f>Feuil3!$B$3:$B$4</c:f>
              <c:strCache>
                <c:ptCount val="1"/>
                <c:pt idx="0">
                  <c:v>Un garçon</c:v>
                </c:pt>
              </c:strCache>
            </c:strRef>
          </c:tx>
          <c:spPr>
            <a:solidFill>
              <a:srgbClr val="33CCCC"/>
            </a:solidFill>
            <a:ln>
              <a:noFill/>
            </a:ln>
            <a:effectLst/>
          </c:spPr>
          <c:invertIfNegative val="0"/>
          <c:cat>
            <c:strRef>
              <c:f>Feuil3!$A$5:$A$7</c:f>
              <c:strCache>
                <c:ptCount val="2"/>
                <c:pt idx="0">
                  <c:v>Non</c:v>
                </c:pt>
                <c:pt idx="1">
                  <c:v>Oui</c:v>
                </c:pt>
              </c:strCache>
            </c:strRef>
          </c:cat>
          <c:val>
            <c:numRef>
              <c:f>Feuil3!$B$5:$B$7</c:f>
              <c:numCache>
                <c:formatCode>0.00%</c:formatCode>
                <c:ptCount val="2"/>
                <c:pt idx="0">
                  <c:v>0.43551059470068487</c:v>
                </c:pt>
                <c:pt idx="1">
                  <c:v>0.50797378271828053</c:v>
                </c:pt>
              </c:numCache>
            </c:numRef>
          </c:val>
          <c:extLst>
            <c:ext xmlns:c16="http://schemas.microsoft.com/office/drawing/2014/chart" uri="{C3380CC4-5D6E-409C-BE32-E72D297353CC}">
              <c16:uniqueId val="{00000000-6B2A-470B-9C93-BCA02C0C8902}"/>
            </c:ext>
          </c:extLst>
        </c:ser>
        <c:ser>
          <c:idx val="1"/>
          <c:order val="1"/>
          <c:tx>
            <c:strRef>
              <c:f>Feuil3!$C$3:$C$4</c:f>
              <c:strCache>
                <c:ptCount val="1"/>
                <c:pt idx="0">
                  <c:v>Une fille</c:v>
                </c:pt>
              </c:strCache>
            </c:strRef>
          </c:tx>
          <c:spPr>
            <a:solidFill>
              <a:srgbClr val="6600CC"/>
            </a:solidFill>
            <a:ln>
              <a:noFill/>
            </a:ln>
            <a:effectLst/>
          </c:spPr>
          <c:invertIfNegative val="0"/>
          <c:cat>
            <c:strRef>
              <c:f>Feuil3!$A$5:$A$7</c:f>
              <c:strCache>
                <c:ptCount val="2"/>
                <c:pt idx="0">
                  <c:v>Non</c:v>
                </c:pt>
                <c:pt idx="1">
                  <c:v>Oui</c:v>
                </c:pt>
              </c:strCache>
            </c:strRef>
          </c:cat>
          <c:val>
            <c:numRef>
              <c:f>Feuil3!$C$5:$C$7</c:f>
              <c:numCache>
                <c:formatCode>0.00%</c:formatCode>
                <c:ptCount val="2"/>
                <c:pt idx="0">
                  <c:v>0.56448940529931524</c:v>
                </c:pt>
                <c:pt idx="1">
                  <c:v>0.49202621728171958</c:v>
                </c:pt>
              </c:numCache>
            </c:numRef>
          </c:val>
          <c:extLst>
            <c:ext xmlns:c16="http://schemas.microsoft.com/office/drawing/2014/chart" uri="{C3380CC4-5D6E-409C-BE32-E72D297353CC}">
              <c16:uniqueId val="{00000001-6B2A-470B-9C93-BCA02C0C8902}"/>
            </c:ext>
          </c:extLst>
        </c:ser>
        <c:dLbls>
          <c:showLegendKey val="0"/>
          <c:showVal val="0"/>
          <c:showCatName val="0"/>
          <c:showSerName val="0"/>
          <c:showPercent val="0"/>
          <c:showBubbleSize val="0"/>
        </c:dLbls>
        <c:gapWidth val="150"/>
        <c:overlap val="100"/>
        <c:axId val="674331360"/>
        <c:axId val="674331688"/>
      </c:barChart>
      <c:catAx>
        <c:axId val="674331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74331688"/>
        <c:crosses val="autoZero"/>
        <c:auto val="1"/>
        <c:lblAlgn val="ctr"/>
        <c:lblOffset val="100"/>
        <c:noMultiLvlLbl val="0"/>
      </c:catAx>
      <c:valAx>
        <c:axId val="6743316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743313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sVisible val="1"/>
      </c14:pivotOptions>
    </c:ext>
    <c:ext xmlns:c16="http://schemas.microsoft.com/office/drawing/2014/chart" uri="{E28EC0CA-F0BB-4C9C-879D-F8772B89E7AC}">
      <c16:pivotOptions16>
        <c16:showExpandCollapseFieldButtons val="1"/>
      </c16:pivotOptions16>
    </c:ext>
  </c:extLst>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[donnees_f.csv]Feuil1!Tableau croisé dynamique1</c:name>
    <c:fmtId val="41"/>
  </c:pivotSource>
  <c:chart>
    <c:autoTitleDeleted val="0"/>
    <c:pivotFmts>
      <c:pivotFmt>
        <c:idx val="0"/>
        <c:spPr>
          <a:solidFill>
            <a:schemeClr val="accent2"/>
          </a:solidFill>
          <a:ln>
            <a:noFill/>
          </a:ln>
          <a:effectLst/>
        </c:spPr>
        <c:marker>
          <c:symbol val="none"/>
        </c:marker>
      </c:pivotFmt>
      <c:pivotFmt>
        <c:idx val="1"/>
        <c:spPr>
          <a:solidFill>
            <a:schemeClr val="accent2"/>
          </a:solidFill>
          <a:ln>
            <a:noFill/>
          </a:ln>
          <a:effectLst/>
        </c:spPr>
        <c:marker>
          <c:symbol val="none"/>
        </c:marker>
      </c:pivotFmt>
      <c:pivotFmt>
        <c:idx val="2"/>
        <c:spPr>
          <a:solidFill>
            <a:schemeClr val="accent2"/>
          </a:solidFill>
          <a:ln>
            <a:noFill/>
          </a:ln>
          <a:effectLst/>
        </c:spPr>
        <c:marker>
          <c:symbol val="none"/>
        </c:marker>
      </c:pivotFmt>
      <c:pivotFmt>
        <c:idx val="3"/>
        <c:spPr>
          <a:solidFill>
            <a:schemeClr val="accent2"/>
          </a:solidFill>
          <a:ln>
            <a:noFill/>
          </a:ln>
          <a:effectLst/>
        </c:spPr>
        <c:marker>
          <c:symbol val="none"/>
        </c:marker>
      </c:pivotFmt>
      <c:pivotFmt>
        <c:idx val="4"/>
        <c:spPr>
          <a:solidFill>
            <a:schemeClr val="accent2"/>
          </a:solidFill>
          <a:ln>
            <a:noFill/>
          </a:ln>
          <a:effectLst/>
        </c:spPr>
        <c:marker>
          <c:symbol val="none"/>
        </c:marker>
      </c:pivotFmt>
      <c:pivotFmt>
        <c:idx val="5"/>
        <c:spPr>
          <a:solidFill>
            <a:schemeClr val="accent2"/>
          </a:solidFill>
          <a:ln>
            <a:noFill/>
          </a:ln>
          <a:effectLst/>
        </c:spPr>
      </c:pivotFmt>
      <c:pivotFmt>
        <c:idx val="6"/>
        <c:spPr>
          <a:solidFill>
            <a:srgbClr val="FFC000"/>
          </a:solidFill>
          <a:ln>
            <a:noFill/>
          </a:ln>
          <a:effectLst/>
        </c:spPr>
        <c:marker>
          <c:symbol val="none"/>
        </c:marker>
      </c:pivotFmt>
      <c:pivotFmt>
        <c:idx val="7"/>
        <c:spPr>
          <a:solidFill>
            <a:srgbClr val="FF6600"/>
          </a:solidFill>
          <a:ln>
            <a:noFill/>
          </a:ln>
          <a:effectLst/>
        </c:spPr>
        <c:marker>
          <c:symbol val="none"/>
        </c:marker>
      </c:pivotFmt>
      <c:pivotFmt>
        <c:idx val="8"/>
        <c:spPr>
          <a:solidFill>
            <a:schemeClr val="accent2"/>
          </a:solidFill>
          <a:ln>
            <a:noFill/>
          </a:ln>
          <a:effectLst/>
        </c:spPr>
        <c:marker>
          <c:symbol val="none"/>
        </c:marker>
      </c:pivotFmt>
      <c:pivotFmt>
        <c:idx val="9"/>
        <c:spPr>
          <a:solidFill>
            <a:schemeClr val="accent2"/>
          </a:solidFill>
          <a:ln>
            <a:noFill/>
          </a:ln>
          <a:effectLst/>
        </c:spPr>
        <c:marker>
          <c:symbol val="none"/>
        </c:marker>
      </c:pivotFmt>
      <c:pivotFmt>
        <c:idx val="10"/>
        <c:spPr>
          <a:solidFill>
            <a:srgbClr val="21DADF"/>
          </a:solidFill>
          <a:ln>
            <a:noFill/>
          </a:ln>
          <a:effectLst/>
        </c:spPr>
        <c:marker>
          <c:symbol val="none"/>
        </c:marker>
      </c:pivotFmt>
      <c:pivotFmt>
        <c:idx val="11"/>
        <c:spPr>
          <a:solidFill>
            <a:srgbClr val="8B31CF"/>
          </a:solidFill>
          <a:ln>
            <a:noFill/>
          </a:ln>
          <a:effectLst/>
        </c:spPr>
        <c:marker>
          <c:symbol val="none"/>
        </c:marker>
      </c:pivotFmt>
      <c:pivotFmt>
        <c:idx val="12"/>
        <c:spPr>
          <a:solidFill>
            <a:srgbClr val="21DADF"/>
          </a:solidFill>
          <a:ln>
            <a:noFill/>
          </a:ln>
          <a:effectLst/>
        </c:spPr>
      </c:pivotFmt>
      <c:pivotFmt>
        <c:idx val="13"/>
        <c:spPr>
          <a:solidFill>
            <a:srgbClr val="8B31CF"/>
          </a:solidFill>
          <a:ln>
            <a:noFill/>
          </a:ln>
          <a:effectLst/>
        </c:spPr>
      </c:pivotFmt>
      <c:pivotFmt>
        <c:idx val="14"/>
        <c:spPr>
          <a:solidFill>
            <a:srgbClr val="21DADF"/>
          </a:solidFill>
          <a:ln>
            <a:noFill/>
          </a:ln>
          <a:effectLst/>
        </c:spPr>
        <c:marker>
          <c:symbol val="none"/>
        </c:marker>
      </c:pivotFmt>
      <c:pivotFmt>
        <c:idx val="15"/>
        <c:spPr>
          <a:solidFill>
            <a:srgbClr val="8B31CF"/>
          </a:solidFill>
          <a:ln>
            <a:noFill/>
          </a:ln>
          <a:effectLst/>
        </c:spPr>
        <c:marker>
          <c:symbol val="none"/>
        </c:marker>
      </c:pivotFmt>
      <c:pivotFmt>
        <c:idx val="16"/>
        <c:spPr>
          <a:solidFill>
            <a:srgbClr val="21DADF"/>
          </a:solidFill>
          <a:ln>
            <a:noFill/>
          </a:ln>
          <a:effectLst/>
        </c:spPr>
        <c:marker>
          <c:symbol val="none"/>
        </c:marker>
      </c:pivotFmt>
      <c:pivotFmt>
        <c:idx val="17"/>
        <c:spPr>
          <a:solidFill>
            <a:schemeClr val="accent2"/>
          </a:solidFill>
          <a:ln>
            <a:noFill/>
          </a:ln>
          <a:effectLst/>
        </c:spPr>
        <c:marker>
          <c:symbol val="none"/>
        </c:marker>
      </c:pivotFmt>
      <c:pivotFmt>
        <c:idx val="18"/>
      </c:pivotFmt>
      <c:pivotFmt>
        <c:idx val="19"/>
        <c:spPr>
          <a:solidFill>
            <a:srgbClr val="FFC000"/>
          </a:solidFill>
          <a:ln>
            <a:noFill/>
          </a:ln>
          <a:effectLst/>
        </c:spPr>
        <c:marker>
          <c:symbol val="none"/>
        </c:marker>
      </c:pivotFmt>
      <c:pivotFmt>
        <c:idx val="20"/>
        <c:spPr>
          <a:solidFill>
            <a:srgbClr val="FF6600"/>
          </a:solidFill>
          <a:ln>
            <a:noFill/>
          </a:ln>
          <a:effectLst/>
        </c:spPr>
        <c:marker>
          <c:symbol val="none"/>
        </c:marker>
      </c:pivotFmt>
      <c:pivotFmt>
        <c:idx val="21"/>
        <c:spPr>
          <a:solidFill>
            <a:srgbClr val="FFC000"/>
          </a:solidFill>
          <a:ln>
            <a:noFill/>
          </a:ln>
          <a:effectLst/>
        </c:spPr>
        <c:marker>
          <c:symbol val="none"/>
        </c:marker>
      </c:pivotFmt>
      <c:pivotFmt>
        <c:idx val="22"/>
        <c:spPr>
          <a:solidFill>
            <a:srgbClr val="FF6600"/>
          </a:solidFill>
          <a:ln>
            <a:noFill/>
          </a:ln>
          <a:effectLst/>
        </c:spPr>
        <c:marker>
          <c:symbol val="none"/>
        </c:marker>
      </c:pivotFmt>
    </c:pivotFmts>
    <c:plotArea>
      <c:layout/>
      <c:barChart>
        <c:barDir val="bar"/>
        <c:grouping val="percentStacked"/>
        <c:varyColors val="0"/>
        <c:ser>
          <c:idx val="0"/>
          <c:order val="0"/>
          <c:tx>
            <c:strRef>
              <c:f>Feuil1!$B$3:$B$4</c:f>
              <c:strCache>
                <c:ptCount val="1"/>
                <c:pt idx="0">
                  <c:v>collège</c:v>
                </c:pt>
              </c:strCache>
            </c:strRef>
          </c:tx>
          <c:spPr>
            <a:solidFill>
              <a:srgbClr val="FFC000"/>
            </a:solidFill>
            <a:ln>
              <a:noFill/>
            </a:ln>
            <a:effectLst/>
          </c:spPr>
          <c:invertIfNegative val="0"/>
          <c:cat>
            <c:strRef>
              <c:f>Feuil1!$A$5:$A$7</c:f>
              <c:strCache>
                <c:ptCount val="2"/>
                <c:pt idx="0">
                  <c:v>Non</c:v>
                </c:pt>
                <c:pt idx="1">
                  <c:v>Oui</c:v>
                </c:pt>
              </c:strCache>
            </c:strRef>
          </c:cat>
          <c:val>
            <c:numRef>
              <c:f>Feuil1!$B$5:$B$7</c:f>
              <c:numCache>
                <c:formatCode>0.00%</c:formatCode>
                <c:ptCount val="2"/>
                <c:pt idx="0">
                  <c:v>0.17996424951796972</c:v>
                </c:pt>
                <c:pt idx="1">
                  <c:v>0.13147403388885745</c:v>
                </c:pt>
              </c:numCache>
            </c:numRef>
          </c:val>
          <c:extLst>
            <c:ext xmlns:c16="http://schemas.microsoft.com/office/drawing/2014/chart" uri="{C3380CC4-5D6E-409C-BE32-E72D297353CC}">
              <c16:uniqueId val="{00000000-C5DB-4C06-9096-4A63219A5D8D}"/>
            </c:ext>
          </c:extLst>
        </c:ser>
        <c:ser>
          <c:idx val="1"/>
          <c:order val="1"/>
          <c:tx>
            <c:strRef>
              <c:f>Feuil1!$C$3:$C$4</c:f>
              <c:strCache>
                <c:ptCount val="1"/>
                <c:pt idx="0">
                  <c:v>lycée</c:v>
                </c:pt>
              </c:strCache>
            </c:strRef>
          </c:tx>
          <c:spPr>
            <a:solidFill>
              <a:srgbClr val="FF6600"/>
            </a:solidFill>
            <a:ln>
              <a:noFill/>
            </a:ln>
            <a:effectLst/>
          </c:spPr>
          <c:invertIfNegative val="0"/>
          <c:cat>
            <c:strRef>
              <c:f>Feuil1!$A$5:$A$7</c:f>
              <c:strCache>
                <c:ptCount val="2"/>
                <c:pt idx="0">
                  <c:v>Non</c:v>
                </c:pt>
                <c:pt idx="1">
                  <c:v>Oui</c:v>
                </c:pt>
              </c:strCache>
            </c:strRef>
          </c:cat>
          <c:val>
            <c:numRef>
              <c:f>Feuil1!$C$5:$C$7</c:f>
              <c:numCache>
                <c:formatCode>0.00%</c:formatCode>
                <c:ptCount val="2"/>
                <c:pt idx="0">
                  <c:v>0.82003575048203037</c:v>
                </c:pt>
                <c:pt idx="1">
                  <c:v>0.86852596611114252</c:v>
                </c:pt>
              </c:numCache>
            </c:numRef>
          </c:val>
          <c:extLst>
            <c:ext xmlns:c16="http://schemas.microsoft.com/office/drawing/2014/chart" uri="{C3380CC4-5D6E-409C-BE32-E72D297353CC}">
              <c16:uniqueId val="{00000001-C5DB-4C06-9096-4A63219A5D8D}"/>
            </c:ext>
          </c:extLst>
        </c:ser>
        <c:dLbls>
          <c:showLegendKey val="0"/>
          <c:showVal val="0"/>
          <c:showCatName val="0"/>
          <c:showSerName val="0"/>
          <c:showPercent val="0"/>
          <c:showBubbleSize val="0"/>
        </c:dLbls>
        <c:gapWidth val="150"/>
        <c:overlap val="100"/>
        <c:axId val="641835616"/>
        <c:axId val="641840864"/>
      </c:barChart>
      <c:catAx>
        <c:axId val="641835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41840864"/>
        <c:crosses val="autoZero"/>
        <c:auto val="1"/>
        <c:lblAlgn val="ctr"/>
        <c:lblOffset val="100"/>
        <c:noMultiLvlLbl val="0"/>
      </c:catAx>
      <c:valAx>
        <c:axId val="6418408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4183561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6"/>
            </a:solidFill>
            <a:ln>
              <a:noFill/>
            </a:ln>
            <a:effectLst/>
          </c:spPr>
          <c:invertIfNegative val="0"/>
          <c:cat>
            <c:strRef>
              <c:f>Feuil1!$B$15:$B$21</c:f>
              <c:strCache>
                <c:ptCount val="7"/>
                <c:pt idx="0">
                  <c:v>6ème</c:v>
                </c:pt>
                <c:pt idx="1">
                  <c:v>5ème</c:v>
                </c:pt>
                <c:pt idx="2">
                  <c:v>4ème</c:v>
                </c:pt>
                <c:pt idx="3">
                  <c:v>3ème</c:v>
                </c:pt>
                <c:pt idx="4">
                  <c:v>2nde</c:v>
                </c:pt>
                <c:pt idx="5">
                  <c:v>1ère</c:v>
                </c:pt>
                <c:pt idx="6">
                  <c:v>Terminale</c:v>
                </c:pt>
              </c:strCache>
            </c:strRef>
          </c:cat>
          <c:val>
            <c:numRef>
              <c:f>Feuil1!$C$15:$C$21</c:f>
              <c:numCache>
                <c:formatCode>0%</c:formatCode>
                <c:ptCount val="7"/>
                <c:pt idx="0">
                  <c:v>4.8064655923630226E-2</c:v>
                </c:pt>
                <c:pt idx="1">
                  <c:v>4.5937880516533809E-2</c:v>
                </c:pt>
                <c:pt idx="2">
                  <c:v>4.1259058434551077E-2</c:v>
                </c:pt>
                <c:pt idx="3">
                  <c:v>3.4453421111775309E-2</c:v>
                </c:pt>
                <c:pt idx="4">
                  <c:v>0.2475542254401159</c:v>
                </c:pt>
                <c:pt idx="5">
                  <c:v>0.29732022703683347</c:v>
                </c:pt>
                <c:pt idx="6">
                  <c:v>0.28541053153656015</c:v>
                </c:pt>
              </c:numCache>
            </c:numRef>
          </c:val>
          <c:extLst>
            <c:ext xmlns:c16="http://schemas.microsoft.com/office/drawing/2014/chart" uri="{C3380CC4-5D6E-409C-BE32-E72D297353CC}">
              <c16:uniqueId val="{00000000-75B7-476D-B2A8-6A6A26165524}"/>
            </c:ext>
          </c:extLst>
        </c:ser>
        <c:dLbls>
          <c:showLegendKey val="0"/>
          <c:showVal val="0"/>
          <c:showCatName val="0"/>
          <c:showSerName val="0"/>
          <c:showPercent val="0"/>
          <c:showBubbleSize val="0"/>
        </c:dLbls>
        <c:gapWidth val="150"/>
        <c:overlap val="100"/>
        <c:axId val="685004136"/>
        <c:axId val="685004792"/>
      </c:barChart>
      <c:catAx>
        <c:axId val="685004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685004792"/>
        <c:crosses val="autoZero"/>
        <c:auto val="1"/>
        <c:lblAlgn val="ctr"/>
        <c:lblOffset val="100"/>
        <c:noMultiLvlLbl val="0"/>
      </c:catAx>
      <c:valAx>
        <c:axId val="685004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685004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[donnees_f.csv]Feuil1!Tableau croisé dynamique1</c:name>
    <c:fmtId val="31"/>
  </c:pivotSource>
  <c:chart>
    <c:autoTitleDeleted val="0"/>
    <c:pivotFmts>
      <c:pivotFmt>
        <c:idx val="0"/>
        <c:spPr>
          <a:solidFill>
            <a:schemeClr val="accent2"/>
          </a:solidFill>
          <a:ln>
            <a:noFill/>
          </a:ln>
          <a:effectLst/>
        </c:spPr>
        <c:marker>
          <c:symbol val="none"/>
        </c:marker>
      </c:pivotFmt>
      <c:pivotFmt>
        <c:idx val="1"/>
        <c:spPr>
          <a:solidFill>
            <a:schemeClr val="accent2"/>
          </a:solidFill>
          <a:ln>
            <a:noFill/>
          </a:ln>
          <a:effectLst/>
        </c:spPr>
        <c:marker>
          <c:symbol val="none"/>
        </c:marker>
      </c:pivotFmt>
      <c:pivotFmt>
        <c:idx val="2"/>
        <c:spPr>
          <a:solidFill>
            <a:schemeClr val="accent2"/>
          </a:solidFill>
          <a:ln>
            <a:noFill/>
          </a:ln>
          <a:effectLst/>
        </c:spPr>
        <c:marker>
          <c:symbol val="none"/>
        </c:marker>
      </c:pivotFmt>
      <c:pivotFmt>
        <c:idx val="3"/>
        <c:spPr>
          <a:solidFill>
            <a:schemeClr val="accent2"/>
          </a:solidFill>
          <a:ln>
            <a:noFill/>
          </a:ln>
          <a:effectLst/>
        </c:spPr>
        <c:marker>
          <c:symbol val="none"/>
        </c:marker>
      </c:pivotFmt>
      <c:pivotFmt>
        <c:idx val="4"/>
        <c:spPr>
          <a:solidFill>
            <a:schemeClr val="accent2"/>
          </a:solidFill>
          <a:ln>
            <a:noFill/>
          </a:ln>
          <a:effectLst/>
        </c:spPr>
        <c:marker>
          <c:symbol val="none"/>
        </c:marker>
      </c:pivotFmt>
      <c:pivotFmt>
        <c:idx val="5"/>
        <c:spPr>
          <a:solidFill>
            <a:schemeClr val="accent2"/>
          </a:solidFill>
          <a:ln>
            <a:noFill/>
          </a:ln>
          <a:effectLst/>
        </c:spPr>
      </c:pivotFmt>
      <c:pivotFmt>
        <c:idx val="6"/>
        <c:spPr>
          <a:solidFill>
            <a:srgbClr val="FFC000"/>
          </a:solidFill>
          <a:ln>
            <a:noFill/>
          </a:ln>
          <a:effectLst/>
        </c:spPr>
        <c:marker>
          <c:symbol val="none"/>
        </c:marker>
      </c:pivotFmt>
      <c:pivotFmt>
        <c:idx val="7"/>
        <c:spPr>
          <a:solidFill>
            <a:srgbClr val="FF6600"/>
          </a:solidFill>
          <a:ln>
            <a:noFill/>
          </a:ln>
          <a:effectLst/>
        </c:spPr>
        <c:marker>
          <c:symbol val="none"/>
        </c:marker>
      </c:pivotFmt>
      <c:pivotFmt>
        <c:idx val="8"/>
        <c:spPr>
          <a:solidFill>
            <a:schemeClr val="accent2"/>
          </a:solidFill>
          <a:ln>
            <a:noFill/>
          </a:ln>
          <a:effectLst/>
        </c:spPr>
        <c:marker>
          <c:symbol val="none"/>
        </c:marker>
      </c:pivotFmt>
      <c:pivotFmt>
        <c:idx val="9"/>
        <c:spPr>
          <a:solidFill>
            <a:schemeClr val="accent2"/>
          </a:solidFill>
          <a:ln>
            <a:noFill/>
          </a:ln>
          <a:effectLst/>
        </c:spPr>
        <c:marker>
          <c:symbol val="none"/>
        </c:marker>
      </c:pivotFmt>
      <c:pivotFmt>
        <c:idx val="10"/>
        <c:spPr>
          <a:solidFill>
            <a:srgbClr val="21DADF"/>
          </a:solidFill>
          <a:ln>
            <a:noFill/>
          </a:ln>
          <a:effectLst/>
        </c:spPr>
        <c:marker>
          <c:symbol val="none"/>
        </c:marker>
      </c:pivotFmt>
      <c:pivotFmt>
        <c:idx val="11"/>
        <c:spPr>
          <a:solidFill>
            <a:srgbClr val="8B31CF"/>
          </a:solidFill>
          <a:ln>
            <a:noFill/>
          </a:ln>
          <a:effectLst/>
        </c:spPr>
        <c:marker>
          <c:symbol val="none"/>
        </c:marker>
      </c:pivotFmt>
      <c:pivotFmt>
        <c:idx val="12"/>
        <c:spPr>
          <a:solidFill>
            <a:srgbClr val="21DADF"/>
          </a:solidFill>
          <a:ln>
            <a:noFill/>
          </a:ln>
          <a:effectLst/>
        </c:spPr>
      </c:pivotFmt>
      <c:pivotFmt>
        <c:idx val="13"/>
        <c:spPr>
          <a:solidFill>
            <a:srgbClr val="8B31CF"/>
          </a:solidFill>
          <a:ln>
            <a:noFill/>
          </a:ln>
          <a:effectLst/>
        </c:spPr>
      </c:pivotFmt>
      <c:pivotFmt>
        <c:idx val="14"/>
        <c:spPr>
          <a:solidFill>
            <a:srgbClr val="21DADF"/>
          </a:solidFill>
          <a:ln>
            <a:noFill/>
          </a:ln>
          <a:effectLst/>
        </c:spPr>
      </c:pivotFmt>
      <c:pivotFmt>
        <c:idx val="15"/>
        <c:spPr>
          <a:solidFill>
            <a:srgbClr val="8B31CF"/>
          </a:solidFill>
          <a:ln>
            <a:noFill/>
          </a:ln>
          <a:effectLst/>
        </c:spPr>
      </c:pivotFmt>
      <c:pivotFmt>
        <c:idx val="16"/>
        <c:spPr>
          <a:solidFill>
            <a:srgbClr val="21DADF"/>
          </a:solidFill>
          <a:ln>
            <a:noFill/>
          </a:ln>
          <a:effectLst/>
        </c:spPr>
        <c:marker>
          <c:symbol val="none"/>
        </c:marker>
      </c:pivotFmt>
      <c:pivotFmt>
        <c:idx val="17"/>
        <c:spPr>
          <a:solidFill>
            <a:srgbClr val="8B31CF"/>
          </a:solidFill>
          <a:ln>
            <a:noFill/>
          </a:ln>
          <a:effectLst/>
        </c:spPr>
        <c:marker>
          <c:symbol val="none"/>
        </c:marker>
      </c:pivotFmt>
      <c:pivotFmt>
        <c:idx val="18"/>
        <c:spPr>
          <a:solidFill>
            <a:srgbClr val="21DADF"/>
          </a:solidFill>
          <a:ln>
            <a:noFill/>
          </a:ln>
          <a:effectLst/>
        </c:spPr>
        <c:marker>
          <c:symbol val="none"/>
        </c:marker>
      </c:pivotFmt>
      <c:pivotFmt>
        <c:idx val="19"/>
        <c:spPr>
          <a:solidFill>
            <a:srgbClr val="8B31CF"/>
          </a:solidFill>
          <a:ln>
            <a:noFill/>
          </a:ln>
          <a:effectLst/>
        </c:spPr>
        <c:marker>
          <c:symbol val="none"/>
        </c:marker>
      </c:pivotFmt>
    </c:pivotFmts>
    <c:plotArea>
      <c:layout>
        <c:manualLayout>
          <c:layoutTarget val="inner"/>
          <c:xMode val="edge"/>
          <c:yMode val="edge"/>
          <c:x val="7.824516753736592E-2"/>
          <c:y val="4.6296296296296294E-2"/>
          <c:w val="0.62795537516397171"/>
          <c:h val="0.8416746864975212"/>
        </c:manualLayout>
      </c:layout>
      <c:barChart>
        <c:barDir val="bar"/>
        <c:grouping val="percentStacked"/>
        <c:varyColors val="0"/>
        <c:ser>
          <c:idx val="0"/>
          <c:order val="0"/>
          <c:tx>
            <c:strRef>
              <c:f>Feuil1!$B$3:$B$5</c:f>
              <c:strCache>
                <c:ptCount val="1"/>
                <c:pt idx="0">
                  <c:v>collège - Un garçon</c:v>
                </c:pt>
              </c:strCache>
            </c:strRef>
          </c:tx>
          <c:spPr>
            <a:solidFill>
              <a:srgbClr val="21DADF"/>
            </a:solidFill>
            <a:ln>
              <a:noFill/>
            </a:ln>
            <a:effectLst/>
          </c:spPr>
          <c:invertIfNegative val="0"/>
          <c:cat>
            <c:strRef>
              <c:f>Feuil1!$A$6:$A$8</c:f>
              <c:strCache>
                <c:ptCount val="2"/>
                <c:pt idx="0">
                  <c:v>Non</c:v>
                </c:pt>
                <c:pt idx="1">
                  <c:v>Oui</c:v>
                </c:pt>
              </c:strCache>
            </c:strRef>
          </c:cat>
          <c:val>
            <c:numRef>
              <c:f>Feuil1!$B$6:$B$8</c:f>
              <c:numCache>
                <c:formatCode>0.00%</c:formatCode>
                <c:ptCount val="2"/>
                <c:pt idx="0">
                  <c:v>0.52361243204577923</c:v>
                </c:pt>
                <c:pt idx="1">
                  <c:v>0.52426987556973481</c:v>
                </c:pt>
              </c:numCache>
            </c:numRef>
          </c:val>
          <c:extLst>
            <c:ext xmlns:c16="http://schemas.microsoft.com/office/drawing/2014/chart" uri="{C3380CC4-5D6E-409C-BE32-E72D297353CC}">
              <c16:uniqueId val="{00000000-8E54-4196-BE56-76C455CA49C3}"/>
            </c:ext>
          </c:extLst>
        </c:ser>
        <c:ser>
          <c:idx val="1"/>
          <c:order val="1"/>
          <c:tx>
            <c:strRef>
              <c:f>Feuil1!$C$3:$C$5</c:f>
              <c:strCache>
                <c:ptCount val="1"/>
                <c:pt idx="0">
                  <c:v>collège - Une fille</c:v>
                </c:pt>
              </c:strCache>
            </c:strRef>
          </c:tx>
          <c:spPr>
            <a:solidFill>
              <a:srgbClr val="8B31CF"/>
            </a:solidFill>
            <a:ln>
              <a:noFill/>
            </a:ln>
            <a:effectLst/>
          </c:spPr>
          <c:invertIfNegative val="0"/>
          <c:cat>
            <c:strRef>
              <c:f>Feuil1!$A$6:$A$8</c:f>
              <c:strCache>
                <c:ptCount val="2"/>
                <c:pt idx="0">
                  <c:v>Non</c:v>
                </c:pt>
                <c:pt idx="1">
                  <c:v>Oui</c:v>
                </c:pt>
              </c:strCache>
            </c:strRef>
          </c:cat>
          <c:val>
            <c:numRef>
              <c:f>Feuil1!$C$6:$C$8</c:f>
              <c:numCache>
                <c:formatCode>0.00%</c:formatCode>
                <c:ptCount val="2"/>
                <c:pt idx="0">
                  <c:v>0.47638756795422077</c:v>
                </c:pt>
                <c:pt idx="1">
                  <c:v>0.4757301244302653</c:v>
                </c:pt>
              </c:numCache>
            </c:numRef>
          </c:val>
          <c:extLst>
            <c:ext xmlns:c16="http://schemas.microsoft.com/office/drawing/2014/chart" uri="{C3380CC4-5D6E-409C-BE32-E72D297353CC}">
              <c16:uniqueId val="{00000001-8E54-4196-BE56-76C455CA49C3}"/>
            </c:ext>
          </c:extLst>
        </c:ser>
        <c:dLbls>
          <c:showLegendKey val="0"/>
          <c:showVal val="0"/>
          <c:showCatName val="0"/>
          <c:showSerName val="0"/>
          <c:showPercent val="0"/>
          <c:showBubbleSize val="0"/>
        </c:dLbls>
        <c:gapWidth val="150"/>
        <c:overlap val="100"/>
        <c:axId val="641835616"/>
        <c:axId val="641840864"/>
      </c:barChart>
      <c:catAx>
        <c:axId val="641835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41840864"/>
        <c:crosses val="autoZero"/>
        <c:auto val="1"/>
        <c:lblAlgn val="ctr"/>
        <c:lblOffset val="100"/>
        <c:noMultiLvlLbl val="0"/>
      </c:catAx>
      <c:valAx>
        <c:axId val="6418408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418356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sVisible val="1"/>
      </c14:pivotOptions>
    </c:ext>
    <c:ext xmlns:c16="http://schemas.microsoft.com/office/drawing/2014/chart" uri="{E28EC0CA-F0BB-4C9C-879D-F8772B89E7AC}">
      <c16:pivotOptions16>
        <c16:showExpandCollapseFieldButtons val="1"/>
      </c16:pivotOptions16>
    </c:ext>
  </c:extLst>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[donnees_f.csv]Feuil1!Tableau croisé dynamique1</c:name>
    <c:fmtId val="37"/>
  </c:pivotSource>
  <c:chart>
    <c:autoTitleDeleted val="0"/>
    <c:pivotFmts>
      <c:pivotFmt>
        <c:idx val="0"/>
        <c:spPr>
          <a:solidFill>
            <a:schemeClr val="accent2"/>
          </a:solidFill>
          <a:ln>
            <a:noFill/>
          </a:ln>
          <a:effectLst/>
        </c:spPr>
        <c:marker>
          <c:symbol val="none"/>
        </c:marker>
      </c:pivotFmt>
      <c:pivotFmt>
        <c:idx val="1"/>
        <c:spPr>
          <a:solidFill>
            <a:schemeClr val="accent2"/>
          </a:solidFill>
          <a:ln>
            <a:noFill/>
          </a:ln>
          <a:effectLst/>
        </c:spPr>
        <c:marker>
          <c:symbol val="none"/>
        </c:marker>
      </c:pivotFmt>
      <c:pivotFmt>
        <c:idx val="2"/>
        <c:spPr>
          <a:solidFill>
            <a:schemeClr val="accent2"/>
          </a:solidFill>
          <a:ln>
            <a:noFill/>
          </a:ln>
          <a:effectLst/>
        </c:spPr>
        <c:marker>
          <c:symbol val="none"/>
        </c:marker>
      </c:pivotFmt>
      <c:pivotFmt>
        <c:idx val="3"/>
        <c:spPr>
          <a:solidFill>
            <a:schemeClr val="accent2"/>
          </a:solidFill>
          <a:ln>
            <a:noFill/>
          </a:ln>
          <a:effectLst/>
        </c:spPr>
        <c:marker>
          <c:symbol val="none"/>
        </c:marker>
      </c:pivotFmt>
      <c:pivotFmt>
        <c:idx val="4"/>
        <c:spPr>
          <a:solidFill>
            <a:schemeClr val="accent2"/>
          </a:solidFill>
          <a:ln>
            <a:noFill/>
          </a:ln>
          <a:effectLst/>
        </c:spPr>
        <c:marker>
          <c:symbol val="none"/>
        </c:marker>
      </c:pivotFmt>
      <c:pivotFmt>
        <c:idx val="5"/>
        <c:spPr>
          <a:solidFill>
            <a:schemeClr val="accent2"/>
          </a:solidFill>
          <a:ln>
            <a:noFill/>
          </a:ln>
          <a:effectLst/>
        </c:spPr>
      </c:pivotFmt>
      <c:pivotFmt>
        <c:idx val="6"/>
        <c:spPr>
          <a:solidFill>
            <a:srgbClr val="FFC000"/>
          </a:solidFill>
          <a:ln>
            <a:noFill/>
          </a:ln>
          <a:effectLst/>
        </c:spPr>
        <c:marker>
          <c:symbol val="none"/>
        </c:marker>
      </c:pivotFmt>
      <c:pivotFmt>
        <c:idx val="7"/>
        <c:spPr>
          <a:solidFill>
            <a:srgbClr val="8B31CF"/>
          </a:solidFill>
          <a:ln>
            <a:noFill/>
          </a:ln>
          <a:effectLst/>
        </c:spPr>
        <c:marker>
          <c:symbol val="none"/>
        </c:marker>
      </c:pivotFmt>
      <c:pivotFmt>
        <c:idx val="8"/>
        <c:spPr>
          <a:solidFill>
            <a:schemeClr val="accent2"/>
          </a:solidFill>
          <a:ln>
            <a:noFill/>
          </a:ln>
          <a:effectLst/>
        </c:spPr>
        <c:marker>
          <c:symbol val="none"/>
        </c:marker>
      </c:pivotFmt>
      <c:pivotFmt>
        <c:idx val="9"/>
        <c:spPr>
          <a:solidFill>
            <a:schemeClr val="accent2"/>
          </a:solidFill>
          <a:ln>
            <a:noFill/>
          </a:ln>
          <a:effectLst/>
        </c:spPr>
        <c:marker>
          <c:symbol val="none"/>
        </c:marker>
      </c:pivotFmt>
      <c:pivotFmt>
        <c:idx val="10"/>
        <c:spPr>
          <a:solidFill>
            <a:srgbClr val="21DADF"/>
          </a:solidFill>
          <a:ln>
            <a:noFill/>
          </a:ln>
          <a:effectLst/>
        </c:spPr>
        <c:marker>
          <c:symbol val="none"/>
        </c:marker>
      </c:pivotFmt>
      <c:pivotFmt>
        <c:idx val="11"/>
        <c:spPr>
          <a:solidFill>
            <a:srgbClr val="8B31CF"/>
          </a:solidFill>
          <a:ln>
            <a:noFill/>
          </a:ln>
          <a:effectLst/>
        </c:spPr>
        <c:marker>
          <c:symbol val="none"/>
        </c:marker>
      </c:pivotFmt>
      <c:pivotFmt>
        <c:idx val="12"/>
        <c:spPr>
          <a:solidFill>
            <a:srgbClr val="21DADF"/>
          </a:solidFill>
          <a:ln>
            <a:noFill/>
          </a:ln>
          <a:effectLst/>
        </c:spPr>
      </c:pivotFmt>
      <c:pivotFmt>
        <c:idx val="13"/>
        <c:spPr>
          <a:solidFill>
            <a:srgbClr val="8B31CF"/>
          </a:solidFill>
          <a:ln>
            <a:noFill/>
          </a:ln>
          <a:effectLst/>
        </c:spPr>
      </c:pivotFmt>
      <c:pivotFmt>
        <c:idx val="14"/>
        <c:spPr>
          <a:solidFill>
            <a:srgbClr val="21DADF"/>
          </a:solidFill>
          <a:ln>
            <a:noFill/>
          </a:ln>
          <a:effectLst/>
        </c:spPr>
      </c:pivotFmt>
      <c:pivotFmt>
        <c:idx val="15"/>
        <c:spPr>
          <a:solidFill>
            <a:srgbClr val="8B31CF"/>
          </a:solidFill>
          <a:ln>
            <a:noFill/>
          </a:ln>
          <a:effectLst/>
        </c:spPr>
      </c:pivotFmt>
      <c:pivotFmt>
        <c:idx val="16"/>
        <c:spPr>
          <a:solidFill>
            <a:srgbClr val="21DADF"/>
          </a:solidFill>
          <a:ln>
            <a:noFill/>
          </a:ln>
          <a:effectLst/>
        </c:spPr>
      </c:pivotFmt>
      <c:pivotFmt>
        <c:idx val="17"/>
        <c:spPr>
          <a:solidFill>
            <a:srgbClr val="8B31CF"/>
          </a:solidFill>
          <a:ln>
            <a:noFill/>
          </a:ln>
          <a:effectLst/>
        </c:spPr>
      </c:pivotFmt>
      <c:pivotFmt>
        <c:idx val="18"/>
        <c:spPr>
          <a:solidFill>
            <a:srgbClr val="8B31CF"/>
          </a:solidFill>
          <a:ln>
            <a:noFill/>
          </a:ln>
          <a:effectLst/>
        </c:spPr>
      </c:pivotFmt>
      <c:pivotFmt>
        <c:idx val="19"/>
        <c:spPr>
          <a:solidFill>
            <a:srgbClr val="21DADF"/>
          </a:solidFill>
          <a:ln>
            <a:noFill/>
          </a:ln>
          <a:effectLst/>
        </c:spPr>
        <c:marker>
          <c:symbol val="none"/>
        </c:marker>
      </c:pivotFmt>
      <c:pivotFmt>
        <c:idx val="20"/>
        <c:spPr>
          <a:solidFill>
            <a:srgbClr val="8B31CF"/>
          </a:solidFill>
          <a:ln>
            <a:noFill/>
          </a:ln>
          <a:effectLst/>
        </c:spPr>
        <c:marker>
          <c:symbol val="none"/>
        </c:marker>
      </c:pivotFmt>
      <c:pivotFmt>
        <c:idx val="21"/>
        <c:spPr>
          <a:solidFill>
            <a:srgbClr val="21DADF"/>
          </a:solidFill>
          <a:ln>
            <a:noFill/>
          </a:ln>
          <a:effectLst/>
        </c:spPr>
        <c:marker>
          <c:symbol val="none"/>
        </c:marker>
      </c:pivotFmt>
      <c:pivotFmt>
        <c:idx val="22"/>
        <c:spPr>
          <a:solidFill>
            <a:srgbClr val="8B31CF"/>
          </a:solidFill>
          <a:ln>
            <a:noFill/>
          </a:ln>
          <a:effectLst/>
        </c:spPr>
        <c:marker>
          <c:symbol val="none"/>
        </c:marker>
      </c:pivotFmt>
    </c:pivotFmts>
    <c:plotArea>
      <c:layout>
        <c:manualLayout>
          <c:layoutTarget val="inner"/>
          <c:xMode val="edge"/>
          <c:yMode val="edge"/>
          <c:x val="7.824516753736592E-2"/>
          <c:y val="3.7037037037037035E-2"/>
          <c:w val="0.64605359789069428"/>
          <c:h val="0.8416746864975212"/>
        </c:manualLayout>
      </c:layout>
      <c:barChart>
        <c:barDir val="bar"/>
        <c:grouping val="percentStacked"/>
        <c:varyColors val="0"/>
        <c:ser>
          <c:idx val="0"/>
          <c:order val="0"/>
          <c:tx>
            <c:strRef>
              <c:f>Feuil1!$B$3:$B$5</c:f>
              <c:strCache>
                <c:ptCount val="1"/>
                <c:pt idx="0">
                  <c:v>lycée - Un garçon</c:v>
                </c:pt>
              </c:strCache>
            </c:strRef>
          </c:tx>
          <c:spPr>
            <a:solidFill>
              <a:srgbClr val="21DADF"/>
            </a:solidFill>
            <a:ln>
              <a:noFill/>
            </a:ln>
            <a:effectLst/>
          </c:spPr>
          <c:invertIfNegative val="0"/>
          <c:cat>
            <c:strRef>
              <c:f>Feuil1!$A$6:$A$8</c:f>
              <c:strCache>
                <c:ptCount val="2"/>
                <c:pt idx="0">
                  <c:v>Non</c:v>
                </c:pt>
                <c:pt idx="1">
                  <c:v>Oui</c:v>
                </c:pt>
              </c:strCache>
            </c:strRef>
          </c:cat>
          <c:val>
            <c:numRef>
              <c:f>Feuil1!$B$6:$B$8</c:f>
              <c:numCache>
                <c:formatCode>0.00%</c:formatCode>
                <c:ptCount val="2"/>
                <c:pt idx="0">
                  <c:v>0.43496700269431327</c:v>
                </c:pt>
                <c:pt idx="1">
                  <c:v>0.480285888555466</c:v>
                </c:pt>
              </c:numCache>
            </c:numRef>
          </c:val>
          <c:extLst>
            <c:ext xmlns:c16="http://schemas.microsoft.com/office/drawing/2014/chart" uri="{C3380CC4-5D6E-409C-BE32-E72D297353CC}">
              <c16:uniqueId val="{00000000-E9F0-4A80-8A97-11D532CAD230}"/>
            </c:ext>
          </c:extLst>
        </c:ser>
        <c:ser>
          <c:idx val="1"/>
          <c:order val="1"/>
          <c:tx>
            <c:strRef>
              <c:f>Feuil1!$C$3:$C$5</c:f>
              <c:strCache>
                <c:ptCount val="1"/>
                <c:pt idx="0">
                  <c:v>lycée - Une fille</c:v>
                </c:pt>
              </c:strCache>
            </c:strRef>
          </c:tx>
          <c:spPr>
            <a:solidFill>
              <a:srgbClr val="8B31CF"/>
            </a:solidFill>
            <a:ln>
              <a:noFill/>
            </a:ln>
            <a:effectLst/>
          </c:spPr>
          <c:invertIfNegative val="0"/>
          <c:cat>
            <c:strRef>
              <c:f>Feuil1!$A$6:$A$8</c:f>
              <c:strCache>
                <c:ptCount val="2"/>
                <c:pt idx="0">
                  <c:v>Non</c:v>
                </c:pt>
                <c:pt idx="1">
                  <c:v>Oui</c:v>
                </c:pt>
              </c:strCache>
            </c:strRef>
          </c:cat>
          <c:val>
            <c:numRef>
              <c:f>Feuil1!$C$6:$C$8</c:f>
              <c:numCache>
                <c:formatCode>0.00%</c:formatCode>
                <c:ptCount val="2"/>
                <c:pt idx="0">
                  <c:v>0.56503299730568679</c:v>
                </c:pt>
                <c:pt idx="1">
                  <c:v>0.51971411144453405</c:v>
                </c:pt>
              </c:numCache>
            </c:numRef>
          </c:val>
          <c:extLst>
            <c:ext xmlns:c16="http://schemas.microsoft.com/office/drawing/2014/chart" uri="{C3380CC4-5D6E-409C-BE32-E72D297353CC}">
              <c16:uniqueId val="{00000001-E9F0-4A80-8A97-11D532CAD230}"/>
            </c:ext>
          </c:extLst>
        </c:ser>
        <c:dLbls>
          <c:showLegendKey val="0"/>
          <c:showVal val="0"/>
          <c:showCatName val="0"/>
          <c:showSerName val="0"/>
          <c:showPercent val="0"/>
          <c:showBubbleSize val="0"/>
        </c:dLbls>
        <c:gapWidth val="150"/>
        <c:overlap val="100"/>
        <c:axId val="641835616"/>
        <c:axId val="641840864"/>
      </c:barChart>
      <c:catAx>
        <c:axId val="641835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41840864"/>
        <c:crosses val="autoZero"/>
        <c:auto val="1"/>
        <c:lblAlgn val="ctr"/>
        <c:lblOffset val="100"/>
        <c:noMultiLvlLbl val="0"/>
      </c:catAx>
      <c:valAx>
        <c:axId val="6418408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418356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sVisible val="1"/>
      </c14:pivotOptions>
    </c:ext>
    <c:ext xmlns:c16="http://schemas.microsoft.com/office/drawing/2014/chart" uri="{E28EC0CA-F0BB-4C9C-879D-F8772B89E7AC}">
      <c16:pivotOptions16>
        <c16:showExpandCollapseFieldButtons val="1"/>
      </c16:pivotOptions16>
    </c:ext>
  </c:extLst>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[Donnees_f_recod_tableaux.xlsx]Vaisselle!Tableau croisé dynamique6</c:name>
    <c:fmtId val="12"/>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s>
    <c:plotArea>
      <c:layout/>
      <c:barChart>
        <c:barDir val="col"/>
        <c:grouping val="percentStacked"/>
        <c:varyColors val="0"/>
        <c:ser>
          <c:idx val="0"/>
          <c:order val="0"/>
          <c:tx>
            <c:strRef>
              <c:f>Vaisselle!$B$3:$B$4</c:f>
              <c:strCache>
                <c:ptCount val="1"/>
                <c:pt idx="0">
                  <c:v>Souvent</c:v>
                </c:pt>
              </c:strCache>
            </c:strRef>
          </c:tx>
          <c:spPr>
            <a:solidFill>
              <a:schemeClr val="accent1"/>
            </a:solidFill>
            <a:ln>
              <a:noFill/>
            </a:ln>
            <a:effectLst/>
          </c:spPr>
          <c:invertIfNegative val="0"/>
          <c:cat>
            <c:strRef>
              <c:f>Vaisselle!$A$5:$A$7</c:f>
              <c:strCache>
                <c:ptCount val="2"/>
                <c:pt idx="0">
                  <c:v>Garçons</c:v>
                </c:pt>
                <c:pt idx="1">
                  <c:v>Filles</c:v>
                </c:pt>
              </c:strCache>
            </c:strRef>
          </c:cat>
          <c:val>
            <c:numRef>
              <c:f>Vaisselle!$B$5:$B$7</c:f>
              <c:numCache>
                <c:formatCode>0%</c:formatCode>
                <c:ptCount val="2"/>
                <c:pt idx="0">
                  <c:v>0.55673922996428615</c:v>
                </c:pt>
                <c:pt idx="1">
                  <c:v>0.72518934526862866</c:v>
                </c:pt>
              </c:numCache>
            </c:numRef>
          </c:val>
          <c:extLst>
            <c:ext xmlns:c16="http://schemas.microsoft.com/office/drawing/2014/chart" uri="{C3380CC4-5D6E-409C-BE32-E72D297353CC}">
              <c16:uniqueId val="{00000000-B430-470C-B704-285AD541AAE6}"/>
            </c:ext>
          </c:extLst>
        </c:ser>
        <c:ser>
          <c:idx val="1"/>
          <c:order val="1"/>
          <c:tx>
            <c:strRef>
              <c:f>Vaisselle!$C$3:$C$4</c:f>
              <c:strCache>
                <c:ptCount val="1"/>
                <c:pt idx="0">
                  <c:v>Rarement</c:v>
                </c:pt>
              </c:strCache>
            </c:strRef>
          </c:tx>
          <c:spPr>
            <a:solidFill>
              <a:schemeClr val="accent2"/>
            </a:solidFill>
            <a:ln>
              <a:noFill/>
            </a:ln>
            <a:effectLst/>
          </c:spPr>
          <c:invertIfNegative val="0"/>
          <c:cat>
            <c:strRef>
              <c:f>Vaisselle!$A$5:$A$7</c:f>
              <c:strCache>
                <c:ptCount val="2"/>
                <c:pt idx="0">
                  <c:v>Garçons</c:v>
                </c:pt>
                <c:pt idx="1">
                  <c:v>Filles</c:v>
                </c:pt>
              </c:strCache>
            </c:strRef>
          </c:cat>
          <c:val>
            <c:numRef>
              <c:f>Vaisselle!$C$5:$C$7</c:f>
              <c:numCache>
                <c:formatCode>0%</c:formatCode>
                <c:ptCount val="2"/>
                <c:pt idx="0">
                  <c:v>0.44326077003571368</c:v>
                </c:pt>
                <c:pt idx="1">
                  <c:v>0.27481065473137123</c:v>
                </c:pt>
              </c:numCache>
            </c:numRef>
          </c:val>
          <c:extLst>
            <c:ext xmlns:c16="http://schemas.microsoft.com/office/drawing/2014/chart" uri="{C3380CC4-5D6E-409C-BE32-E72D297353CC}">
              <c16:uniqueId val="{00000001-B430-470C-B704-285AD541AAE6}"/>
            </c:ext>
          </c:extLst>
        </c:ser>
        <c:dLbls>
          <c:showLegendKey val="0"/>
          <c:showVal val="0"/>
          <c:showCatName val="0"/>
          <c:showSerName val="0"/>
          <c:showPercent val="0"/>
          <c:showBubbleSize val="0"/>
        </c:dLbls>
        <c:gapWidth val="150"/>
        <c:overlap val="100"/>
        <c:axId val="775999023"/>
        <c:axId val="775999439"/>
      </c:barChart>
      <c:catAx>
        <c:axId val="775999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fr-FR"/>
          </a:p>
        </c:txPr>
        <c:crossAx val="775999439"/>
        <c:crosses val="autoZero"/>
        <c:auto val="1"/>
        <c:lblAlgn val="ctr"/>
        <c:lblOffset val="100"/>
        <c:noMultiLvlLbl val="0"/>
      </c:catAx>
      <c:valAx>
        <c:axId val="7759994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fr-FR"/>
          </a:p>
        </c:txPr>
        <c:crossAx val="775999023"/>
        <c:crosses val="autoZero"/>
        <c:crossBetween val="between"/>
      </c:valAx>
      <c:spPr>
        <a:noFill/>
        <a:ln>
          <a:noFill/>
        </a:ln>
        <a:effectLst/>
      </c:spPr>
    </c:plotArea>
    <c:legend>
      <c:legendPos val="r"/>
      <c:layout>
        <c:manualLayout>
          <c:xMode val="edge"/>
          <c:yMode val="edge"/>
          <c:x val="0.81913665242106515"/>
          <c:y val="0.11532944192851963"/>
          <c:w val="0.17388254478661372"/>
          <c:h val="0.4897495994193008"/>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2800"/>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[Donnees_f_recod_tableaux.xlsx]Vaisselle!Tableau croisé dynamique13</c:name>
    <c:fmtId val="6"/>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s>
    <c:plotArea>
      <c:layout/>
      <c:barChart>
        <c:barDir val="col"/>
        <c:grouping val="percentStacked"/>
        <c:varyColors val="0"/>
        <c:ser>
          <c:idx val="0"/>
          <c:order val="0"/>
          <c:tx>
            <c:strRef>
              <c:f>Vaisselle!$B$28:$B$29</c:f>
              <c:strCache>
                <c:ptCount val="1"/>
                <c:pt idx="0">
                  <c:v>Souvent</c:v>
                </c:pt>
              </c:strCache>
            </c:strRef>
          </c:tx>
          <c:spPr>
            <a:solidFill>
              <a:schemeClr val="accent1"/>
            </a:solidFill>
            <a:ln>
              <a:noFill/>
            </a:ln>
            <a:effectLst/>
          </c:spPr>
          <c:invertIfNegative val="0"/>
          <c:cat>
            <c:multiLvlStrRef>
              <c:f>Vaisselle!$A$30:$A$38</c:f>
              <c:multiLvlStrCache>
                <c:ptCount val="6"/>
                <c:lvl>
                  <c:pt idx="0">
                    <c:v>0</c:v>
                  </c:pt>
                  <c:pt idx="1">
                    <c:v>1</c:v>
                  </c:pt>
                  <c:pt idx="2">
                    <c:v>2+</c:v>
                  </c:pt>
                  <c:pt idx="3">
                    <c:v>0</c:v>
                  </c:pt>
                  <c:pt idx="4">
                    <c:v>1</c:v>
                  </c:pt>
                  <c:pt idx="5">
                    <c:v>2+</c:v>
                  </c:pt>
                </c:lvl>
                <c:lvl>
                  <c:pt idx="0">
                    <c:v>Garçons</c:v>
                  </c:pt>
                  <c:pt idx="3">
                    <c:v>Filles</c:v>
                  </c:pt>
                </c:lvl>
              </c:multiLvlStrCache>
            </c:multiLvlStrRef>
          </c:cat>
          <c:val>
            <c:numRef>
              <c:f>Vaisselle!$B$30:$B$38</c:f>
              <c:numCache>
                <c:formatCode>0.00%</c:formatCode>
                <c:ptCount val="6"/>
                <c:pt idx="0">
                  <c:v>0.72342423250291721</c:v>
                </c:pt>
                <c:pt idx="1">
                  <c:v>0.42746031610890955</c:v>
                </c:pt>
                <c:pt idx="2">
                  <c:v>0.61141658420344369</c:v>
                </c:pt>
                <c:pt idx="3">
                  <c:v>0.63441106220424248</c:v>
                </c:pt>
                <c:pt idx="4">
                  <c:v>0.6623973501854501</c:v>
                </c:pt>
                <c:pt idx="5">
                  <c:v>0.76929807947508233</c:v>
                </c:pt>
              </c:numCache>
            </c:numRef>
          </c:val>
          <c:extLst>
            <c:ext xmlns:c16="http://schemas.microsoft.com/office/drawing/2014/chart" uri="{C3380CC4-5D6E-409C-BE32-E72D297353CC}">
              <c16:uniqueId val="{00000000-D9C1-410A-9480-5DA2F3852845}"/>
            </c:ext>
          </c:extLst>
        </c:ser>
        <c:ser>
          <c:idx val="1"/>
          <c:order val="1"/>
          <c:tx>
            <c:strRef>
              <c:f>Vaisselle!$C$28:$C$29</c:f>
              <c:strCache>
                <c:ptCount val="1"/>
                <c:pt idx="0">
                  <c:v>Rarement</c:v>
                </c:pt>
              </c:strCache>
            </c:strRef>
          </c:tx>
          <c:spPr>
            <a:solidFill>
              <a:schemeClr val="accent2"/>
            </a:solidFill>
            <a:ln>
              <a:noFill/>
            </a:ln>
            <a:effectLst/>
          </c:spPr>
          <c:invertIfNegative val="0"/>
          <c:cat>
            <c:multiLvlStrRef>
              <c:f>Vaisselle!$A$30:$A$38</c:f>
              <c:multiLvlStrCache>
                <c:ptCount val="6"/>
                <c:lvl>
                  <c:pt idx="0">
                    <c:v>0</c:v>
                  </c:pt>
                  <c:pt idx="1">
                    <c:v>1</c:v>
                  </c:pt>
                  <c:pt idx="2">
                    <c:v>2+</c:v>
                  </c:pt>
                  <c:pt idx="3">
                    <c:v>0</c:v>
                  </c:pt>
                  <c:pt idx="4">
                    <c:v>1</c:v>
                  </c:pt>
                  <c:pt idx="5">
                    <c:v>2+</c:v>
                  </c:pt>
                </c:lvl>
                <c:lvl>
                  <c:pt idx="0">
                    <c:v>Garçons</c:v>
                  </c:pt>
                  <c:pt idx="3">
                    <c:v>Filles</c:v>
                  </c:pt>
                </c:lvl>
              </c:multiLvlStrCache>
            </c:multiLvlStrRef>
          </c:cat>
          <c:val>
            <c:numRef>
              <c:f>Vaisselle!$C$30:$C$38</c:f>
              <c:numCache>
                <c:formatCode>0.00%</c:formatCode>
                <c:ptCount val="6"/>
                <c:pt idx="0">
                  <c:v>0.27657576749708279</c:v>
                </c:pt>
                <c:pt idx="1">
                  <c:v>0.57253968389109033</c:v>
                </c:pt>
                <c:pt idx="2">
                  <c:v>0.38858341579655631</c:v>
                </c:pt>
                <c:pt idx="3">
                  <c:v>0.36558893779575763</c:v>
                </c:pt>
                <c:pt idx="4">
                  <c:v>0.33760264981455002</c:v>
                </c:pt>
                <c:pt idx="5">
                  <c:v>0.23070192052491775</c:v>
                </c:pt>
              </c:numCache>
            </c:numRef>
          </c:val>
          <c:extLst>
            <c:ext xmlns:c16="http://schemas.microsoft.com/office/drawing/2014/chart" uri="{C3380CC4-5D6E-409C-BE32-E72D297353CC}">
              <c16:uniqueId val="{00000001-D9C1-410A-9480-5DA2F3852845}"/>
            </c:ext>
          </c:extLst>
        </c:ser>
        <c:dLbls>
          <c:showLegendKey val="0"/>
          <c:showVal val="0"/>
          <c:showCatName val="0"/>
          <c:showSerName val="0"/>
          <c:showPercent val="0"/>
          <c:showBubbleSize val="0"/>
        </c:dLbls>
        <c:gapWidth val="219"/>
        <c:overlap val="100"/>
        <c:axId val="1408286560"/>
        <c:axId val="1408286976"/>
      </c:barChart>
      <c:catAx>
        <c:axId val="140828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fr-FR"/>
          </a:p>
        </c:txPr>
        <c:crossAx val="1408286976"/>
        <c:crosses val="autoZero"/>
        <c:auto val="1"/>
        <c:lblAlgn val="ctr"/>
        <c:lblOffset val="100"/>
        <c:noMultiLvlLbl val="0"/>
      </c:catAx>
      <c:valAx>
        <c:axId val="1408286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fr-FR"/>
          </a:p>
        </c:txPr>
        <c:crossAx val="140828656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2800"/>
      </a:pPr>
      <a:endParaRPr lang="fr-FR"/>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[Donnees_f_recod_tableaux.xlsx]Vaisselle!Tableau croisé dynamique3</c:name>
    <c:fmtId val="17"/>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s>
    <c:plotArea>
      <c:layout/>
      <c:barChart>
        <c:barDir val="col"/>
        <c:grouping val="percentStacked"/>
        <c:varyColors val="0"/>
        <c:ser>
          <c:idx val="0"/>
          <c:order val="0"/>
          <c:tx>
            <c:strRef>
              <c:f>Vaisselle!$B$70:$B$71</c:f>
              <c:strCache>
                <c:ptCount val="1"/>
                <c:pt idx="0">
                  <c:v>Souvent</c:v>
                </c:pt>
              </c:strCache>
            </c:strRef>
          </c:tx>
          <c:spPr>
            <a:solidFill>
              <a:schemeClr val="accent1"/>
            </a:solidFill>
            <a:ln>
              <a:noFill/>
            </a:ln>
            <a:effectLst/>
          </c:spPr>
          <c:invertIfNegative val="0"/>
          <c:cat>
            <c:multiLvlStrRef>
              <c:f>Vaisselle!$A$72:$A$78</c:f>
              <c:multiLvlStrCache>
                <c:ptCount val="4"/>
                <c:lvl>
                  <c:pt idx="0">
                    <c:v>Garçons</c:v>
                  </c:pt>
                  <c:pt idx="1">
                    <c:v>Filles</c:v>
                  </c:pt>
                  <c:pt idx="2">
                    <c:v>Garçons</c:v>
                  </c:pt>
                  <c:pt idx="3">
                    <c:v>Filles</c:v>
                  </c:pt>
                </c:lvl>
                <c:lvl>
                  <c:pt idx="0">
                    <c:v>Scolarisé à l'étranger</c:v>
                  </c:pt>
                  <c:pt idx="2">
                    <c:v>Scolarisé en France (uniquement)</c:v>
                  </c:pt>
                </c:lvl>
              </c:multiLvlStrCache>
            </c:multiLvlStrRef>
          </c:cat>
          <c:val>
            <c:numRef>
              <c:f>Vaisselle!$B$72:$B$78</c:f>
              <c:numCache>
                <c:formatCode>0.00%</c:formatCode>
                <c:ptCount val="4"/>
                <c:pt idx="0">
                  <c:v>0.66334142166791665</c:v>
                </c:pt>
                <c:pt idx="1">
                  <c:v>0.71300326960397065</c:v>
                </c:pt>
                <c:pt idx="2">
                  <c:v>0.5477794868448278</c:v>
                </c:pt>
                <c:pt idx="3">
                  <c:v>0.72554191316931427</c:v>
                </c:pt>
              </c:numCache>
            </c:numRef>
          </c:val>
          <c:extLst>
            <c:ext xmlns:c16="http://schemas.microsoft.com/office/drawing/2014/chart" uri="{C3380CC4-5D6E-409C-BE32-E72D297353CC}">
              <c16:uniqueId val="{00000000-362B-4A64-97AE-C7B1FFAD80D3}"/>
            </c:ext>
          </c:extLst>
        </c:ser>
        <c:ser>
          <c:idx val="1"/>
          <c:order val="1"/>
          <c:tx>
            <c:strRef>
              <c:f>Vaisselle!$C$70:$C$71</c:f>
              <c:strCache>
                <c:ptCount val="1"/>
                <c:pt idx="0">
                  <c:v>Rarement</c:v>
                </c:pt>
              </c:strCache>
            </c:strRef>
          </c:tx>
          <c:spPr>
            <a:solidFill>
              <a:schemeClr val="accent2"/>
            </a:solidFill>
            <a:ln>
              <a:noFill/>
            </a:ln>
            <a:effectLst/>
          </c:spPr>
          <c:invertIfNegative val="0"/>
          <c:cat>
            <c:multiLvlStrRef>
              <c:f>Vaisselle!$A$72:$A$78</c:f>
              <c:multiLvlStrCache>
                <c:ptCount val="4"/>
                <c:lvl>
                  <c:pt idx="0">
                    <c:v>Garçons</c:v>
                  </c:pt>
                  <c:pt idx="1">
                    <c:v>Filles</c:v>
                  </c:pt>
                  <c:pt idx="2">
                    <c:v>Garçons</c:v>
                  </c:pt>
                  <c:pt idx="3">
                    <c:v>Filles</c:v>
                  </c:pt>
                </c:lvl>
                <c:lvl>
                  <c:pt idx="0">
                    <c:v>Scolarisé à l'étranger</c:v>
                  </c:pt>
                  <c:pt idx="2">
                    <c:v>Scolarisé en France (uniquement)</c:v>
                  </c:pt>
                </c:lvl>
              </c:multiLvlStrCache>
            </c:multiLvlStrRef>
          </c:cat>
          <c:val>
            <c:numRef>
              <c:f>Vaisselle!$C$72:$C$78</c:f>
              <c:numCache>
                <c:formatCode>0.00%</c:formatCode>
                <c:ptCount val="4"/>
                <c:pt idx="0">
                  <c:v>0.3366585783320834</c:v>
                </c:pt>
                <c:pt idx="1">
                  <c:v>0.28699673039602924</c:v>
                </c:pt>
                <c:pt idx="2">
                  <c:v>0.45222051315517225</c:v>
                </c:pt>
                <c:pt idx="3">
                  <c:v>0.27445808683068568</c:v>
                </c:pt>
              </c:numCache>
            </c:numRef>
          </c:val>
          <c:extLst>
            <c:ext xmlns:c16="http://schemas.microsoft.com/office/drawing/2014/chart" uri="{C3380CC4-5D6E-409C-BE32-E72D297353CC}">
              <c16:uniqueId val="{00000001-362B-4A64-97AE-C7B1FFAD80D3}"/>
            </c:ext>
          </c:extLst>
        </c:ser>
        <c:dLbls>
          <c:showLegendKey val="0"/>
          <c:showVal val="0"/>
          <c:showCatName val="0"/>
          <c:showSerName val="0"/>
          <c:showPercent val="0"/>
          <c:showBubbleSize val="0"/>
        </c:dLbls>
        <c:gapWidth val="150"/>
        <c:overlap val="100"/>
        <c:axId val="462849816"/>
        <c:axId val="462843912"/>
      </c:barChart>
      <c:catAx>
        <c:axId val="46284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462843912"/>
        <c:crosses val="autoZero"/>
        <c:auto val="1"/>
        <c:lblAlgn val="ctr"/>
        <c:lblOffset val="100"/>
        <c:noMultiLvlLbl val="0"/>
      </c:catAx>
      <c:valAx>
        <c:axId val="462843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462849816"/>
        <c:crosses val="autoZero"/>
        <c:crossBetween val="between"/>
      </c:valAx>
      <c:spPr>
        <a:noFill/>
        <a:ln>
          <a:noFill/>
        </a:ln>
        <a:effectLst/>
      </c:spPr>
    </c:plotArea>
    <c:legend>
      <c:legendPos val="r"/>
      <c:layout>
        <c:manualLayout>
          <c:xMode val="edge"/>
          <c:yMode val="edge"/>
          <c:x val="0.8353698035813496"/>
          <c:y val="6.0904826655704167E-2"/>
          <c:w val="0.15731089104954613"/>
          <c:h val="0.532808820584174"/>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2400"/>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[Donnees_f_recod_tableaux.xlsx]Participation!Tableau croisé dynamique6</c:name>
    <c:fmtId val="12"/>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s>
    <c:plotArea>
      <c:layout>
        <c:manualLayout>
          <c:layoutTarget val="inner"/>
          <c:xMode val="edge"/>
          <c:yMode val="edge"/>
          <c:x val="9.4729025251153953E-2"/>
          <c:y val="5.4576358082396359E-2"/>
          <c:w val="0.51726476571901869"/>
          <c:h val="0.80367839181032008"/>
        </c:manualLayout>
      </c:layout>
      <c:barChart>
        <c:barDir val="col"/>
        <c:grouping val="percentStacked"/>
        <c:varyColors val="0"/>
        <c:ser>
          <c:idx val="0"/>
          <c:order val="0"/>
          <c:tx>
            <c:strRef>
              <c:f>Participation!$B$3:$B$4</c:f>
              <c:strCache>
                <c:ptCount val="1"/>
                <c:pt idx="0">
                  <c:v>Oui, ils/elles participent autant</c:v>
                </c:pt>
              </c:strCache>
            </c:strRef>
          </c:tx>
          <c:spPr>
            <a:solidFill>
              <a:schemeClr val="accent1"/>
            </a:solidFill>
            <a:ln>
              <a:noFill/>
            </a:ln>
            <a:effectLst/>
          </c:spPr>
          <c:invertIfNegative val="0"/>
          <c:cat>
            <c:strRef>
              <c:f>Participation!$A$5:$A$7</c:f>
              <c:strCache>
                <c:ptCount val="2"/>
                <c:pt idx="0">
                  <c:v>Garçons</c:v>
                </c:pt>
                <c:pt idx="1">
                  <c:v>Filles</c:v>
                </c:pt>
              </c:strCache>
            </c:strRef>
          </c:cat>
          <c:val>
            <c:numRef>
              <c:f>Participation!$B$5:$B$7</c:f>
              <c:numCache>
                <c:formatCode>0%</c:formatCode>
                <c:ptCount val="2"/>
                <c:pt idx="0">
                  <c:v>0.39385151254873757</c:v>
                </c:pt>
                <c:pt idx="1">
                  <c:v>0.18809315980501587</c:v>
                </c:pt>
              </c:numCache>
            </c:numRef>
          </c:val>
          <c:extLst>
            <c:ext xmlns:c16="http://schemas.microsoft.com/office/drawing/2014/chart" uri="{C3380CC4-5D6E-409C-BE32-E72D297353CC}">
              <c16:uniqueId val="{00000000-8CA9-4188-8B1F-1179C7F7FC1F}"/>
            </c:ext>
          </c:extLst>
        </c:ser>
        <c:ser>
          <c:idx val="1"/>
          <c:order val="1"/>
          <c:tx>
            <c:strRef>
              <c:f>Participation!$C$3:$C$4</c:f>
              <c:strCache>
                <c:ptCount val="1"/>
                <c:pt idx="0">
                  <c:v>Non, les filles font plus</c:v>
                </c:pt>
              </c:strCache>
            </c:strRef>
          </c:tx>
          <c:spPr>
            <a:solidFill>
              <a:schemeClr val="accent2"/>
            </a:solidFill>
            <a:ln>
              <a:noFill/>
            </a:ln>
            <a:effectLst/>
          </c:spPr>
          <c:invertIfNegative val="0"/>
          <c:cat>
            <c:strRef>
              <c:f>Participation!$A$5:$A$7</c:f>
              <c:strCache>
                <c:ptCount val="2"/>
                <c:pt idx="0">
                  <c:v>Garçons</c:v>
                </c:pt>
                <c:pt idx="1">
                  <c:v>Filles</c:v>
                </c:pt>
              </c:strCache>
            </c:strRef>
          </c:cat>
          <c:val>
            <c:numRef>
              <c:f>Participation!$C$5:$C$7</c:f>
              <c:numCache>
                <c:formatCode>0%</c:formatCode>
                <c:ptCount val="2"/>
                <c:pt idx="0">
                  <c:v>0.58580091662868361</c:v>
                </c:pt>
                <c:pt idx="1">
                  <c:v>0.80488907345436456</c:v>
                </c:pt>
              </c:numCache>
            </c:numRef>
          </c:val>
          <c:extLst>
            <c:ext xmlns:c16="http://schemas.microsoft.com/office/drawing/2014/chart" uri="{C3380CC4-5D6E-409C-BE32-E72D297353CC}">
              <c16:uniqueId val="{00000001-8CA9-4188-8B1F-1179C7F7FC1F}"/>
            </c:ext>
          </c:extLst>
        </c:ser>
        <c:ser>
          <c:idx val="2"/>
          <c:order val="2"/>
          <c:tx>
            <c:strRef>
              <c:f>Participation!$D$3:$D$4</c:f>
              <c:strCache>
                <c:ptCount val="1"/>
                <c:pt idx="0">
                  <c:v>Non, les garçons font plus</c:v>
                </c:pt>
              </c:strCache>
            </c:strRef>
          </c:tx>
          <c:spPr>
            <a:solidFill>
              <a:schemeClr val="accent3"/>
            </a:solidFill>
            <a:ln>
              <a:noFill/>
            </a:ln>
            <a:effectLst/>
          </c:spPr>
          <c:invertIfNegative val="0"/>
          <c:cat>
            <c:strRef>
              <c:f>Participation!$A$5:$A$7</c:f>
              <c:strCache>
                <c:ptCount val="2"/>
                <c:pt idx="0">
                  <c:v>Garçons</c:v>
                </c:pt>
                <c:pt idx="1">
                  <c:v>Filles</c:v>
                </c:pt>
              </c:strCache>
            </c:strRef>
          </c:cat>
          <c:val>
            <c:numRef>
              <c:f>Participation!$D$5:$D$7</c:f>
              <c:numCache>
                <c:formatCode>0%</c:formatCode>
                <c:ptCount val="2"/>
                <c:pt idx="0">
                  <c:v>2.0347570822578799E-2</c:v>
                </c:pt>
                <c:pt idx="1">
                  <c:v>7.0177667406196983E-3</c:v>
                </c:pt>
              </c:numCache>
            </c:numRef>
          </c:val>
          <c:extLst>
            <c:ext xmlns:c16="http://schemas.microsoft.com/office/drawing/2014/chart" uri="{C3380CC4-5D6E-409C-BE32-E72D297353CC}">
              <c16:uniqueId val="{00000002-8CA9-4188-8B1F-1179C7F7FC1F}"/>
            </c:ext>
          </c:extLst>
        </c:ser>
        <c:dLbls>
          <c:showLegendKey val="0"/>
          <c:showVal val="0"/>
          <c:showCatName val="0"/>
          <c:showSerName val="0"/>
          <c:showPercent val="0"/>
          <c:showBubbleSize val="0"/>
        </c:dLbls>
        <c:gapWidth val="150"/>
        <c:overlap val="100"/>
        <c:axId val="1237408240"/>
        <c:axId val="1237411152"/>
      </c:barChart>
      <c:catAx>
        <c:axId val="1237408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1237411152"/>
        <c:crosses val="autoZero"/>
        <c:auto val="1"/>
        <c:lblAlgn val="ctr"/>
        <c:lblOffset val="100"/>
        <c:noMultiLvlLbl val="0"/>
      </c:catAx>
      <c:valAx>
        <c:axId val="1237411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1237408240"/>
        <c:crosses val="autoZero"/>
        <c:crossBetween val="between"/>
      </c:valAx>
      <c:spPr>
        <a:noFill/>
        <a:ln>
          <a:noFill/>
        </a:ln>
        <a:effectLst/>
      </c:spPr>
    </c:plotArea>
    <c:legend>
      <c:legendPos val="r"/>
      <c:layout>
        <c:manualLayout>
          <c:xMode val="edge"/>
          <c:yMode val="edge"/>
          <c:x val="0.61541600528207496"/>
          <c:y val="0.25276060925660948"/>
          <c:w val="0.37481598453253112"/>
          <c:h val="0.6111454991887571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2400"/>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[Donnees_f_recod_tableaux.xlsx]Education!Tableau croisé dynamique6</c:name>
    <c:fmtId val="9"/>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s>
    <c:plotArea>
      <c:layout>
        <c:manualLayout>
          <c:layoutTarget val="inner"/>
          <c:xMode val="edge"/>
          <c:yMode val="edge"/>
          <c:x val="9.1115812016035302E-2"/>
          <c:y val="5.544261906788106E-2"/>
          <c:w val="0.50561044297323521"/>
          <c:h val="0.80056228520742845"/>
        </c:manualLayout>
      </c:layout>
      <c:barChart>
        <c:barDir val="col"/>
        <c:grouping val="percentStacked"/>
        <c:varyColors val="0"/>
        <c:ser>
          <c:idx val="0"/>
          <c:order val="0"/>
          <c:tx>
            <c:strRef>
              <c:f>Education!$B$3:$B$4</c:f>
              <c:strCache>
                <c:ptCount val="1"/>
                <c:pt idx="0">
                  <c:v>Education différente</c:v>
                </c:pt>
              </c:strCache>
            </c:strRef>
          </c:tx>
          <c:spPr>
            <a:solidFill>
              <a:schemeClr val="accent1"/>
            </a:solidFill>
            <a:ln>
              <a:noFill/>
            </a:ln>
            <a:effectLst/>
          </c:spPr>
          <c:invertIfNegative val="0"/>
          <c:cat>
            <c:strRef>
              <c:f>Education!$A$5:$A$7</c:f>
              <c:strCache>
                <c:ptCount val="2"/>
                <c:pt idx="0">
                  <c:v>Garçons</c:v>
                </c:pt>
                <c:pt idx="1">
                  <c:v>Filles</c:v>
                </c:pt>
              </c:strCache>
            </c:strRef>
          </c:cat>
          <c:val>
            <c:numRef>
              <c:f>Education!$B$5:$B$7</c:f>
              <c:numCache>
                <c:formatCode>0%</c:formatCode>
                <c:ptCount val="2"/>
                <c:pt idx="0">
                  <c:v>0.59103195019377353</c:v>
                </c:pt>
                <c:pt idx="1">
                  <c:v>0.73904162526821515</c:v>
                </c:pt>
              </c:numCache>
            </c:numRef>
          </c:val>
          <c:extLst>
            <c:ext xmlns:c16="http://schemas.microsoft.com/office/drawing/2014/chart" uri="{C3380CC4-5D6E-409C-BE32-E72D297353CC}">
              <c16:uniqueId val="{00000000-17BE-4482-8DF7-4FF98DA322EA}"/>
            </c:ext>
          </c:extLst>
        </c:ser>
        <c:ser>
          <c:idx val="1"/>
          <c:order val="1"/>
          <c:tx>
            <c:strRef>
              <c:f>Education!$C$3:$C$4</c:f>
              <c:strCache>
                <c:ptCount val="1"/>
                <c:pt idx="0">
                  <c:v>Même éducation</c:v>
                </c:pt>
              </c:strCache>
            </c:strRef>
          </c:tx>
          <c:spPr>
            <a:solidFill>
              <a:schemeClr val="accent2"/>
            </a:solidFill>
            <a:ln>
              <a:noFill/>
            </a:ln>
            <a:effectLst/>
          </c:spPr>
          <c:invertIfNegative val="0"/>
          <c:cat>
            <c:strRef>
              <c:f>Education!$A$5:$A$7</c:f>
              <c:strCache>
                <c:ptCount val="2"/>
                <c:pt idx="0">
                  <c:v>Garçons</c:v>
                </c:pt>
                <c:pt idx="1">
                  <c:v>Filles</c:v>
                </c:pt>
              </c:strCache>
            </c:strRef>
          </c:cat>
          <c:val>
            <c:numRef>
              <c:f>Education!$C$5:$C$7</c:f>
              <c:numCache>
                <c:formatCode>0%</c:formatCode>
                <c:ptCount val="2"/>
                <c:pt idx="0">
                  <c:v>0.21993776174096924</c:v>
                </c:pt>
                <c:pt idx="1">
                  <c:v>0.13582055570602614</c:v>
                </c:pt>
              </c:numCache>
            </c:numRef>
          </c:val>
          <c:extLst>
            <c:ext xmlns:c16="http://schemas.microsoft.com/office/drawing/2014/chart" uri="{C3380CC4-5D6E-409C-BE32-E72D297353CC}">
              <c16:uniqueId val="{00000001-17BE-4482-8DF7-4FF98DA322EA}"/>
            </c:ext>
          </c:extLst>
        </c:ser>
        <c:ser>
          <c:idx val="2"/>
          <c:order val="2"/>
          <c:tx>
            <c:strRef>
              <c:f>Education!$D$3:$D$4</c:f>
              <c:strCache>
                <c:ptCount val="1"/>
                <c:pt idx="0">
                  <c:v>Sans réponse/Je ne sais pas</c:v>
                </c:pt>
              </c:strCache>
            </c:strRef>
          </c:tx>
          <c:spPr>
            <a:solidFill>
              <a:schemeClr val="accent3"/>
            </a:solidFill>
            <a:ln>
              <a:noFill/>
            </a:ln>
            <a:effectLst/>
          </c:spPr>
          <c:invertIfNegative val="0"/>
          <c:cat>
            <c:strRef>
              <c:f>Education!$A$5:$A$7</c:f>
              <c:strCache>
                <c:ptCount val="2"/>
                <c:pt idx="0">
                  <c:v>Garçons</c:v>
                </c:pt>
                <c:pt idx="1">
                  <c:v>Filles</c:v>
                </c:pt>
              </c:strCache>
            </c:strRef>
          </c:cat>
          <c:val>
            <c:numRef>
              <c:f>Education!$D$5:$D$7</c:f>
              <c:numCache>
                <c:formatCode>0%</c:formatCode>
                <c:ptCount val="2"/>
                <c:pt idx="0">
                  <c:v>0.18903028806525723</c:v>
                </c:pt>
                <c:pt idx="1">
                  <c:v>0.1251378190257586</c:v>
                </c:pt>
              </c:numCache>
            </c:numRef>
          </c:val>
          <c:extLst>
            <c:ext xmlns:c16="http://schemas.microsoft.com/office/drawing/2014/chart" uri="{C3380CC4-5D6E-409C-BE32-E72D297353CC}">
              <c16:uniqueId val="{00000002-17BE-4482-8DF7-4FF98DA322EA}"/>
            </c:ext>
          </c:extLst>
        </c:ser>
        <c:dLbls>
          <c:showLegendKey val="0"/>
          <c:showVal val="0"/>
          <c:showCatName val="0"/>
          <c:showSerName val="0"/>
          <c:showPercent val="0"/>
          <c:showBubbleSize val="0"/>
        </c:dLbls>
        <c:gapWidth val="150"/>
        <c:overlap val="100"/>
        <c:axId val="815779839"/>
        <c:axId val="935424911"/>
      </c:barChart>
      <c:catAx>
        <c:axId val="815779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935424911"/>
        <c:crosses val="autoZero"/>
        <c:auto val="1"/>
        <c:lblAlgn val="ctr"/>
        <c:lblOffset val="100"/>
        <c:noMultiLvlLbl val="0"/>
      </c:catAx>
      <c:valAx>
        <c:axId val="9354249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815779839"/>
        <c:crosses val="autoZero"/>
        <c:crossBetween val="between"/>
      </c:valAx>
      <c:spPr>
        <a:noFill/>
        <a:ln>
          <a:noFill/>
        </a:ln>
        <a:effectLst/>
      </c:spPr>
    </c:plotArea>
    <c:legend>
      <c:legendPos val="r"/>
      <c:layout>
        <c:manualLayout>
          <c:xMode val="edge"/>
          <c:yMode val="edge"/>
          <c:x val="0.62461367702171555"/>
          <c:y val="0.26779249618325524"/>
          <c:w val="0.37538632297828445"/>
          <c:h val="0.541464910344150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2400"/>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[Donnees_f_recod_tableaux.xlsx]Education!Tableau croisé dynamique8</c:name>
    <c:fmtId val="22"/>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s>
    <c:plotArea>
      <c:layout/>
      <c:barChart>
        <c:barDir val="col"/>
        <c:grouping val="percentStacked"/>
        <c:varyColors val="0"/>
        <c:ser>
          <c:idx val="0"/>
          <c:order val="0"/>
          <c:tx>
            <c:strRef>
              <c:f>Education!$B$115:$B$116</c:f>
              <c:strCache>
                <c:ptCount val="1"/>
                <c:pt idx="0">
                  <c:v>Education différente</c:v>
                </c:pt>
              </c:strCache>
            </c:strRef>
          </c:tx>
          <c:spPr>
            <a:solidFill>
              <a:schemeClr val="accent1"/>
            </a:solidFill>
            <a:ln>
              <a:noFill/>
            </a:ln>
            <a:effectLst/>
          </c:spPr>
          <c:invertIfNegative val="0"/>
          <c:cat>
            <c:multiLvlStrRef>
              <c:f>Education!$A$117:$A$123</c:f>
              <c:multiLvlStrCache>
                <c:ptCount val="4"/>
                <c:lvl>
                  <c:pt idx="0">
                    <c:v>Parents séparés</c:v>
                  </c:pt>
                  <c:pt idx="1">
                    <c:v>Parents ensemble</c:v>
                  </c:pt>
                  <c:pt idx="2">
                    <c:v>Parents séparés</c:v>
                  </c:pt>
                  <c:pt idx="3">
                    <c:v>Parents ensemble</c:v>
                  </c:pt>
                </c:lvl>
                <c:lvl>
                  <c:pt idx="0">
                    <c:v>Garçons</c:v>
                  </c:pt>
                  <c:pt idx="2">
                    <c:v>Filles</c:v>
                  </c:pt>
                </c:lvl>
              </c:multiLvlStrCache>
            </c:multiLvlStrRef>
          </c:cat>
          <c:val>
            <c:numRef>
              <c:f>Education!$B$117:$B$123</c:f>
              <c:numCache>
                <c:formatCode>0.00%</c:formatCode>
                <c:ptCount val="4"/>
                <c:pt idx="0">
                  <c:v>0.72294228827149709</c:v>
                </c:pt>
                <c:pt idx="1">
                  <c:v>0.5368422719057766</c:v>
                </c:pt>
                <c:pt idx="2">
                  <c:v>0.81987797039986965</c:v>
                </c:pt>
                <c:pt idx="3">
                  <c:v>0.70291590335871545</c:v>
                </c:pt>
              </c:numCache>
            </c:numRef>
          </c:val>
          <c:extLst>
            <c:ext xmlns:c16="http://schemas.microsoft.com/office/drawing/2014/chart" uri="{C3380CC4-5D6E-409C-BE32-E72D297353CC}">
              <c16:uniqueId val="{00000000-92A2-4D11-9959-41B40E43A4F1}"/>
            </c:ext>
          </c:extLst>
        </c:ser>
        <c:ser>
          <c:idx val="1"/>
          <c:order val="1"/>
          <c:tx>
            <c:strRef>
              <c:f>Education!$C$115:$C$116</c:f>
              <c:strCache>
                <c:ptCount val="1"/>
                <c:pt idx="0">
                  <c:v>Même éducation</c:v>
                </c:pt>
              </c:strCache>
            </c:strRef>
          </c:tx>
          <c:spPr>
            <a:solidFill>
              <a:schemeClr val="accent2"/>
            </a:solidFill>
            <a:ln>
              <a:noFill/>
            </a:ln>
            <a:effectLst/>
          </c:spPr>
          <c:invertIfNegative val="0"/>
          <c:cat>
            <c:multiLvlStrRef>
              <c:f>Education!$A$117:$A$123</c:f>
              <c:multiLvlStrCache>
                <c:ptCount val="4"/>
                <c:lvl>
                  <c:pt idx="0">
                    <c:v>Parents séparés</c:v>
                  </c:pt>
                  <c:pt idx="1">
                    <c:v>Parents ensemble</c:v>
                  </c:pt>
                  <c:pt idx="2">
                    <c:v>Parents séparés</c:v>
                  </c:pt>
                  <c:pt idx="3">
                    <c:v>Parents ensemble</c:v>
                  </c:pt>
                </c:lvl>
                <c:lvl>
                  <c:pt idx="0">
                    <c:v>Garçons</c:v>
                  </c:pt>
                  <c:pt idx="2">
                    <c:v>Filles</c:v>
                  </c:pt>
                </c:lvl>
              </c:multiLvlStrCache>
            </c:multiLvlStrRef>
          </c:cat>
          <c:val>
            <c:numRef>
              <c:f>Education!$C$117:$C$123</c:f>
              <c:numCache>
                <c:formatCode>0.00%</c:formatCode>
                <c:ptCount val="4"/>
                <c:pt idx="0">
                  <c:v>0.20035780327910679</c:v>
                </c:pt>
                <c:pt idx="1">
                  <c:v>0.23069151868043672</c:v>
                </c:pt>
                <c:pt idx="2">
                  <c:v>0.1000890669789779</c:v>
                </c:pt>
                <c:pt idx="3">
                  <c:v>0.1470361351344209</c:v>
                </c:pt>
              </c:numCache>
            </c:numRef>
          </c:val>
          <c:extLst>
            <c:ext xmlns:c16="http://schemas.microsoft.com/office/drawing/2014/chart" uri="{C3380CC4-5D6E-409C-BE32-E72D297353CC}">
              <c16:uniqueId val="{00000001-92A2-4D11-9959-41B40E43A4F1}"/>
            </c:ext>
          </c:extLst>
        </c:ser>
        <c:ser>
          <c:idx val="2"/>
          <c:order val="2"/>
          <c:tx>
            <c:strRef>
              <c:f>Education!$D$115:$D$116</c:f>
              <c:strCache>
                <c:ptCount val="1"/>
                <c:pt idx="0">
                  <c:v>Sans réponse/Je ne sais pas</c:v>
                </c:pt>
              </c:strCache>
            </c:strRef>
          </c:tx>
          <c:spPr>
            <a:solidFill>
              <a:schemeClr val="accent3"/>
            </a:solidFill>
            <a:ln>
              <a:noFill/>
            </a:ln>
            <a:effectLst/>
          </c:spPr>
          <c:invertIfNegative val="0"/>
          <c:cat>
            <c:multiLvlStrRef>
              <c:f>Education!$A$117:$A$123</c:f>
              <c:multiLvlStrCache>
                <c:ptCount val="4"/>
                <c:lvl>
                  <c:pt idx="0">
                    <c:v>Parents séparés</c:v>
                  </c:pt>
                  <c:pt idx="1">
                    <c:v>Parents ensemble</c:v>
                  </c:pt>
                  <c:pt idx="2">
                    <c:v>Parents séparés</c:v>
                  </c:pt>
                  <c:pt idx="3">
                    <c:v>Parents ensemble</c:v>
                  </c:pt>
                </c:lvl>
                <c:lvl>
                  <c:pt idx="0">
                    <c:v>Garçons</c:v>
                  </c:pt>
                  <c:pt idx="2">
                    <c:v>Filles</c:v>
                  </c:pt>
                </c:lvl>
              </c:multiLvlStrCache>
            </c:multiLvlStrRef>
          </c:cat>
          <c:val>
            <c:numRef>
              <c:f>Education!$D$117:$D$123</c:f>
              <c:numCache>
                <c:formatCode>0.00%</c:formatCode>
                <c:ptCount val="4"/>
                <c:pt idx="0">
                  <c:v>7.6699908449396142E-2</c:v>
                </c:pt>
                <c:pt idx="1">
                  <c:v>0.23246620941378682</c:v>
                </c:pt>
                <c:pt idx="2">
                  <c:v>8.0032962621152434E-2</c:v>
                </c:pt>
                <c:pt idx="3">
                  <c:v>0.15004796150686356</c:v>
                </c:pt>
              </c:numCache>
            </c:numRef>
          </c:val>
          <c:extLst>
            <c:ext xmlns:c16="http://schemas.microsoft.com/office/drawing/2014/chart" uri="{C3380CC4-5D6E-409C-BE32-E72D297353CC}">
              <c16:uniqueId val="{00000002-92A2-4D11-9959-41B40E43A4F1}"/>
            </c:ext>
          </c:extLst>
        </c:ser>
        <c:dLbls>
          <c:showLegendKey val="0"/>
          <c:showVal val="0"/>
          <c:showCatName val="0"/>
          <c:showSerName val="0"/>
          <c:showPercent val="0"/>
          <c:showBubbleSize val="0"/>
        </c:dLbls>
        <c:gapWidth val="150"/>
        <c:overlap val="100"/>
        <c:axId val="590563032"/>
        <c:axId val="450106376"/>
      </c:barChart>
      <c:catAx>
        <c:axId val="590563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fr-FR"/>
          </a:p>
        </c:txPr>
        <c:crossAx val="450106376"/>
        <c:crosses val="autoZero"/>
        <c:auto val="1"/>
        <c:lblAlgn val="ctr"/>
        <c:lblOffset val="100"/>
        <c:noMultiLvlLbl val="0"/>
      </c:catAx>
      <c:valAx>
        <c:axId val="450106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fr-FR"/>
          </a:p>
        </c:txPr>
        <c:crossAx val="590563032"/>
        <c:crosses val="autoZero"/>
        <c:crossBetween val="between"/>
      </c:valAx>
      <c:spPr>
        <a:noFill/>
        <a:ln>
          <a:noFill/>
        </a:ln>
        <a:effectLst/>
      </c:spPr>
    </c:plotArea>
    <c:legend>
      <c:legendPos val="r"/>
      <c:layout>
        <c:manualLayout>
          <c:xMode val="edge"/>
          <c:yMode val="edge"/>
          <c:x val="0.63181059264143702"/>
          <c:y val="8.218555967926397E-2"/>
          <c:w val="0.36818940735856293"/>
          <c:h val="0.56134285668005768"/>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2800"/>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[Donnees_f_recod_tableaux.xlsx]Participation!Tableau croisé dynamique7</c:name>
    <c:fmtId val="6"/>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s>
    <c:plotArea>
      <c:layout/>
      <c:barChart>
        <c:barDir val="col"/>
        <c:grouping val="percentStacked"/>
        <c:varyColors val="0"/>
        <c:ser>
          <c:idx val="0"/>
          <c:order val="0"/>
          <c:tx>
            <c:strRef>
              <c:f>Participation!$B$12:$B$13</c:f>
              <c:strCache>
                <c:ptCount val="1"/>
                <c:pt idx="0">
                  <c:v>Oui, ils/elles participent autant</c:v>
                </c:pt>
              </c:strCache>
            </c:strRef>
          </c:tx>
          <c:spPr>
            <a:solidFill>
              <a:schemeClr val="accent1"/>
            </a:solidFill>
            <a:ln>
              <a:noFill/>
            </a:ln>
            <a:effectLst/>
          </c:spPr>
          <c:invertIfNegative val="0"/>
          <c:cat>
            <c:multiLvlStrRef>
              <c:f>Participation!$A$14:$A$23</c:f>
              <c:multiLvlStrCache>
                <c:ptCount val="6"/>
                <c:lvl>
                  <c:pt idx="0">
                    <c:v>Un garçon</c:v>
                  </c:pt>
                  <c:pt idx="1">
                    <c:v>Une fille</c:v>
                  </c:pt>
                  <c:pt idx="2">
                    <c:v>Un garçon</c:v>
                  </c:pt>
                  <c:pt idx="3">
                    <c:v>Une fille</c:v>
                  </c:pt>
                  <c:pt idx="4">
                    <c:v>Un garçon</c:v>
                  </c:pt>
                  <c:pt idx="5">
                    <c:v>Une fille</c:v>
                  </c:pt>
                </c:lvl>
                <c:lvl>
                  <c:pt idx="0">
                    <c:v>Hélène Boucher</c:v>
                  </c:pt>
                  <c:pt idx="2">
                    <c:v>Henri Bergson</c:v>
                  </c:pt>
                  <c:pt idx="4">
                    <c:v>Miriam Makeba</c:v>
                  </c:pt>
                </c:lvl>
              </c:multiLvlStrCache>
            </c:multiLvlStrRef>
          </c:cat>
          <c:val>
            <c:numRef>
              <c:f>Participation!$B$14:$B$23</c:f>
              <c:numCache>
                <c:formatCode>0%</c:formatCode>
                <c:ptCount val="6"/>
                <c:pt idx="0">
                  <c:v>0.32905371575709891</c:v>
                </c:pt>
                <c:pt idx="1">
                  <c:v>0.13854827439922765</c:v>
                </c:pt>
                <c:pt idx="2">
                  <c:v>0.36435251495492477</c:v>
                </c:pt>
                <c:pt idx="3">
                  <c:v>0.23918416850896598</c:v>
                </c:pt>
                <c:pt idx="4">
                  <c:v>0.63599514968600723</c:v>
                </c:pt>
                <c:pt idx="5">
                  <c:v>0.3016834336493957</c:v>
                </c:pt>
              </c:numCache>
            </c:numRef>
          </c:val>
          <c:extLst>
            <c:ext xmlns:c16="http://schemas.microsoft.com/office/drawing/2014/chart" uri="{C3380CC4-5D6E-409C-BE32-E72D297353CC}">
              <c16:uniqueId val="{00000000-339C-478D-963C-97CEDF4AA450}"/>
            </c:ext>
          </c:extLst>
        </c:ser>
        <c:ser>
          <c:idx val="1"/>
          <c:order val="1"/>
          <c:tx>
            <c:strRef>
              <c:f>Participation!$C$12:$C$13</c:f>
              <c:strCache>
                <c:ptCount val="1"/>
                <c:pt idx="0">
                  <c:v>Non, les filles font plus</c:v>
                </c:pt>
              </c:strCache>
            </c:strRef>
          </c:tx>
          <c:spPr>
            <a:solidFill>
              <a:schemeClr val="accent2"/>
            </a:solidFill>
            <a:ln>
              <a:noFill/>
            </a:ln>
            <a:effectLst/>
          </c:spPr>
          <c:invertIfNegative val="0"/>
          <c:cat>
            <c:multiLvlStrRef>
              <c:f>Participation!$A$14:$A$23</c:f>
              <c:multiLvlStrCache>
                <c:ptCount val="6"/>
                <c:lvl>
                  <c:pt idx="0">
                    <c:v>Un garçon</c:v>
                  </c:pt>
                  <c:pt idx="1">
                    <c:v>Une fille</c:v>
                  </c:pt>
                  <c:pt idx="2">
                    <c:v>Un garçon</c:v>
                  </c:pt>
                  <c:pt idx="3">
                    <c:v>Une fille</c:v>
                  </c:pt>
                  <c:pt idx="4">
                    <c:v>Un garçon</c:v>
                  </c:pt>
                  <c:pt idx="5">
                    <c:v>Une fille</c:v>
                  </c:pt>
                </c:lvl>
                <c:lvl>
                  <c:pt idx="0">
                    <c:v>Hélène Boucher</c:v>
                  </c:pt>
                  <c:pt idx="2">
                    <c:v>Henri Bergson</c:v>
                  </c:pt>
                  <c:pt idx="4">
                    <c:v>Miriam Makeba</c:v>
                  </c:pt>
                </c:lvl>
              </c:multiLvlStrCache>
            </c:multiLvlStrRef>
          </c:cat>
          <c:val>
            <c:numRef>
              <c:f>Participation!$C$14:$C$23</c:f>
              <c:numCache>
                <c:formatCode>0%</c:formatCode>
                <c:ptCount val="6"/>
                <c:pt idx="0">
                  <c:v>0.64467323300108981</c:v>
                </c:pt>
                <c:pt idx="1">
                  <c:v>0.85502124350771769</c:v>
                </c:pt>
                <c:pt idx="2">
                  <c:v>0.63564748504507529</c:v>
                </c:pt>
                <c:pt idx="3">
                  <c:v>0.76081583149103393</c:v>
                </c:pt>
                <c:pt idx="4">
                  <c:v>0.31700697910485903</c:v>
                </c:pt>
                <c:pt idx="5">
                  <c:v>0.67457162166110551</c:v>
                </c:pt>
              </c:numCache>
            </c:numRef>
          </c:val>
          <c:extLst>
            <c:ext xmlns:c16="http://schemas.microsoft.com/office/drawing/2014/chart" uri="{C3380CC4-5D6E-409C-BE32-E72D297353CC}">
              <c16:uniqueId val="{00000001-339C-478D-963C-97CEDF4AA450}"/>
            </c:ext>
          </c:extLst>
        </c:ser>
        <c:ser>
          <c:idx val="2"/>
          <c:order val="2"/>
          <c:tx>
            <c:strRef>
              <c:f>Participation!$D$12:$D$13</c:f>
              <c:strCache>
                <c:ptCount val="1"/>
                <c:pt idx="0">
                  <c:v>Non, les garçons font plus</c:v>
                </c:pt>
              </c:strCache>
            </c:strRef>
          </c:tx>
          <c:spPr>
            <a:solidFill>
              <a:schemeClr val="accent3"/>
            </a:solidFill>
            <a:ln>
              <a:noFill/>
            </a:ln>
            <a:effectLst/>
          </c:spPr>
          <c:invertIfNegative val="0"/>
          <c:cat>
            <c:multiLvlStrRef>
              <c:f>Participation!$A$14:$A$23</c:f>
              <c:multiLvlStrCache>
                <c:ptCount val="6"/>
                <c:lvl>
                  <c:pt idx="0">
                    <c:v>Un garçon</c:v>
                  </c:pt>
                  <c:pt idx="1">
                    <c:v>Une fille</c:v>
                  </c:pt>
                  <c:pt idx="2">
                    <c:v>Un garçon</c:v>
                  </c:pt>
                  <c:pt idx="3">
                    <c:v>Une fille</c:v>
                  </c:pt>
                  <c:pt idx="4">
                    <c:v>Un garçon</c:v>
                  </c:pt>
                  <c:pt idx="5">
                    <c:v>Une fille</c:v>
                  </c:pt>
                </c:lvl>
                <c:lvl>
                  <c:pt idx="0">
                    <c:v>Hélène Boucher</c:v>
                  </c:pt>
                  <c:pt idx="2">
                    <c:v>Henri Bergson</c:v>
                  </c:pt>
                  <c:pt idx="4">
                    <c:v>Miriam Makeba</c:v>
                  </c:pt>
                </c:lvl>
              </c:multiLvlStrCache>
            </c:multiLvlStrRef>
          </c:cat>
          <c:val>
            <c:numRef>
              <c:f>Participation!$D$14:$D$23</c:f>
              <c:numCache>
                <c:formatCode>0%</c:formatCode>
                <c:ptCount val="6"/>
                <c:pt idx="0">
                  <c:v>2.6273051241811358E-2</c:v>
                </c:pt>
                <c:pt idx="1">
                  <c:v>6.4304820930546685E-3</c:v>
                </c:pt>
                <c:pt idx="2">
                  <c:v>0</c:v>
                </c:pt>
                <c:pt idx="3">
                  <c:v>0</c:v>
                </c:pt>
                <c:pt idx="4">
                  <c:v>4.6997871209133672E-2</c:v>
                </c:pt>
                <c:pt idx="5">
                  <c:v>2.3744944689498945E-2</c:v>
                </c:pt>
              </c:numCache>
            </c:numRef>
          </c:val>
          <c:extLst>
            <c:ext xmlns:c16="http://schemas.microsoft.com/office/drawing/2014/chart" uri="{C3380CC4-5D6E-409C-BE32-E72D297353CC}">
              <c16:uniqueId val="{00000002-339C-478D-963C-97CEDF4AA450}"/>
            </c:ext>
          </c:extLst>
        </c:ser>
        <c:dLbls>
          <c:showLegendKey val="0"/>
          <c:showVal val="0"/>
          <c:showCatName val="0"/>
          <c:showSerName val="0"/>
          <c:showPercent val="0"/>
          <c:showBubbleSize val="0"/>
        </c:dLbls>
        <c:gapWidth val="219"/>
        <c:overlap val="100"/>
        <c:axId val="1408182992"/>
        <c:axId val="1408178000"/>
      </c:barChart>
      <c:catAx>
        <c:axId val="1408182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408178000"/>
        <c:crosses val="autoZero"/>
        <c:auto val="1"/>
        <c:lblAlgn val="ctr"/>
        <c:lblOffset val="100"/>
        <c:noMultiLvlLbl val="0"/>
      </c:catAx>
      <c:valAx>
        <c:axId val="14081780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408182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[Donnees_f_recod_tableaux.xlsx]Vaisselle!Tableau croisé dynamique13</c:name>
    <c:fmtId val="3"/>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s>
    <c:plotArea>
      <c:layout/>
      <c:barChart>
        <c:barDir val="col"/>
        <c:grouping val="percentStacked"/>
        <c:varyColors val="0"/>
        <c:ser>
          <c:idx val="0"/>
          <c:order val="0"/>
          <c:tx>
            <c:strRef>
              <c:f>Vaisselle!$B$28:$B$29</c:f>
              <c:strCache>
                <c:ptCount val="1"/>
                <c:pt idx="0">
                  <c:v>1. Souvent</c:v>
                </c:pt>
              </c:strCache>
            </c:strRef>
          </c:tx>
          <c:spPr>
            <a:solidFill>
              <a:schemeClr val="accent1"/>
            </a:solidFill>
            <a:ln>
              <a:noFill/>
            </a:ln>
            <a:effectLst/>
          </c:spPr>
          <c:invertIfNegative val="0"/>
          <c:cat>
            <c:multiLvlStrRef>
              <c:f>Vaisselle!$A$30:$A$38</c:f>
              <c:multiLvlStrCache>
                <c:ptCount val="6"/>
                <c:lvl>
                  <c:pt idx="0">
                    <c:v>0</c:v>
                  </c:pt>
                  <c:pt idx="1">
                    <c:v>1</c:v>
                  </c:pt>
                  <c:pt idx="2">
                    <c:v>2+</c:v>
                  </c:pt>
                  <c:pt idx="3">
                    <c:v>0</c:v>
                  </c:pt>
                  <c:pt idx="4">
                    <c:v>1</c:v>
                  </c:pt>
                  <c:pt idx="5">
                    <c:v>2+</c:v>
                  </c:pt>
                </c:lvl>
                <c:lvl>
                  <c:pt idx="0">
                    <c:v>Un garçon</c:v>
                  </c:pt>
                  <c:pt idx="3">
                    <c:v>Une fille</c:v>
                  </c:pt>
                </c:lvl>
              </c:multiLvlStrCache>
            </c:multiLvlStrRef>
          </c:cat>
          <c:val>
            <c:numRef>
              <c:f>Vaisselle!$B$30:$B$38</c:f>
              <c:numCache>
                <c:formatCode>0.00%</c:formatCode>
                <c:ptCount val="6"/>
                <c:pt idx="0">
                  <c:v>0.72342423250291721</c:v>
                </c:pt>
                <c:pt idx="1">
                  <c:v>0.42746031610890955</c:v>
                </c:pt>
                <c:pt idx="2">
                  <c:v>0.61141658420344369</c:v>
                </c:pt>
                <c:pt idx="3">
                  <c:v>0.63441106220424248</c:v>
                </c:pt>
                <c:pt idx="4">
                  <c:v>0.6623973501854501</c:v>
                </c:pt>
                <c:pt idx="5">
                  <c:v>0.76929807947508233</c:v>
                </c:pt>
              </c:numCache>
            </c:numRef>
          </c:val>
          <c:extLst>
            <c:ext xmlns:c16="http://schemas.microsoft.com/office/drawing/2014/chart" uri="{C3380CC4-5D6E-409C-BE32-E72D297353CC}">
              <c16:uniqueId val="{00000000-40D8-4275-A774-3DA95C314FEF}"/>
            </c:ext>
          </c:extLst>
        </c:ser>
        <c:ser>
          <c:idx val="1"/>
          <c:order val="1"/>
          <c:tx>
            <c:strRef>
              <c:f>Vaisselle!$C$28:$C$29</c:f>
              <c:strCache>
                <c:ptCount val="1"/>
                <c:pt idx="0">
                  <c:v>2. Rarement</c:v>
                </c:pt>
              </c:strCache>
            </c:strRef>
          </c:tx>
          <c:spPr>
            <a:solidFill>
              <a:schemeClr val="accent2"/>
            </a:solidFill>
            <a:ln>
              <a:noFill/>
            </a:ln>
            <a:effectLst/>
          </c:spPr>
          <c:invertIfNegative val="0"/>
          <c:cat>
            <c:multiLvlStrRef>
              <c:f>Vaisselle!$A$30:$A$38</c:f>
              <c:multiLvlStrCache>
                <c:ptCount val="6"/>
                <c:lvl>
                  <c:pt idx="0">
                    <c:v>0</c:v>
                  </c:pt>
                  <c:pt idx="1">
                    <c:v>1</c:v>
                  </c:pt>
                  <c:pt idx="2">
                    <c:v>2+</c:v>
                  </c:pt>
                  <c:pt idx="3">
                    <c:v>0</c:v>
                  </c:pt>
                  <c:pt idx="4">
                    <c:v>1</c:v>
                  </c:pt>
                  <c:pt idx="5">
                    <c:v>2+</c:v>
                  </c:pt>
                </c:lvl>
                <c:lvl>
                  <c:pt idx="0">
                    <c:v>Un garçon</c:v>
                  </c:pt>
                  <c:pt idx="3">
                    <c:v>Une fille</c:v>
                  </c:pt>
                </c:lvl>
              </c:multiLvlStrCache>
            </c:multiLvlStrRef>
          </c:cat>
          <c:val>
            <c:numRef>
              <c:f>Vaisselle!$C$30:$C$38</c:f>
              <c:numCache>
                <c:formatCode>0.00%</c:formatCode>
                <c:ptCount val="6"/>
                <c:pt idx="0">
                  <c:v>0.27657576749708279</c:v>
                </c:pt>
                <c:pt idx="1">
                  <c:v>0.57253968389109033</c:v>
                </c:pt>
                <c:pt idx="2">
                  <c:v>0.38858341579655631</c:v>
                </c:pt>
                <c:pt idx="3">
                  <c:v>0.36558893779575763</c:v>
                </c:pt>
                <c:pt idx="4">
                  <c:v>0.33760264981455002</c:v>
                </c:pt>
                <c:pt idx="5">
                  <c:v>0.23070192052491775</c:v>
                </c:pt>
              </c:numCache>
            </c:numRef>
          </c:val>
          <c:extLst>
            <c:ext xmlns:c16="http://schemas.microsoft.com/office/drawing/2014/chart" uri="{C3380CC4-5D6E-409C-BE32-E72D297353CC}">
              <c16:uniqueId val="{00000001-40D8-4275-A774-3DA95C314FEF}"/>
            </c:ext>
          </c:extLst>
        </c:ser>
        <c:dLbls>
          <c:showLegendKey val="0"/>
          <c:showVal val="0"/>
          <c:showCatName val="0"/>
          <c:showSerName val="0"/>
          <c:showPercent val="0"/>
          <c:showBubbleSize val="0"/>
        </c:dLbls>
        <c:gapWidth val="219"/>
        <c:overlap val="100"/>
        <c:axId val="1408286560"/>
        <c:axId val="1408286976"/>
      </c:barChart>
      <c:catAx>
        <c:axId val="140828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408286976"/>
        <c:crosses val="autoZero"/>
        <c:auto val="1"/>
        <c:lblAlgn val="ctr"/>
        <c:lblOffset val="100"/>
        <c:noMultiLvlLbl val="0"/>
      </c:catAx>
      <c:valAx>
        <c:axId val="1408286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408286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2000" b="1" dirty="0" smtClean="0">
                <a:solidFill>
                  <a:schemeClr val="tx1"/>
                </a:solidFill>
              </a:rPr>
              <a:t>Fréquence des départs</a:t>
            </a:r>
            <a:r>
              <a:rPr lang="fr-FR" sz="2000" b="1" baseline="0" dirty="0" smtClean="0">
                <a:solidFill>
                  <a:schemeClr val="tx1"/>
                </a:solidFill>
              </a:rPr>
              <a:t> </a:t>
            </a:r>
            <a:r>
              <a:rPr lang="fr-FR" sz="2000" b="1" dirty="0" smtClean="0">
                <a:solidFill>
                  <a:schemeClr val="tx1"/>
                </a:solidFill>
              </a:rPr>
              <a:t>en vacances (</a:t>
            </a:r>
            <a:r>
              <a:rPr lang="fr-FR" sz="2000" b="1" i="0" u="none" strike="noStrike" kern="1200" spc="0" baseline="0" dirty="0" smtClean="0">
                <a:solidFill>
                  <a:schemeClr val="tx1"/>
                </a:solidFill>
                <a:latin typeface="+mn-lt"/>
                <a:ea typeface="+mn-ea"/>
                <a:cs typeface="+mn-cs"/>
              </a:rPr>
              <a:t>par an)</a:t>
            </a:r>
            <a:endParaRPr lang="fr-FR" sz="2000" b="1" i="0" u="none" strike="noStrike" kern="1200" spc="0" baseline="0" dirty="0">
              <a:solidFill>
                <a:schemeClr val="tx1"/>
              </a:solidFill>
              <a:latin typeface="+mn-lt"/>
              <a:ea typeface="+mn-ea"/>
              <a:cs typeface="+mn-cs"/>
            </a:endParaRPr>
          </a:p>
        </c:rich>
      </c:tx>
      <c:layout>
        <c:manualLayout>
          <c:xMode val="edge"/>
          <c:yMode val="edge"/>
          <c:x val="0.12640188514958065"/>
          <c:y val="1.35272780792481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2996833719577797"/>
          <c:y val="0.19854703485502256"/>
          <c:w val="0.84787099583600489"/>
          <c:h val="0.52804173723599424"/>
        </c:manualLayout>
      </c:layout>
      <c:barChart>
        <c:barDir val="col"/>
        <c:grouping val="stacked"/>
        <c:varyColors val="0"/>
        <c:ser>
          <c:idx val="0"/>
          <c:order val="0"/>
          <c:tx>
            <c:strRef>
              <c:f>VACANCES!$G$17</c:f>
              <c:strCache>
                <c:ptCount val="1"/>
                <c:pt idx="0">
                  <c:v>Jamais</c:v>
                </c:pt>
              </c:strCache>
            </c:strRef>
          </c:tx>
          <c:spPr>
            <a:solidFill>
              <a:schemeClr val="accent1">
                <a:lumMod val="60000"/>
                <a:lumOff val="40000"/>
              </a:schemeClr>
            </a:solidFill>
            <a:ln>
              <a:noFill/>
            </a:ln>
            <a:effectLst/>
          </c:spPr>
          <c:invertIfNegative val="0"/>
          <c:dPt>
            <c:idx val="3"/>
            <c:invertIfNegative val="0"/>
            <c:bubble3D val="0"/>
            <c:spPr>
              <a:solidFill>
                <a:schemeClr val="accent1"/>
              </a:solidFill>
              <a:ln>
                <a:noFill/>
              </a:ln>
              <a:effectLst/>
            </c:spPr>
            <c:extLst>
              <c:ext xmlns:c16="http://schemas.microsoft.com/office/drawing/2014/chart" uri="{C3380CC4-5D6E-409C-BE32-E72D297353CC}">
                <c16:uniqueId val="{00000003-DB4A-4044-A2B6-38613BAB24F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VACANCES!$H$16:$K$16</c:f>
              <c:strCache>
                <c:ptCount val="4"/>
                <c:pt idx="0">
                  <c:v>Miriam Makeba</c:v>
                </c:pt>
                <c:pt idx="1">
                  <c:v>Henri Bergson</c:v>
                </c:pt>
                <c:pt idx="2">
                  <c:v>Hélène Boucher</c:v>
                </c:pt>
                <c:pt idx="3">
                  <c:v>Total</c:v>
                </c:pt>
              </c:strCache>
            </c:strRef>
          </c:cat>
          <c:val>
            <c:numRef>
              <c:f>VACANCES!$H$17:$K$17</c:f>
              <c:numCache>
                <c:formatCode>0.00%</c:formatCode>
                <c:ptCount val="4"/>
                <c:pt idx="0">
                  <c:v>0.1588063350026882</c:v>
                </c:pt>
                <c:pt idx="1">
                  <c:v>0.1881830606689639</c:v>
                </c:pt>
                <c:pt idx="2">
                  <c:v>4.7640388725463959E-2</c:v>
                </c:pt>
                <c:pt idx="3" formatCode="0%">
                  <c:v>0.11267582829232389</c:v>
                </c:pt>
              </c:numCache>
            </c:numRef>
          </c:val>
          <c:extLst>
            <c:ext xmlns:c16="http://schemas.microsoft.com/office/drawing/2014/chart" uri="{C3380CC4-5D6E-409C-BE32-E72D297353CC}">
              <c16:uniqueId val="{00000000-1B7E-4915-83AD-0BFB23260554}"/>
            </c:ext>
          </c:extLst>
        </c:ser>
        <c:ser>
          <c:idx val="1"/>
          <c:order val="1"/>
          <c:tx>
            <c:strRef>
              <c:f>VACANCES!$G$18</c:f>
              <c:strCache>
                <c:ptCount val="1"/>
                <c:pt idx="0">
                  <c:v>1 ou 2 fois</c:v>
                </c:pt>
              </c:strCache>
            </c:strRef>
          </c:tx>
          <c:spPr>
            <a:solidFill>
              <a:schemeClr val="accent2">
                <a:lumMod val="60000"/>
                <a:lumOff val="40000"/>
                <a:alpha val="85000"/>
              </a:schemeClr>
            </a:solidFill>
            <a:ln>
              <a:noFill/>
            </a:ln>
            <a:effectLst/>
          </c:spPr>
          <c:invertIfNegative val="0"/>
          <c:dPt>
            <c:idx val="3"/>
            <c:invertIfNegative val="0"/>
            <c:bubble3D val="0"/>
            <c:spPr>
              <a:solidFill>
                <a:schemeClr val="accent2">
                  <a:alpha val="85000"/>
                </a:schemeClr>
              </a:solidFill>
              <a:ln>
                <a:noFill/>
              </a:ln>
              <a:effectLst/>
            </c:spPr>
            <c:extLst>
              <c:ext xmlns:c16="http://schemas.microsoft.com/office/drawing/2014/chart" uri="{C3380CC4-5D6E-409C-BE32-E72D297353CC}">
                <c16:uniqueId val="{00000002-DB4A-4044-A2B6-38613BAB24F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VACANCES!$H$16:$K$16</c:f>
              <c:strCache>
                <c:ptCount val="4"/>
                <c:pt idx="0">
                  <c:v>Miriam Makeba</c:v>
                </c:pt>
                <c:pt idx="1">
                  <c:v>Henri Bergson</c:v>
                </c:pt>
                <c:pt idx="2">
                  <c:v>Hélène Boucher</c:v>
                </c:pt>
                <c:pt idx="3">
                  <c:v>Total</c:v>
                </c:pt>
              </c:strCache>
            </c:strRef>
          </c:cat>
          <c:val>
            <c:numRef>
              <c:f>VACANCES!$H$18:$K$18</c:f>
              <c:numCache>
                <c:formatCode>0.00%</c:formatCode>
                <c:ptCount val="4"/>
                <c:pt idx="0">
                  <c:v>0.59738154216497696</c:v>
                </c:pt>
                <c:pt idx="1">
                  <c:v>0.53696469242193134</c:v>
                </c:pt>
                <c:pt idx="2">
                  <c:v>0.38311302753828991</c:v>
                </c:pt>
                <c:pt idx="3" formatCode="0%">
                  <c:v>0.46514544601649271</c:v>
                </c:pt>
              </c:numCache>
            </c:numRef>
          </c:val>
          <c:extLst>
            <c:ext xmlns:c16="http://schemas.microsoft.com/office/drawing/2014/chart" uri="{C3380CC4-5D6E-409C-BE32-E72D297353CC}">
              <c16:uniqueId val="{00000001-1B7E-4915-83AD-0BFB23260554}"/>
            </c:ext>
          </c:extLst>
        </c:ser>
        <c:ser>
          <c:idx val="2"/>
          <c:order val="2"/>
          <c:tx>
            <c:strRef>
              <c:f>VACANCES!$G$19</c:f>
              <c:strCache>
                <c:ptCount val="1"/>
                <c:pt idx="0">
                  <c:v>3 fois ou plus</c:v>
                </c:pt>
              </c:strCache>
            </c:strRef>
          </c:tx>
          <c:spPr>
            <a:solidFill>
              <a:schemeClr val="bg1">
                <a:lumMod val="75000"/>
              </a:schemeClr>
            </a:solidFill>
            <a:ln>
              <a:noFill/>
            </a:ln>
            <a:effectLst/>
          </c:spPr>
          <c:invertIfNegative val="0"/>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4-DB4A-4044-A2B6-38613BAB24F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VACANCES!$H$16:$K$16</c:f>
              <c:strCache>
                <c:ptCount val="4"/>
                <c:pt idx="0">
                  <c:v>Miriam Makeba</c:v>
                </c:pt>
                <c:pt idx="1">
                  <c:v>Henri Bergson</c:v>
                </c:pt>
                <c:pt idx="2">
                  <c:v>Hélène Boucher</c:v>
                </c:pt>
                <c:pt idx="3">
                  <c:v>Total</c:v>
                </c:pt>
              </c:strCache>
            </c:strRef>
          </c:cat>
          <c:val>
            <c:numRef>
              <c:f>VACANCES!$H$19:$K$19</c:f>
              <c:numCache>
                <c:formatCode>0.00%</c:formatCode>
                <c:ptCount val="4"/>
                <c:pt idx="0">
                  <c:v>0.2438121228323348</c:v>
                </c:pt>
                <c:pt idx="1">
                  <c:v>0.27485224690910481</c:v>
                </c:pt>
                <c:pt idx="2">
                  <c:v>0.56924658373624615</c:v>
                </c:pt>
                <c:pt idx="3" formatCode="0%">
                  <c:v>0.42217872569118342</c:v>
                </c:pt>
              </c:numCache>
            </c:numRef>
          </c:val>
          <c:extLst>
            <c:ext xmlns:c16="http://schemas.microsoft.com/office/drawing/2014/chart" uri="{C3380CC4-5D6E-409C-BE32-E72D297353CC}">
              <c16:uniqueId val="{00000002-1B7E-4915-83AD-0BFB23260554}"/>
            </c:ext>
          </c:extLst>
        </c:ser>
        <c:dLbls>
          <c:showLegendKey val="0"/>
          <c:showVal val="0"/>
          <c:showCatName val="0"/>
          <c:showSerName val="0"/>
          <c:showPercent val="0"/>
          <c:showBubbleSize val="0"/>
        </c:dLbls>
        <c:gapWidth val="150"/>
        <c:overlap val="100"/>
        <c:axId val="523993232"/>
        <c:axId val="523997168"/>
      </c:barChart>
      <c:catAx>
        <c:axId val="523993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23997168"/>
        <c:crosses val="autoZero"/>
        <c:auto val="1"/>
        <c:lblAlgn val="ctr"/>
        <c:lblOffset val="100"/>
        <c:noMultiLvlLbl val="0"/>
      </c:catAx>
      <c:valAx>
        <c:axId val="5239971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23993232"/>
        <c:crosses val="autoZero"/>
        <c:crossBetween val="between"/>
      </c:valAx>
      <c:spPr>
        <a:noFill/>
        <a:ln>
          <a:noFill/>
        </a:ln>
        <a:effectLst/>
      </c:spPr>
    </c:plotArea>
    <c:legend>
      <c:legendPos val="b"/>
      <c:layout>
        <c:manualLayout>
          <c:xMode val="edge"/>
          <c:yMode val="edge"/>
          <c:x val="0.1397686643515911"/>
          <c:y val="0.85572878992817514"/>
          <c:w val="0.73523644927562926"/>
          <c:h val="6.854147574111069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[Donnees_f_recod_tableaux.xlsx]Vaisselle!Tableau croisé dynamique10</c:name>
    <c:fmtId val="4"/>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s>
    <c:plotArea>
      <c:layout/>
      <c:barChart>
        <c:barDir val="col"/>
        <c:grouping val="percentStacked"/>
        <c:varyColors val="0"/>
        <c:ser>
          <c:idx val="0"/>
          <c:order val="0"/>
          <c:tx>
            <c:strRef>
              <c:f>Vaisselle!$G$28:$G$29</c:f>
              <c:strCache>
                <c:ptCount val="1"/>
                <c:pt idx="0">
                  <c:v>1. Souvent</c:v>
                </c:pt>
              </c:strCache>
            </c:strRef>
          </c:tx>
          <c:spPr>
            <a:solidFill>
              <a:schemeClr val="accent1"/>
            </a:solidFill>
            <a:ln>
              <a:noFill/>
            </a:ln>
            <a:effectLst/>
          </c:spPr>
          <c:invertIfNegative val="0"/>
          <c:cat>
            <c:multiLvlStrRef>
              <c:f>Vaisselle!$F$30:$F$36</c:f>
              <c:multiLvlStrCache>
                <c:ptCount val="4"/>
                <c:lvl>
                  <c:pt idx="0">
                    <c:v>0</c:v>
                  </c:pt>
                  <c:pt idx="1">
                    <c:v>1</c:v>
                  </c:pt>
                  <c:pt idx="2">
                    <c:v>0</c:v>
                  </c:pt>
                  <c:pt idx="3">
                    <c:v>1</c:v>
                  </c:pt>
                </c:lvl>
                <c:lvl>
                  <c:pt idx="0">
                    <c:v>Un garçon</c:v>
                  </c:pt>
                  <c:pt idx="2">
                    <c:v>Une fille</c:v>
                  </c:pt>
                </c:lvl>
              </c:multiLvlStrCache>
            </c:multiLvlStrRef>
          </c:cat>
          <c:val>
            <c:numRef>
              <c:f>Vaisselle!$G$30:$G$36</c:f>
              <c:numCache>
                <c:formatCode>0.00%</c:formatCode>
                <c:ptCount val="4"/>
                <c:pt idx="0">
                  <c:v>0.54899690672769297</c:v>
                </c:pt>
                <c:pt idx="1">
                  <c:v>0.56107095136323104</c:v>
                </c:pt>
                <c:pt idx="2">
                  <c:v>0.70567487519506378</c:v>
                </c:pt>
                <c:pt idx="3">
                  <c:v>0.73565513119334758</c:v>
                </c:pt>
              </c:numCache>
            </c:numRef>
          </c:val>
          <c:extLst>
            <c:ext xmlns:c16="http://schemas.microsoft.com/office/drawing/2014/chart" uri="{C3380CC4-5D6E-409C-BE32-E72D297353CC}">
              <c16:uniqueId val="{00000000-D3B2-43B6-80F7-6567B0734EFA}"/>
            </c:ext>
          </c:extLst>
        </c:ser>
        <c:ser>
          <c:idx val="1"/>
          <c:order val="1"/>
          <c:tx>
            <c:strRef>
              <c:f>Vaisselle!$H$28:$H$29</c:f>
              <c:strCache>
                <c:ptCount val="1"/>
                <c:pt idx="0">
                  <c:v>2. Rarement</c:v>
                </c:pt>
              </c:strCache>
            </c:strRef>
          </c:tx>
          <c:spPr>
            <a:solidFill>
              <a:schemeClr val="accent2"/>
            </a:solidFill>
            <a:ln>
              <a:noFill/>
            </a:ln>
            <a:effectLst/>
          </c:spPr>
          <c:invertIfNegative val="0"/>
          <c:cat>
            <c:multiLvlStrRef>
              <c:f>Vaisselle!$F$30:$F$36</c:f>
              <c:multiLvlStrCache>
                <c:ptCount val="4"/>
                <c:lvl>
                  <c:pt idx="0">
                    <c:v>0</c:v>
                  </c:pt>
                  <c:pt idx="1">
                    <c:v>1</c:v>
                  </c:pt>
                  <c:pt idx="2">
                    <c:v>0</c:v>
                  </c:pt>
                  <c:pt idx="3">
                    <c:v>1</c:v>
                  </c:pt>
                </c:lvl>
                <c:lvl>
                  <c:pt idx="0">
                    <c:v>Un garçon</c:v>
                  </c:pt>
                  <c:pt idx="2">
                    <c:v>Une fille</c:v>
                  </c:pt>
                </c:lvl>
              </c:multiLvlStrCache>
            </c:multiLvlStrRef>
          </c:cat>
          <c:val>
            <c:numRef>
              <c:f>Vaisselle!$H$30:$H$36</c:f>
              <c:numCache>
                <c:formatCode>0.00%</c:formatCode>
                <c:ptCount val="4"/>
                <c:pt idx="0">
                  <c:v>0.45100309327230703</c:v>
                </c:pt>
                <c:pt idx="1">
                  <c:v>0.43892904863676901</c:v>
                </c:pt>
                <c:pt idx="2">
                  <c:v>0.29432512480493617</c:v>
                </c:pt>
                <c:pt idx="3">
                  <c:v>0.26434486880665231</c:v>
                </c:pt>
              </c:numCache>
            </c:numRef>
          </c:val>
          <c:extLst>
            <c:ext xmlns:c16="http://schemas.microsoft.com/office/drawing/2014/chart" uri="{C3380CC4-5D6E-409C-BE32-E72D297353CC}">
              <c16:uniqueId val="{00000001-D3B2-43B6-80F7-6567B0734EFA}"/>
            </c:ext>
          </c:extLst>
        </c:ser>
        <c:dLbls>
          <c:showLegendKey val="0"/>
          <c:showVal val="0"/>
          <c:showCatName val="0"/>
          <c:showSerName val="0"/>
          <c:showPercent val="0"/>
          <c:showBubbleSize val="0"/>
        </c:dLbls>
        <c:gapWidth val="150"/>
        <c:overlap val="100"/>
        <c:axId val="688300303"/>
        <c:axId val="688294063"/>
      </c:barChart>
      <c:catAx>
        <c:axId val="68830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688294063"/>
        <c:crosses val="autoZero"/>
        <c:auto val="1"/>
        <c:lblAlgn val="ctr"/>
        <c:lblOffset val="100"/>
        <c:noMultiLvlLbl val="0"/>
      </c:catAx>
      <c:valAx>
        <c:axId val="688294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68830030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solidFill>
                  <a:schemeClr val="tx1"/>
                </a:solidFill>
              </a:rPr>
              <a:t>Proportion</a:t>
            </a:r>
            <a:r>
              <a:rPr lang="en-US" sz="2000" b="1" baseline="0" dirty="0">
                <a:solidFill>
                  <a:schemeClr val="tx1"/>
                </a:solidFill>
              </a:rPr>
              <a:t> </a:t>
            </a:r>
            <a:r>
              <a:rPr lang="en-US" sz="2000" b="1" baseline="0" dirty="0" err="1">
                <a:solidFill>
                  <a:schemeClr val="tx1"/>
                </a:solidFill>
              </a:rPr>
              <a:t>d'élèves</a:t>
            </a:r>
            <a:r>
              <a:rPr lang="en-US" sz="2000" b="1" baseline="0" dirty="0">
                <a:solidFill>
                  <a:schemeClr val="tx1"/>
                </a:solidFill>
              </a:rPr>
              <a:t> </a:t>
            </a:r>
            <a:r>
              <a:rPr lang="en-US" sz="2000" b="1" baseline="0" dirty="0" err="1" smtClean="0">
                <a:solidFill>
                  <a:schemeClr val="tx1"/>
                </a:solidFill>
              </a:rPr>
              <a:t>ayant</a:t>
            </a:r>
            <a:r>
              <a:rPr lang="en-US" sz="2000" b="1" baseline="0" dirty="0" smtClean="0">
                <a:solidFill>
                  <a:schemeClr val="tx1"/>
                </a:solidFill>
              </a:rPr>
              <a:t>  </a:t>
            </a:r>
            <a:r>
              <a:rPr lang="en-US" sz="2000" b="1" baseline="0" dirty="0">
                <a:solidFill>
                  <a:schemeClr val="tx1"/>
                </a:solidFill>
              </a:rPr>
              <a:t>fait </a:t>
            </a:r>
            <a:r>
              <a:rPr lang="en-US" sz="2000" b="1" baseline="0" dirty="0" err="1" smtClean="0">
                <a:solidFill>
                  <a:schemeClr val="tx1"/>
                </a:solidFill>
              </a:rPr>
              <a:t>une</a:t>
            </a:r>
            <a:r>
              <a:rPr lang="en-US" sz="2000" b="1" baseline="0" dirty="0" smtClean="0">
                <a:solidFill>
                  <a:schemeClr val="tx1"/>
                </a:solidFill>
              </a:rPr>
              <a:t> </a:t>
            </a:r>
            <a:r>
              <a:rPr lang="en-US" sz="2000" b="1" baseline="0" dirty="0" err="1" smtClean="0">
                <a:solidFill>
                  <a:schemeClr val="tx1"/>
                </a:solidFill>
              </a:rPr>
              <a:t>partie</a:t>
            </a:r>
            <a:r>
              <a:rPr lang="en-US" sz="2000" b="1" baseline="0" dirty="0" smtClean="0">
                <a:solidFill>
                  <a:schemeClr val="tx1"/>
                </a:solidFill>
              </a:rPr>
              <a:t> de </a:t>
            </a:r>
            <a:r>
              <a:rPr lang="en-US" sz="2000" b="1" baseline="0" dirty="0" err="1" smtClean="0">
                <a:solidFill>
                  <a:schemeClr val="tx1"/>
                </a:solidFill>
              </a:rPr>
              <a:t>leur</a:t>
            </a:r>
            <a:r>
              <a:rPr lang="en-US" sz="2000" b="1" baseline="0" dirty="0" smtClean="0">
                <a:solidFill>
                  <a:schemeClr val="tx1"/>
                </a:solidFill>
              </a:rPr>
              <a:t> </a:t>
            </a:r>
            <a:r>
              <a:rPr lang="en-US" sz="2000" b="1" baseline="0" dirty="0" err="1" smtClean="0">
                <a:solidFill>
                  <a:schemeClr val="tx1"/>
                </a:solidFill>
              </a:rPr>
              <a:t>scolarité</a:t>
            </a:r>
            <a:r>
              <a:rPr lang="en-US" sz="2000" b="1" baseline="0" dirty="0" smtClean="0">
                <a:solidFill>
                  <a:schemeClr val="tx1"/>
                </a:solidFill>
              </a:rPr>
              <a:t> à </a:t>
            </a:r>
            <a:r>
              <a:rPr lang="en-US" sz="2000" b="1" baseline="0" dirty="0" err="1" smtClean="0">
                <a:solidFill>
                  <a:schemeClr val="tx1"/>
                </a:solidFill>
              </a:rPr>
              <a:t>l’étranger</a:t>
            </a:r>
            <a:endParaRPr lang="en-US" sz="2000" b="1" dirty="0">
              <a:solidFill>
                <a:schemeClr val="tx1"/>
              </a:solidFill>
            </a:endParaRPr>
          </a:p>
        </c:rich>
      </c:tx>
      <c:layout>
        <c:manualLayout>
          <c:xMode val="edge"/>
          <c:yMode val="edge"/>
          <c:x val="0.17777032204890117"/>
          <c:y val="3.4467897089172522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SCOLFR!$A$19</c:f>
              <c:strCache>
                <c:ptCount val="1"/>
                <c:pt idx="0">
                  <c:v>Non</c:v>
                </c:pt>
              </c:strCache>
            </c:strRef>
          </c:tx>
          <c:spPr>
            <a:solidFill>
              <a:schemeClr val="accent2">
                <a:lumMod val="60000"/>
                <a:lumOff val="40000"/>
              </a:schemeClr>
            </a:solidFill>
            <a:ln>
              <a:noFill/>
            </a:ln>
            <a:effectLst/>
          </c:spPr>
          <c:invertIfNegative val="0"/>
          <c:dPt>
            <c:idx val="3"/>
            <c:invertIfNegative val="0"/>
            <c:bubble3D val="0"/>
            <c:spPr>
              <a:solidFill>
                <a:schemeClr val="accent2"/>
              </a:solidFill>
              <a:ln>
                <a:noFill/>
              </a:ln>
              <a:effectLst/>
            </c:spPr>
            <c:extLst>
              <c:ext xmlns:c16="http://schemas.microsoft.com/office/drawing/2014/chart" uri="{C3380CC4-5D6E-409C-BE32-E72D297353CC}">
                <c16:uniqueId val="{00000001-625E-4F0D-81ED-D7564E03A0EF}"/>
              </c:ext>
            </c:extLst>
          </c:dPt>
          <c:cat>
            <c:strRef>
              <c:f>SCOLFR!$B$18:$E$18</c:f>
              <c:strCache>
                <c:ptCount val="4"/>
                <c:pt idx="0">
                  <c:v>Miriam Makeba</c:v>
                </c:pt>
                <c:pt idx="1">
                  <c:v>Henri Bergson</c:v>
                </c:pt>
                <c:pt idx="2">
                  <c:v>Hélène Boucher</c:v>
                </c:pt>
                <c:pt idx="3">
                  <c:v>Ensemble</c:v>
                </c:pt>
              </c:strCache>
            </c:strRef>
          </c:cat>
          <c:val>
            <c:numRef>
              <c:f>SCOLFR!$B$19:$E$19</c:f>
              <c:numCache>
                <c:formatCode>0.00%</c:formatCode>
                <c:ptCount val="4"/>
                <c:pt idx="0">
                  <c:v>0.12356397806384098</c:v>
                </c:pt>
                <c:pt idx="1">
                  <c:v>0.15807018163603778</c:v>
                </c:pt>
                <c:pt idx="2">
                  <c:v>6.9044937510413254E-2</c:v>
                </c:pt>
                <c:pt idx="3">
                  <c:v>0.10573094241829055</c:v>
                </c:pt>
              </c:numCache>
            </c:numRef>
          </c:val>
          <c:extLst>
            <c:ext xmlns:c16="http://schemas.microsoft.com/office/drawing/2014/chart" uri="{C3380CC4-5D6E-409C-BE32-E72D297353CC}">
              <c16:uniqueId val="{00000002-625E-4F0D-81ED-D7564E03A0EF}"/>
            </c:ext>
          </c:extLst>
        </c:ser>
        <c:dLbls>
          <c:showLegendKey val="0"/>
          <c:showVal val="0"/>
          <c:showCatName val="0"/>
          <c:showSerName val="0"/>
          <c:showPercent val="0"/>
          <c:showBubbleSize val="0"/>
        </c:dLbls>
        <c:gapWidth val="219"/>
        <c:overlap val="-27"/>
        <c:axId val="457069104"/>
        <c:axId val="457074680"/>
      </c:barChart>
      <c:catAx>
        <c:axId val="45706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57074680"/>
        <c:crosses val="autoZero"/>
        <c:auto val="1"/>
        <c:lblAlgn val="ctr"/>
        <c:lblOffset val="100"/>
        <c:noMultiLvlLbl val="0"/>
      </c:catAx>
      <c:valAx>
        <c:axId val="457074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57069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fratrie!$F$14</c:f>
              <c:strCache>
                <c:ptCount val="1"/>
                <c:pt idx="0">
                  <c:v>0</c:v>
                </c:pt>
              </c:strCache>
            </c:strRef>
          </c:tx>
          <c:spPr>
            <a:solidFill>
              <a:schemeClr val="accent1">
                <a:lumMod val="60000"/>
                <a:lumOff val="40000"/>
              </a:schemeClr>
            </a:solidFill>
            <a:ln>
              <a:noFill/>
            </a:ln>
            <a:effectLst/>
          </c:spPr>
          <c:invertIfNegative val="0"/>
          <c:dPt>
            <c:idx val="3"/>
            <c:invertIfNegative val="0"/>
            <c:bubble3D val="0"/>
            <c:spPr>
              <a:solidFill>
                <a:schemeClr val="accent1"/>
              </a:solidFill>
              <a:ln>
                <a:noFill/>
              </a:ln>
              <a:effectLst/>
            </c:spPr>
            <c:extLst>
              <c:ext xmlns:c16="http://schemas.microsoft.com/office/drawing/2014/chart" uri="{C3380CC4-5D6E-409C-BE32-E72D297353CC}">
                <c16:uniqueId val="{00000001-2A0F-41A5-A71D-AA2D0D01D273}"/>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fratrie!$G$13:$J$13</c:f>
              <c:strCache>
                <c:ptCount val="4"/>
                <c:pt idx="0">
                  <c:v>Miriam Makeba</c:v>
                </c:pt>
                <c:pt idx="1">
                  <c:v>Henri Bergson</c:v>
                </c:pt>
                <c:pt idx="2">
                  <c:v>Hélène Boucher</c:v>
                </c:pt>
                <c:pt idx="3">
                  <c:v>Total général</c:v>
                </c:pt>
              </c:strCache>
            </c:strRef>
          </c:cat>
          <c:val>
            <c:numRef>
              <c:f>fratrie!$G$14:$J$14</c:f>
              <c:numCache>
                <c:formatCode>0%</c:formatCode>
                <c:ptCount val="4"/>
                <c:pt idx="0">
                  <c:v>2.7965390299225359E-2</c:v>
                </c:pt>
                <c:pt idx="1">
                  <c:v>0.11067200507742227</c:v>
                </c:pt>
                <c:pt idx="2">
                  <c:v>0.11431479693251674</c:v>
                </c:pt>
                <c:pt idx="3">
                  <c:v>9.8595523406655616E-2</c:v>
                </c:pt>
              </c:numCache>
            </c:numRef>
          </c:val>
          <c:extLst>
            <c:ext xmlns:c16="http://schemas.microsoft.com/office/drawing/2014/chart" uri="{C3380CC4-5D6E-409C-BE32-E72D297353CC}">
              <c16:uniqueId val="{00000002-2A0F-41A5-A71D-AA2D0D01D273}"/>
            </c:ext>
          </c:extLst>
        </c:ser>
        <c:ser>
          <c:idx val="1"/>
          <c:order val="1"/>
          <c:tx>
            <c:strRef>
              <c:f>fratrie!$F$15</c:f>
              <c:strCache>
                <c:ptCount val="1"/>
                <c:pt idx="0">
                  <c:v>1</c:v>
                </c:pt>
              </c:strCache>
            </c:strRef>
          </c:tx>
          <c:spPr>
            <a:solidFill>
              <a:schemeClr val="accent2">
                <a:lumMod val="60000"/>
                <a:lumOff val="40000"/>
              </a:schemeClr>
            </a:solidFill>
            <a:ln>
              <a:noFill/>
            </a:ln>
            <a:effectLst/>
          </c:spPr>
          <c:invertIfNegative val="0"/>
          <c:dPt>
            <c:idx val="3"/>
            <c:invertIfNegative val="0"/>
            <c:bubble3D val="0"/>
            <c:spPr>
              <a:solidFill>
                <a:schemeClr val="accent2"/>
              </a:solidFill>
              <a:ln>
                <a:noFill/>
              </a:ln>
              <a:effectLst/>
            </c:spPr>
            <c:extLst>
              <c:ext xmlns:c16="http://schemas.microsoft.com/office/drawing/2014/chart" uri="{C3380CC4-5D6E-409C-BE32-E72D297353CC}">
                <c16:uniqueId val="{00000004-2A0F-41A5-A71D-AA2D0D01D273}"/>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fratrie!$G$13:$J$13</c:f>
              <c:strCache>
                <c:ptCount val="4"/>
                <c:pt idx="0">
                  <c:v>Miriam Makeba</c:v>
                </c:pt>
                <c:pt idx="1">
                  <c:v>Henri Bergson</c:v>
                </c:pt>
                <c:pt idx="2">
                  <c:v>Hélène Boucher</c:v>
                </c:pt>
                <c:pt idx="3">
                  <c:v>Total général</c:v>
                </c:pt>
              </c:strCache>
            </c:strRef>
          </c:cat>
          <c:val>
            <c:numRef>
              <c:f>fratrie!$G$15:$J$15</c:f>
              <c:numCache>
                <c:formatCode>0%</c:formatCode>
                <c:ptCount val="4"/>
                <c:pt idx="0">
                  <c:v>0.19743234344816271</c:v>
                </c:pt>
                <c:pt idx="1">
                  <c:v>0.28453298132682536</c:v>
                </c:pt>
                <c:pt idx="2">
                  <c:v>0.3576037784372581</c:v>
                </c:pt>
                <c:pt idx="3">
                  <c:v>0.30906781402877814</c:v>
                </c:pt>
              </c:numCache>
            </c:numRef>
          </c:val>
          <c:extLst>
            <c:ext xmlns:c16="http://schemas.microsoft.com/office/drawing/2014/chart" uri="{C3380CC4-5D6E-409C-BE32-E72D297353CC}">
              <c16:uniqueId val="{00000005-2A0F-41A5-A71D-AA2D0D01D273}"/>
            </c:ext>
          </c:extLst>
        </c:ser>
        <c:ser>
          <c:idx val="2"/>
          <c:order val="2"/>
          <c:tx>
            <c:strRef>
              <c:f>fratrie!$F$16</c:f>
              <c:strCache>
                <c:ptCount val="1"/>
                <c:pt idx="0">
                  <c:v>2</c:v>
                </c:pt>
              </c:strCache>
            </c:strRef>
          </c:tx>
          <c:spPr>
            <a:solidFill>
              <a:schemeClr val="accent6">
                <a:lumMod val="40000"/>
                <a:lumOff val="60000"/>
              </a:schemeClr>
            </a:solidFill>
            <a:ln>
              <a:noFill/>
            </a:ln>
            <a:effectLst/>
          </c:spPr>
          <c:invertIfNegative val="0"/>
          <c:dPt>
            <c:idx val="3"/>
            <c:invertIfNegative val="0"/>
            <c:bubble3D val="0"/>
            <c:spPr>
              <a:solidFill>
                <a:schemeClr val="accent6"/>
              </a:solidFill>
              <a:ln>
                <a:noFill/>
              </a:ln>
              <a:effectLst/>
            </c:spPr>
            <c:extLst>
              <c:ext xmlns:c16="http://schemas.microsoft.com/office/drawing/2014/chart" uri="{C3380CC4-5D6E-409C-BE32-E72D297353CC}">
                <c16:uniqueId val="{00000007-2A0F-41A5-A71D-AA2D0D01D273}"/>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fratrie!$G$13:$J$13</c:f>
              <c:strCache>
                <c:ptCount val="4"/>
                <c:pt idx="0">
                  <c:v>Miriam Makeba</c:v>
                </c:pt>
                <c:pt idx="1">
                  <c:v>Henri Bergson</c:v>
                </c:pt>
                <c:pt idx="2">
                  <c:v>Hélène Boucher</c:v>
                </c:pt>
                <c:pt idx="3">
                  <c:v>Total général</c:v>
                </c:pt>
              </c:strCache>
            </c:strRef>
          </c:cat>
          <c:val>
            <c:numRef>
              <c:f>fratrie!$G$16:$J$16</c:f>
              <c:numCache>
                <c:formatCode>0%</c:formatCode>
                <c:ptCount val="4"/>
                <c:pt idx="0">
                  <c:v>0.27479340052537082</c:v>
                </c:pt>
                <c:pt idx="1">
                  <c:v>0.24305676842827525</c:v>
                </c:pt>
                <c:pt idx="2">
                  <c:v>0.2810026543191082</c:v>
                </c:pt>
                <c:pt idx="3">
                  <c:v>0.26886045015887078</c:v>
                </c:pt>
              </c:numCache>
            </c:numRef>
          </c:val>
          <c:extLst>
            <c:ext xmlns:c16="http://schemas.microsoft.com/office/drawing/2014/chart" uri="{C3380CC4-5D6E-409C-BE32-E72D297353CC}">
              <c16:uniqueId val="{00000008-2A0F-41A5-A71D-AA2D0D01D273}"/>
            </c:ext>
          </c:extLst>
        </c:ser>
        <c:ser>
          <c:idx val="3"/>
          <c:order val="3"/>
          <c:tx>
            <c:strRef>
              <c:f>fratrie!$F$17</c:f>
              <c:strCache>
                <c:ptCount val="1"/>
                <c:pt idx="0">
                  <c:v>3 ou plus</c:v>
                </c:pt>
              </c:strCache>
            </c:strRef>
          </c:tx>
          <c:spPr>
            <a:solidFill>
              <a:schemeClr val="accent4">
                <a:lumMod val="60000"/>
                <a:lumOff val="40000"/>
              </a:schemeClr>
            </a:solidFill>
            <a:ln>
              <a:noFill/>
            </a:ln>
            <a:effectLst/>
          </c:spPr>
          <c:invertIfNegative val="0"/>
          <c:dPt>
            <c:idx val="3"/>
            <c:invertIfNegative val="0"/>
            <c:bubble3D val="0"/>
            <c:spPr>
              <a:solidFill>
                <a:schemeClr val="accent4"/>
              </a:solidFill>
              <a:ln>
                <a:noFill/>
              </a:ln>
              <a:effectLst/>
            </c:spPr>
            <c:extLst>
              <c:ext xmlns:c16="http://schemas.microsoft.com/office/drawing/2014/chart" uri="{C3380CC4-5D6E-409C-BE32-E72D297353CC}">
                <c16:uniqueId val="{0000000A-2A0F-41A5-A71D-AA2D0D01D273}"/>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fratrie!$G$13:$J$13</c:f>
              <c:strCache>
                <c:ptCount val="4"/>
                <c:pt idx="0">
                  <c:v>Miriam Makeba</c:v>
                </c:pt>
                <c:pt idx="1">
                  <c:v>Henri Bergson</c:v>
                </c:pt>
                <c:pt idx="2">
                  <c:v>Hélène Boucher</c:v>
                </c:pt>
                <c:pt idx="3">
                  <c:v>Total général</c:v>
                </c:pt>
              </c:strCache>
            </c:strRef>
          </c:cat>
          <c:val>
            <c:numRef>
              <c:f>fratrie!$G$17:$J$17</c:f>
              <c:numCache>
                <c:formatCode>0%</c:formatCode>
                <c:ptCount val="4"/>
                <c:pt idx="0">
                  <c:v>0.49980886572724115</c:v>
                </c:pt>
                <c:pt idx="1">
                  <c:v>0.36173824516747705</c:v>
                </c:pt>
                <c:pt idx="2">
                  <c:v>0.24707877031111689</c:v>
                </c:pt>
                <c:pt idx="3">
                  <c:v>0.32347621240569535</c:v>
                </c:pt>
              </c:numCache>
            </c:numRef>
          </c:val>
          <c:extLst>
            <c:ext xmlns:c16="http://schemas.microsoft.com/office/drawing/2014/chart" uri="{C3380CC4-5D6E-409C-BE32-E72D297353CC}">
              <c16:uniqueId val="{0000000B-2A0F-41A5-A71D-AA2D0D01D273}"/>
            </c:ext>
          </c:extLst>
        </c:ser>
        <c:dLbls>
          <c:showLegendKey val="0"/>
          <c:showVal val="0"/>
          <c:showCatName val="0"/>
          <c:showSerName val="0"/>
          <c:showPercent val="0"/>
          <c:showBubbleSize val="0"/>
        </c:dLbls>
        <c:gapWidth val="150"/>
        <c:overlap val="100"/>
        <c:axId val="547723032"/>
        <c:axId val="547728936"/>
      </c:barChart>
      <c:catAx>
        <c:axId val="547723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47728936"/>
        <c:crosses val="autoZero"/>
        <c:auto val="1"/>
        <c:lblAlgn val="ctr"/>
        <c:lblOffset val="100"/>
        <c:noMultiLvlLbl val="0"/>
      </c:catAx>
      <c:valAx>
        <c:axId val="5477289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47723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b="1" i="0" u="none" strike="noStrike" kern="1200" spc="0" baseline="0" dirty="0" smtClean="0">
                <a:solidFill>
                  <a:schemeClr val="tx1"/>
                </a:solidFill>
                <a:latin typeface="+mn-lt"/>
                <a:ea typeface="+mn-ea"/>
                <a:cs typeface="+mn-cs"/>
              </a:rPr>
              <a:t>« Ton père/ ta mère a grandi dans une famille où les traditions sont importantes »</a:t>
            </a:r>
            <a:endParaRPr lang="fr-FR" sz="1800" b="1" kern="1200" dirty="0">
              <a:solidFill>
                <a:schemeClr val="tx1"/>
              </a:solidFill>
              <a:latin typeface="+mn-lt"/>
              <a:ea typeface="+mn-ea"/>
              <a:cs typeface="+mn-cs"/>
            </a:endParaRPr>
          </a:p>
        </c:rich>
      </c:tx>
      <c:layout>
        <c:manualLayout>
          <c:xMode val="edge"/>
          <c:yMode val="edge"/>
          <c:x val="6.562339771663328E-2"/>
          <c:y val="1.5631830591984811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percentStacked"/>
        <c:varyColors val="0"/>
        <c:ser>
          <c:idx val="0"/>
          <c:order val="0"/>
          <c:tx>
            <c:strRef>
              <c:f>Feuil3!$A$22</c:f>
              <c:strCache>
                <c:ptCount val="1"/>
                <c:pt idx="0">
                  <c:v>Tout à fait d'accord</c:v>
                </c:pt>
              </c:strCache>
            </c:strRef>
          </c:tx>
          <c:spPr>
            <a:solidFill>
              <a:schemeClr val="accent6"/>
            </a:solidFill>
            <a:ln>
              <a:noFill/>
            </a:ln>
            <a:effectLst/>
          </c:spPr>
          <c:invertIfNegative val="0"/>
          <c:dPt>
            <c:idx val="6"/>
            <c:invertIfNegative val="0"/>
            <c:bubble3D val="0"/>
            <c:spPr>
              <a:solidFill>
                <a:schemeClr val="accent6">
                  <a:lumMod val="75000"/>
                </a:schemeClr>
              </a:solidFill>
              <a:ln>
                <a:noFill/>
              </a:ln>
              <a:effectLst/>
            </c:spPr>
            <c:extLst>
              <c:ext xmlns:c16="http://schemas.microsoft.com/office/drawing/2014/chart" uri="{C3380CC4-5D6E-409C-BE32-E72D297353CC}">
                <c16:uniqueId val="{00000008-6542-4651-89F7-31892B555E1A}"/>
              </c:ext>
            </c:extLst>
          </c:dPt>
          <c:dPt>
            <c:idx val="7"/>
            <c:invertIfNegative val="0"/>
            <c:bubble3D val="0"/>
            <c:spPr>
              <a:solidFill>
                <a:schemeClr val="accent6">
                  <a:lumMod val="75000"/>
                </a:schemeClr>
              </a:solidFill>
              <a:ln>
                <a:noFill/>
              </a:ln>
              <a:effectLst/>
            </c:spPr>
            <c:extLst>
              <c:ext xmlns:c16="http://schemas.microsoft.com/office/drawing/2014/chart" uri="{C3380CC4-5D6E-409C-BE32-E72D297353CC}">
                <c16:uniqueId val="{00000005-6542-4651-89F7-31892B555E1A}"/>
              </c:ext>
            </c:extLst>
          </c:dPt>
          <c:cat>
            <c:multiLvlStrRef>
              <c:f>Feuil3!$B$20:$I$21</c:f>
              <c:multiLvlStrCache>
                <c:ptCount val="8"/>
                <c:lvl>
                  <c:pt idx="0">
                    <c:v>père</c:v>
                  </c:pt>
                  <c:pt idx="1">
                    <c:v>mère</c:v>
                  </c:pt>
                  <c:pt idx="2">
                    <c:v>père</c:v>
                  </c:pt>
                  <c:pt idx="3">
                    <c:v>mère</c:v>
                  </c:pt>
                  <c:pt idx="4">
                    <c:v>père</c:v>
                  </c:pt>
                  <c:pt idx="5">
                    <c:v>mère</c:v>
                  </c:pt>
                  <c:pt idx="6">
                    <c:v>père</c:v>
                  </c:pt>
                  <c:pt idx="7">
                    <c:v>mère</c:v>
                  </c:pt>
                </c:lvl>
                <c:lvl>
                  <c:pt idx="0">
                    <c:v>Miriam Makeba</c:v>
                  </c:pt>
                  <c:pt idx="2">
                    <c:v>Henri Bergson</c:v>
                  </c:pt>
                  <c:pt idx="4">
                    <c:v>Hélène Boucher</c:v>
                  </c:pt>
                  <c:pt idx="6">
                    <c:v>Ensemble</c:v>
                  </c:pt>
                </c:lvl>
              </c:multiLvlStrCache>
            </c:multiLvlStrRef>
          </c:cat>
          <c:val>
            <c:numRef>
              <c:f>Feuil3!$B$22:$I$22</c:f>
              <c:numCache>
                <c:formatCode>0%</c:formatCode>
                <c:ptCount val="8"/>
                <c:pt idx="0">
                  <c:v>0.29183826972806415</c:v>
                </c:pt>
                <c:pt idx="1">
                  <c:v>0.30757626372561531</c:v>
                </c:pt>
                <c:pt idx="2">
                  <c:v>0.38742840450900168</c:v>
                </c:pt>
                <c:pt idx="3">
                  <c:v>0.39119468546770975</c:v>
                </c:pt>
                <c:pt idx="4">
                  <c:v>0.22843836408668847</c:v>
                </c:pt>
                <c:pt idx="5">
                  <c:v>0.17965787175315467</c:v>
                </c:pt>
                <c:pt idx="6">
                  <c:v>0.28083131924271965</c:v>
                </c:pt>
                <c:pt idx="7">
                  <c:v>0.25785173823118235</c:v>
                </c:pt>
              </c:numCache>
            </c:numRef>
          </c:val>
          <c:extLst>
            <c:ext xmlns:c16="http://schemas.microsoft.com/office/drawing/2014/chart" uri="{C3380CC4-5D6E-409C-BE32-E72D297353CC}">
              <c16:uniqueId val="{00000000-6542-4651-89F7-31892B555E1A}"/>
            </c:ext>
          </c:extLst>
        </c:ser>
        <c:ser>
          <c:idx val="1"/>
          <c:order val="1"/>
          <c:tx>
            <c:strRef>
              <c:f>Feuil3!$A$23</c:f>
              <c:strCache>
                <c:ptCount val="1"/>
                <c:pt idx="0">
                  <c:v>D'accord</c:v>
                </c:pt>
              </c:strCache>
            </c:strRef>
          </c:tx>
          <c:spPr>
            <a:solidFill>
              <a:schemeClr val="accent6">
                <a:lumMod val="60000"/>
                <a:lumOff val="40000"/>
              </a:schemeClr>
            </a:solidFill>
            <a:ln>
              <a:noFill/>
            </a:ln>
            <a:effectLst/>
          </c:spPr>
          <c:invertIfNegative val="0"/>
          <c:dPt>
            <c:idx val="6"/>
            <c:invertIfNegative val="0"/>
            <c:bubble3D val="0"/>
            <c:spPr>
              <a:solidFill>
                <a:srgbClr val="87BF61"/>
              </a:solidFill>
              <a:ln>
                <a:noFill/>
              </a:ln>
              <a:effectLst/>
            </c:spPr>
            <c:extLst>
              <c:ext xmlns:c16="http://schemas.microsoft.com/office/drawing/2014/chart" uri="{C3380CC4-5D6E-409C-BE32-E72D297353CC}">
                <c16:uniqueId val="{00000007-6542-4651-89F7-31892B555E1A}"/>
              </c:ext>
            </c:extLst>
          </c:dPt>
          <c:dPt>
            <c:idx val="7"/>
            <c:invertIfNegative val="0"/>
            <c:bubble3D val="0"/>
            <c:spPr>
              <a:solidFill>
                <a:srgbClr val="87BF61"/>
              </a:solidFill>
              <a:ln>
                <a:noFill/>
              </a:ln>
              <a:effectLst/>
            </c:spPr>
            <c:extLst>
              <c:ext xmlns:c16="http://schemas.microsoft.com/office/drawing/2014/chart" uri="{C3380CC4-5D6E-409C-BE32-E72D297353CC}">
                <c16:uniqueId val="{00000006-6542-4651-89F7-31892B555E1A}"/>
              </c:ext>
            </c:extLst>
          </c:dPt>
          <c:cat>
            <c:multiLvlStrRef>
              <c:f>Feuil3!$B$20:$I$21</c:f>
              <c:multiLvlStrCache>
                <c:ptCount val="8"/>
                <c:lvl>
                  <c:pt idx="0">
                    <c:v>père</c:v>
                  </c:pt>
                  <c:pt idx="1">
                    <c:v>mère</c:v>
                  </c:pt>
                  <c:pt idx="2">
                    <c:v>père</c:v>
                  </c:pt>
                  <c:pt idx="3">
                    <c:v>mère</c:v>
                  </c:pt>
                  <c:pt idx="4">
                    <c:v>père</c:v>
                  </c:pt>
                  <c:pt idx="5">
                    <c:v>mère</c:v>
                  </c:pt>
                  <c:pt idx="6">
                    <c:v>père</c:v>
                  </c:pt>
                  <c:pt idx="7">
                    <c:v>mère</c:v>
                  </c:pt>
                </c:lvl>
                <c:lvl>
                  <c:pt idx="0">
                    <c:v>Miriam Makeba</c:v>
                  </c:pt>
                  <c:pt idx="2">
                    <c:v>Henri Bergson</c:v>
                  </c:pt>
                  <c:pt idx="4">
                    <c:v>Hélène Boucher</c:v>
                  </c:pt>
                  <c:pt idx="6">
                    <c:v>Ensemble</c:v>
                  </c:pt>
                </c:lvl>
              </c:multiLvlStrCache>
            </c:multiLvlStrRef>
          </c:cat>
          <c:val>
            <c:numRef>
              <c:f>Feuil3!$B$23:$I$23</c:f>
              <c:numCache>
                <c:formatCode>0%</c:formatCode>
                <c:ptCount val="8"/>
                <c:pt idx="0">
                  <c:v>0.42721028011211049</c:v>
                </c:pt>
                <c:pt idx="1">
                  <c:v>0.37921996785693279</c:v>
                </c:pt>
                <c:pt idx="2">
                  <c:v>0.30073807606772263</c:v>
                </c:pt>
                <c:pt idx="3">
                  <c:v>0.33336220754438467</c:v>
                </c:pt>
                <c:pt idx="4">
                  <c:v>0.29959553345199763</c:v>
                </c:pt>
                <c:pt idx="5">
                  <c:v>0.3254981895072519</c:v>
                </c:pt>
                <c:pt idx="6">
                  <c:v>0.31502061164442186</c:v>
                </c:pt>
                <c:pt idx="7">
                  <c:v>0.3341443584050125</c:v>
                </c:pt>
              </c:numCache>
            </c:numRef>
          </c:val>
          <c:extLst>
            <c:ext xmlns:c16="http://schemas.microsoft.com/office/drawing/2014/chart" uri="{C3380CC4-5D6E-409C-BE32-E72D297353CC}">
              <c16:uniqueId val="{00000001-6542-4651-89F7-31892B555E1A}"/>
            </c:ext>
          </c:extLst>
        </c:ser>
        <c:ser>
          <c:idx val="2"/>
          <c:order val="2"/>
          <c:tx>
            <c:strRef>
              <c:f>Feuil3!$A$24</c:f>
              <c:strCache>
                <c:ptCount val="1"/>
                <c:pt idx="0">
                  <c:v>Ni d'accord ni pas d'accord</c:v>
                </c:pt>
              </c:strCache>
            </c:strRef>
          </c:tx>
          <c:spPr>
            <a:solidFill>
              <a:schemeClr val="accent3"/>
            </a:solidFill>
            <a:ln>
              <a:noFill/>
            </a:ln>
            <a:effectLst/>
          </c:spPr>
          <c:invertIfNegative val="0"/>
          <c:dPt>
            <c:idx val="6"/>
            <c:invertIfNegative val="0"/>
            <c:bubble3D val="0"/>
            <c:spPr>
              <a:solidFill>
                <a:schemeClr val="bg2">
                  <a:lumMod val="50000"/>
                </a:schemeClr>
              </a:solidFill>
              <a:ln>
                <a:noFill/>
              </a:ln>
              <a:effectLst/>
            </c:spPr>
            <c:extLst>
              <c:ext xmlns:c16="http://schemas.microsoft.com/office/drawing/2014/chart" uri="{C3380CC4-5D6E-409C-BE32-E72D297353CC}">
                <c16:uniqueId val="{0000000D-6542-4651-89F7-31892B555E1A}"/>
              </c:ext>
            </c:extLst>
          </c:dPt>
          <c:dPt>
            <c:idx val="7"/>
            <c:invertIfNegative val="0"/>
            <c:bubble3D val="0"/>
            <c:spPr>
              <a:solidFill>
                <a:schemeClr val="bg2">
                  <a:lumMod val="50000"/>
                </a:schemeClr>
              </a:solidFill>
              <a:ln>
                <a:noFill/>
              </a:ln>
              <a:effectLst/>
            </c:spPr>
            <c:extLst>
              <c:ext xmlns:c16="http://schemas.microsoft.com/office/drawing/2014/chart" uri="{C3380CC4-5D6E-409C-BE32-E72D297353CC}">
                <c16:uniqueId val="{0000000E-6542-4651-89F7-31892B555E1A}"/>
              </c:ext>
            </c:extLst>
          </c:dPt>
          <c:cat>
            <c:multiLvlStrRef>
              <c:f>Feuil3!$B$20:$I$21</c:f>
              <c:multiLvlStrCache>
                <c:ptCount val="8"/>
                <c:lvl>
                  <c:pt idx="0">
                    <c:v>père</c:v>
                  </c:pt>
                  <c:pt idx="1">
                    <c:v>mère</c:v>
                  </c:pt>
                  <c:pt idx="2">
                    <c:v>père</c:v>
                  </c:pt>
                  <c:pt idx="3">
                    <c:v>mère</c:v>
                  </c:pt>
                  <c:pt idx="4">
                    <c:v>père</c:v>
                  </c:pt>
                  <c:pt idx="5">
                    <c:v>mère</c:v>
                  </c:pt>
                  <c:pt idx="6">
                    <c:v>père</c:v>
                  </c:pt>
                  <c:pt idx="7">
                    <c:v>mère</c:v>
                  </c:pt>
                </c:lvl>
                <c:lvl>
                  <c:pt idx="0">
                    <c:v>Miriam Makeba</c:v>
                  </c:pt>
                  <c:pt idx="2">
                    <c:v>Henri Bergson</c:v>
                  </c:pt>
                  <c:pt idx="4">
                    <c:v>Hélène Boucher</c:v>
                  </c:pt>
                  <c:pt idx="6">
                    <c:v>Ensemble</c:v>
                  </c:pt>
                </c:lvl>
              </c:multiLvlStrCache>
            </c:multiLvlStrRef>
          </c:cat>
          <c:val>
            <c:numRef>
              <c:f>Feuil3!$B$24:$I$24</c:f>
              <c:numCache>
                <c:formatCode>0%</c:formatCode>
                <c:ptCount val="8"/>
                <c:pt idx="0">
                  <c:v>0.1157875811288521</c:v>
                </c:pt>
                <c:pt idx="1">
                  <c:v>0.15727178305369713</c:v>
                </c:pt>
                <c:pt idx="2">
                  <c:v>0.22108265971341196</c:v>
                </c:pt>
                <c:pt idx="3">
                  <c:v>0.12528246390071365</c:v>
                </c:pt>
                <c:pt idx="4">
                  <c:v>0.19957537681677873</c:v>
                </c:pt>
                <c:pt idx="5">
                  <c:v>0.18926473619562037</c:v>
                </c:pt>
                <c:pt idx="6">
                  <c:v>0.195732021153605</c:v>
                </c:pt>
                <c:pt idx="7">
                  <c:v>0.16639893879116235</c:v>
                </c:pt>
              </c:numCache>
            </c:numRef>
          </c:val>
          <c:extLst>
            <c:ext xmlns:c16="http://schemas.microsoft.com/office/drawing/2014/chart" uri="{C3380CC4-5D6E-409C-BE32-E72D297353CC}">
              <c16:uniqueId val="{00000002-6542-4651-89F7-31892B555E1A}"/>
            </c:ext>
          </c:extLst>
        </c:ser>
        <c:ser>
          <c:idx val="3"/>
          <c:order val="3"/>
          <c:tx>
            <c:strRef>
              <c:f>Feuil3!$A$25</c:f>
              <c:strCache>
                <c:ptCount val="1"/>
                <c:pt idx="0">
                  <c:v>Pas d'accord</c:v>
                </c:pt>
              </c:strCache>
            </c:strRef>
          </c:tx>
          <c:spPr>
            <a:solidFill>
              <a:schemeClr val="accent2">
                <a:lumMod val="60000"/>
                <a:lumOff val="40000"/>
              </a:schemeClr>
            </a:solidFill>
            <a:ln>
              <a:noFill/>
            </a:ln>
            <a:effectLst/>
          </c:spPr>
          <c:invertIfNegative val="0"/>
          <c:dPt>
            <c:idx val="6"/>
            <c:invertIfNegative val="0"/>
            <c:bubble3D val="0"/>
            <c:spPr>
              <a:solidFill>
                <a:srgbClr val="EF8D4B"/>
              </a:solidFill>
              <a:ln>
                <a:noFill/>
              </a:ln>
              <a:effectLst/>
            </c:spPr>
            <c:extLst>
              <c:ext xmlns:c16="http://schemas.microsoft.com/office/drawing/2014/chart" uri="{C3380CC4-5D6E-409C-BE32-E72D297353CC}">
                <c16:uniqueId val="{0000000C-6542-4651-89F7-31892B555E1A}"/>
              </c:ext>
            </c:extLst>
          </c:dPt>
          <c:dPt>
            <c:idx val="7"/>
            <c:invertIfNegative val="0"/>
            <c:bubble3D val="0"/>
            <c:spPr>
              <a:solidFill>
                <a:srgbClr val="EF8D4B"/>
              </a:solidFill>
              <a:ln>
                <a:noFill/>
              </a:ln>
              <a:effectLst/>
            </c:spPr>
            <c:extLst>
              <c:ext xmlns:c16="http://schemas.microsoft.com/office/drawing/2014/chart" uri="{C3380CC4-5D6E-409C-BE32-E72D297353CC}">
                <c16:uniqueId val="{0000000B-6542-4651-89F7-31892B555E1A}"/>
              </c:ext>
            </c:extLst>
          </c:dPt>
          <c:cat>
            <c:multiLvlStrRef>
              <c:f>Feuil3!$B$20:$I$21</c:f>
              <c:multiLvlStrCache>
                <c:ptCount val="8"/>
                <c:lvl>
                  <c:pt idx="0">
                    <c:v>père</c:v>
                  </c:pt>
                  <c:pt idx="1">
                    <c:v>mère</c:v>
                  </c:pt>
                  <c:pt idx="2">
                    <c:v>père</c:v>
                  </c:pt>
                  <c:pt idx="3">
                    <c:v>mère</c:v>
                  </c:pt>
                  <c:pt idx="4">
                    <c:v>père</c:v>
                  </c:pt>
                  <c:pt idx="5">
                    <c:v>mère</c:v>
                  </c:pt>
                  <c:pt idx="6">
                    <c:v>père</c:v>
                  </c:pt>
                  <c:pt idx="7">
                    <c:v>mère</c:v>
                  </c:pt>
                </c:lvl>
                <c:lvl>
                  <c:pt idx="0">
                    <c:v>Miriam Makeba</c:v>
                  </c:pt>
                  <c:pt idx="2">
                    <c:v>Henri Bergson</c:v>
                  </c:pt>
                  <c:pt idx="4">
                    <c:v>Hélène Boucher</c:v>
                  </c:pt>
                  <c:pt idx="6">
                    <c:v>Ensemble</c:v>
                  </c:pt>
                </c:lvl>
              </c:multiLvlStrCache>
            </c:multiLvlStrRef>
          </c:cat>
          <c:val>
            <c:numRef>
              <c:f>Feuil3!$B$25:$I$25</c:f>
              <c:numCache>
                <c:formatCode>0%</c:formatCode>
                <c:ptCount val="8"/>
                <c:pt idx="0">
                  <c:v>7.7970547963973361E-2</c:v>
                </c:pt>
                <c:pt idx="1">
                  <c:v>4.0443713710519781E-2</c:v>
                </c:pt>
                <c:pt idx="2">
                  <c:v>4.7960147048491331E-2</c:v>
                </c:pt>
                <c:pt idx="3">
                  <c:v>7.5630937595193223E-2</c:v>
                </c:pt>
                <c:pt idx="4">
                  <c:v>0.22242973286892487</c:v>
                </c:pt>
                <c:pt idx="5">
                  <c:v>0.26567781064186458</c:v>
                </c:pt>
                <c:pt idx="6">
                  <c:v>0.15607330622790799</c:v>
                </c:pt>
                <c:pt idx="7">
                  <c:v>0.18249827440882541</c:v>
                </c:pt>
              </c:numCache>
            </c:numRef>
          </c:val>
          <c:extLst>
            <c:ext xmlns:c16="http://schemas.microsoft.com/office/drawing/2014/chart" uri="{C3380CC4-5D6E-409C-BE32-E72D297353CC}">
              <c16:uniqueId val="{00000003-6542-4651-89F7-31892B555E1A}"/>
            </c:ext>
          </c:extLst>
        </c:ser>
        <c:ser>
          <c:idx val="4"/>
          <c:order val="4"/>
          <c:tx>
            <c:strRef>
              <c:f>Feuil3!$A$26</c:f>
              <c:strCache>
                <c:ptCount val="1"/>
                <c:pt idx="0">
                  <c:v>Pas du tout d'accord</c:v>
                </c:pt>
              </c:strCache>
            </c:strRef>
          </c:tx>
          <c:spPr>
            <a:solidFill>
              <a:schemeClr val="accent2"/>
            </a:solidFill>
            <a:ln>
              <a:noFill/>
            </a:ln>
            <a:effectLst/>
          </c:spPr>
          <c:invertIfNegative val="0"/>
          <c:dPt>
            <c:idx val="6"/>
            <c:invertIfNegative val="0"/>
            <c:bubble3D val="0"/>
            <c:spPr>
              <a:solidFill>
                <a:schemeClr val="accent2">
                  <a:lumMod val="75000"/>
                </a:schemeClr>
              </a:solidFill>
              <a:ln>
                <a:noFill/>
              </a:ln>
              <a:effectLst/>
            </c:spPr>
            <c:extLst>
              <c:ext xmlns:c16="http://schemas.microsoft.com/office/drawing/2014/chart" uri="{C3380CC4-5D6E-409C-BE32-E72D297353CC}">
                <c16:uniqueId val="{0000000A-6542-4651-89F7-31892B555E1A}"/>
              </c:ext>
            </c:extLst>
          </c:dPt>
          <c:dPt>
            <c:idx val="7"/>
            <c:invertIfNegative val="0"/>
            <c:bubble3D val="0"/>
            <c:spPr>
              <a:solidFill>
                <a:schemeClr val="accent2">
                  <a:lumMod val="75000"/>
                </a:schemeClr>
              </a:solidFill>
              <a:ln>
                <a:noFill/>
              </a:ln>
              <a:effectLst/>
            </c:spPr>
            <c:extLst>
              <c:ext xmlns:c16="http://schemas.microsoft.com/office/drawing/2014/chart" uri="{C3380CC4-5D6E-409C-BE32-E72D297353CC}">
                <c16:uniqueId val="{00000009-6542-4651-89F7-31892B555E1A}"/>
              </c:ext>
            </c:extLst>
          </c:dPt>
          <c:cat>
            <c:multiLvlStrRef>
              <c:f>Feuil3!$B$20:$I$21</c:f>
              <c:multiLvlStrCache>
                <c:ptCount val="8"/>
                <c:lvl>
                  <c:pt idx="0">
                    <c:v>père</c:v>
                  </c:pt>
                  <c:pt idx="1">
                    <c:v>mère</c:v>
                  </c:pt>
                  <c:pt idx="2">
                    <c:v>père</c:v>
                  </c:pt>
                  <c:pt idx="3">
                    <c:v>mère</c:v>
                  </c:pt>
                  <c:pt idx="4">
                    <c:v>père</c:v>
                  </c:pt>
                  <c:pt idx="5">
                    <c:v>mère</c:v>
                  </c:pt>
                  <c:pt idx="6">
                    <c:v>père</c:v>
                  </c:pt>
                  <c:pt idx="7">
                    <c:v>mère</c:v>
                  </c:pt>
                </c:lvl>
                <c:lvl>
                  <c:pt idx="0">
                    <c:v>Miriam Makeba</c:v>
                  </c:pt>
                  <c:pt idx="2">
                    <c:v>Henri Bergson</c:v>
                  </c:pt>
                  <c:pt idx="4">
                    <c:v>Hélène Boucher</c:v>
                  </c:pt>
                  <c:pt idx="6">
                    <c:v>Ensemble</c:v>
                  </c:pt>
                </c:lvl>
              </c:multiLvlStrCache>
            </c:multiLvlStrRef>
          </c:cat>
          <c:val>
            <c:numRef>
              <c:f>Feuil3!$B$26:$I$26</c:f>
              <c:numCache>
                <c:formatCode>0%</c:formatCode>
                <c:ptCount val="8"/>
                <c:pt idx="0">
                  <c:v>8.7193321066999854E-2</c:v>
                </c:pt>
                <c:pt idx="1">
                  <c:v>0.11548827165323505</c:v>
                </c:pt>
                <c:pt idx="2">
                  <c:v>4.2790712661372264E-2</c:v>
                </c:pt>
                <c:pt idx="3">
                  <c:v>7.4529705491998707E-2</c:v>
                </c:pt>
                <c:pt idx="4">
                  <c:v>4.9960992775610349E-2</c:v>
                </c:pt>
                <c:pt idx="5">
                  <c:v>3.99013919021085E-2</c:v>
                </c:pt>
                <c:pt idx="6">
                  <c:v>5.2342741731345385E-2</c:v>
                </c:pt>
                <c:pt idx="7">
                  <c:v>5.9106690163817498E-2</c:v>
                </c:pt>
              </c:numCache>
            </c:numRef>
          </c:val>
          <c:extLst>
            <c:ext xmlns:c16="http://schemas.microsoft.com/office/drawing/2014/chart" uri="{C3380CC4-5D6E-409C-BE32-E72D297353CC}">
              <c16:uniqueId val="{00000004-6542-4651-89F7-31892B555E1A}"/>
            </c:ext>
          </c:extLst>
        </c:ser>
        <c:dLbls>
          <c:showLegendKey val="0"/>
          <c:showVal val="0"/>
          <c:showCatName val="0"/>
          <c:showSerName val="0"/>
          <c:showPercent val="0"/>
          <c:showBubbleSize val="0"/>
        </c:dLbls>
        <c:gapWidth val="147"/>
        <c:overlap val="100"/>
        <c:axId val="451804112"/>
        <c:axId val="451800504"/>
      </c:barChart>
      <c:catAx>
        <c:axId val="45180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51800504"/>
        <c:crosses val="autoZero"/>
        <c:auto val="1"/>
        <c:lblAlgn val="ctr"/>
        <c:lblOffset val="100"/>
        <c:noMultiLvlLbl val="0"/>
      </c:catAx>
      <c:valAx>
        <c:axId val="451800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51804112"/>
        <c:crosses val="autoZero"/>
        <c:crossBetween val="between"/>
      </c:valAx>
      <c:spPr>
        <a:noFill/>
        <a:ln>
          <a:noFill/>
        </a:ln>
        <a:effectLst/>
      </c:spPr>
    </c:plotArea>
    <c:legend>
      <c:legendPos val="r"/>
      <c:layout>
        <c:manualLayout>
          <c:xMode val="edge"/>
          <c:yMode val="edge"/>
          <c:x val="0.81222027934445484"/>
          <c:y val="4.3346943146293601E-2"/>
          <c:w val="0.18777972065554516"/>
          <c:h val="0.4991631226653542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[Donnees_f_recod_tableaux-tel-cours.xlsx]questions!Tableau croisé dynamique6</c:name>
    <c:fmtId val="1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s>
    <c:plotArea>
      <c:layout>
        <c:manualLayout>
          <c:layoutTarget val="inner"/>
          <c:xMode val="edge"/>
          <c:yMode val="edge"/>
          <c:x val="0.19380504520268299"/>
          <c:y val="5.2634996038442407E-3"/>
          <c:w val="0.48947380315563588"/>
          <c:h val="0.68997083697871098"/>
        </c:manualLayout>
      </c:layout>
      <c:barChart>
        <c:barDir val="bar"/>
        <c:grouping val="percentStacked"/>
        <c:varyColors val="0"/>
        <c:ser>
          <c:idx val="0"/>
          <c:order val="0"/>
          <c:tx>
            <c:strRef>
              <c:f>questions!$B$3:$B$4</c:f>
              <c:strCache>
                <c:ptCount val="1"/>
                <c:pt idx="0">
                  <c:v>Oui, souvent</c:v>
                </c:pt>
              </c:strCache>
            </c:strRef>
          </c:tx>
          <c:spPr>
            <a:solidFill>
              <a:schemeClr val="accent1"/>
            </a:solidFill>
            <a:ln>
              <a:noFill/>
            </a:ln>
            <a:effectLst/>
          </c:spPr>
          <c:invertIfNegative val="0"/>
          <c:cat>
            <c:strRef>
              <c:f>questions!$A$5:$A$7</c:f>
              <c:strCache>
                <c:ptCount val="2"/>
                <c:pt idx="0">
                  <c:v>Un garçon</c:v>
                </c:pt>
                <c:pt idx="1">
                  <c:v>Une fille</c:v>
                </c:pt>
              </c:strCache>
            </c:strRef>
          </c:cat>
          <c:val>
            <c:numRef>
              <c:f>questions!$B$5:$B$7</c:f>
              <c:numCache>
                <c:formatCode>0%</c:formatCode>
                <c:ptCount val="2"/>
                <c:pt idx="0">
                  <c:v>0.33459638623116966</c:v>
                </c:pt>
                <c:pt idx="1">
                  <c:v>0.26421962917331854</c:v>
                </c:pt>
              </c:numCache>
            </c:numRef>
          </c:val>
          <c:extLst>
            <c:ext xmlns:c16="http://schemas.microsoft.com/office/drawing/2014/chart" uri="{C3380CC4-5D6E-409C-BE32-E72D297353CC}">
              <c16:uniqueId val="{00000000-6D5F-43E0-9124-321853EC08CE}"/>
            </c:ext>
          </c:extLst>
        </c:ser>
        <c:ser>
          <c:idx val="1"/>
          <c:order val="1"/>
          <c:tx>
            <c:strRef>
              <c:f>questions!$C$3:$C$4</c:f>
              <c:strCache>
                <c:ptCount val="1"/>
                <c:pt idx="0">
                  <c:v>Oui, de temps en temps</c:v>
                </c:pt>
              </c:strCache>
            </c:strRef>
          </c:tx>
          <c:spPr>
            <a:solidFill>
              <a:schemeClr val="accent2"/>
            </a:solidFill>
            <a:ln>
              <a:noFill/>
            </a:ln>
            <a:effectLst/>
          </c:spPr>
          <c:invertIfNegative val="0"/>
          <c:cat>
            <c:strRef>
              <c:f>questions!$A$5:$A$7</c:f>
              <c:strCache>
                <c:ptCount val="2"/>
                <c:pt idx="0">
                  <c:v>Un garçon</c:v>
                </c:pt>
                <c:pt idx="1">
                  <c:v>Une fille</c:v>
                </c:pt>
              </c:strCache>
            </c:strRef>
          </c:cat>
          <c:val>
            <c:numRef>
              <c:f>questions!$C$5:$C$7</c:f>
              <c:numCache>
                <c:formatCode>0%</c:formatCode>
                <c:ptCount val="2"/>
                <c:pt idx="0">
                  <c:v>0.42225844220941017</c:v>
                </c:pt>
                <c:pt idx="1">
                  <c:v>0.33311933686019496</c:v>
                </c:pt>
              </c:numCache>
            </c:numRef>
          </c:val>
          <c:extLst>
            <c:ext xmlns:c16="http://schemas.microsoft.com/office/drawing/2014/chart" uri="{C3380CC4-5D6E-409C-BE32-E72D297353CC}">
              <c16:uniqueId val="{00000001-6D5F-43E0-9124-321853EC08CE}"/>
            </c:ext>
          </c:extLst>
        </c:ser>
        <c:ser>
          <c:idx val="2"/>
          <c:order val="2"/>
          <c:tx>
            <c:strRef>
              <c:f>questions!$D$3:$D$4</c:f>
              <c:strCache>
                <c:ptCount val="1"/>
                <c:pt idx="0">
                  <c:v>Très Rarement</c:v>
                </c:pt>
              </c:strCache>
            </c:strRef>
          </c:tx>
          <c:spPr>
            <a:solidFill>
              <a:schemeClr val="accent3"/>
            </a:solidFill>
            <a:ln>
              <a:noFill/>
            </a:ln>
            <a:effectLst/>
          </c:spPr>
          <c:invertIfNegative val="0"/>
          <c:cat>
            <c:strRef>
              <c:f>questions!$A$5:$A$7</c:f>
              <c:strCache>
                <c:ptCount val="2"/>
                <c:pt idx="0">
                  <c:v>Un garçon</c:v>
                </c:pt>
                <c:pt idx="1">
                  <c:v>Une fille</c:v>
                </c:pt>
              </c:strCache>
            </c:strRef>
          </c:cat>
          <c:val>
            <c:numRef>
              <c:f>questions!$D$5:$D$7</c:f>
              <c:numCache>
                <c:formatCode>0%</c:formatCode>
                <c:ptCount val="2"/>
                <c:pt idx="0">
                  <c:v>0.18585548975600036</c:v>
                </c:pt>
                <c:pt idx="1">
                  <c:v>0.29250650069709661</c:v>
                </c:pt>
              </c:numCache>
            </c:numRef>
          </c:val>
          <c:extLst>
            <c:ext xmlns:c16="http://schemas.microsoft.com/office/drawing/2014/chart" uri="{C3380CC4-5D6E-409C-BE32-E72D297353CC}">
              <c16:uniqueId val="{00000002-6D5F-43E0-9124-321853EC08CE}"/>
            </c:ext>
          </c:extLst>
        </c:ser>
        <c:ser>
          <c:idx val="3"/>
          <c:order val="3"/>
          <c:tx>
            <c:strRef>
              <c:f>questions!$E$3:$E$4</c:f>
              <c:strCache>
                <c:ptCount val="1"/>
                <c:pt idx="0">
                  <c:v>Jamais</c:v>
                </c:pt>
              </c:strCache>
            </c:strRef>
          </c:tx>
          <c:spPr>
            <a:solidFill>
              <a:schemeClr val="accent4"/>
            </a:solidFill>
            <a:ln>
              <a:noFill/>
            </a:ln>
            <a:effectLst/>
          </c:spPr>
          <c:invertIfNegative val="0"/>
          <c:cat>
            <c:strRef>
              <c:f>questions!$A$5:$A$7</c:f>
              <c:strCache>
                <c:ptCount val="2"/>
                <c:pt idx="0">
                  <c:v>Un garçon</c:v>
                </c:pt>
                <c:pt idx="1">
                  <c:v>Une fille</c:v>
                </c:pt>
              </c:strCache>
            </c:strRef>
          </c:cat>
          <c:val>
            <c:numRef>
              <c:f>questions!$E$5:$E$7</c:f>
              <c:numCache>
                <c:formatCode>0%</c:formatCode>
                <c:ptCount val="2"/>
                <c:pt idx="0">
                  <c:v>5.7289681803419867E-2</c:v>
                </c:pt>
                <c:pt idx="1">
                  <c:v>0.11015453326939004</c:v>
                </c:pt>
              </c:numCache>
            </c:numRef>
          </c:val>
          <c:extLst>
            <c:ext xmlns:c16="http://schemas.microsoft.com/office/drawing/2014/chart" uri="{C3380CC4-5D6E-409C-BE32-E72D297353CC}">
              <c16:uniqueId val="{00000003-6D5F-43E0-9124-321853EC08CE}"/>
            </c:ext>
          </c:extLst>
        </c:ser>
        <c:dLbls>
          <c:showLegendKey val="0"/>
          <c:showVal val="0"/>
          <c:showCatName val="0"/>
          <c:showSerName val="0"/>
          <c:showPercent val="0"/>
          <c:showBubbleSize val="0"/>
        </c:dLbls>
        <c:gapWidth val="219"/>
        <c:overlap val="100"/>
        <c:axId val="610333576"/>
        <c:axId val="610330624"/>
      </c:barChart>
      <c:catAx>
        <c:axId val="610333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610330624"/>
        <c:crosses val="autoZero"/>
        <c:auto val="1"/>
        <c:lblAlgn val="ctr"/>
        <c:lblOffset val="100"/>
        <c:noMultiLvlLbl val="0"/>
      </c:catAx>
      <c:valAx>
        <c:axId val="6103306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610333576"/>
        <c:crosses val="autoZero"/>
        <c:crossBetween val="between"/>
      </c:valAx>
      <c:spPr>
        <a:noFill/>
        <a:ln>
          <a:solidFill>
            <a:schemeClr val="accent3"/>
          </a:solidFill>
        </a:ln>
        <a:effectLst/>
      </c:spPr>
    </c:plotArea>
    <c:legend>
      <c:legendPos val="r"/>
      <c:layout>
        <c:manualLayout>
          <c:xMode val="edge"/>
          <c:yMode val="edge"/>
          <c:x val="0.67392767570720324"/>
          <c:y val="3.1117906183190009E-2"/>
          <c:w val="0.3059215288169943"/>
          <c:h val="0.7207891859530460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sz="1600"/>
      </a:pPr>
      <a:endParaRPr lang="fr-FR"/>
    </a:p>
  </c:txPr>
  <c:externalData r:id="rId3">
    <c:autoUpdate val="0"/>
  </c:externalData>
  <c:extLst>
    <c:ext xmlns:c14="http://schemas.microsoft.com/office/drawing/2007/8/2/chart" uri="{781A3756-C4B2-4CAC-9D66-4F8BD8637D16}">
      <c14:pivotOptions>
        <c14:dropZoneFilter val="1"/>
        <c14:dropZoneSeries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[Donnees_f_recod_tableaux-questions.xlsx]questions!Tableau croisé dynamique7</c:name>
    <c:fmtId val="-1"/>
  </c:pivotSource>
  <c:chart>
    <c:autoTitleDeleted val="0"/>
    <c:pivotFmts>
      <c:pivotFmt>
        <c:idx val="0"/>
        <c:spPr>
          <a:prstGeom prst="rect">
            <a:avLst/>
          </a:prstGeom>
          <a:solidFill>
            <a:schemeClr val="accent1"/>
          </a:solidFill>
          <a:ln>
            <a:noFill/>
          </a:ln>
          <a:effectLst/>
        </c:spPr>
        <c:marker>
          <c:symbol val="none"/>
        </c:marker>
      </c:pivotFmt>
      <c:pivotFmt>
        <c:idx val="1"/>
        <c:spPr>
          <a:prstGeom prst="rect">
            <a:avLst/>
          </a:prstGeom>
          <a:solidFill>
            <a:schemeClr val="accent1"/>
          </a:solidFill>
          <a:ln>
            <a:noFill/>
          </a:ln>
          <a:effectLst/>
        </c:spPr>
        <c:marker>
          <c:symbol val="none"/>
        </c:marker>
      </c:pivotFmt>
      <c:pivotFmt>
        <c:idx val="2"/>
        <c:spPr>
          <a:prstGeom prst="rect">
            <a:avLst/>
          </a:prstGeom>
          <a:solidFill>
            <a:schemeClr val="accent1"/>
          </a:solidFill>
          <a:ln>
            <a:noFill/>
          </a:ln>
          <a:effectLst/>
        </c:spPr>
        <c:marker>
          <c:symbol val="none"/>
        </c:marker>
      </c:pivotFmt>
      <c:pivotFmt>
        <c:idx val="3"/>
        <c:spPr>
          <a:prstGeom prst="rect">
            <a:avLst/>
          </a:prstGeom>
          <a:solidFill>
            <a:schemeClr val="accent1"/>
          </a:solidFill>
          <a:ln>
            <a:noFill/>
          </a:ln>
          <a:effectLst/>
        </c:spPr>
        <c:marker>
          <c:symbol val="none"/>
        </c:marker>
      </c:pivotFmt>
      <c:pivotFmt>
        <c:idx val="4"/>
        <c:spPr>
          <a:prstGeom prst="rect">
            <a:avLst/>
          </a:prstGeom>
          <a:solidFill>
            <a:schemeClr val="accent1"/>
          </a:solidFill>
          <a:ln>
            <a:noFill/>
          </a:ln>
          <a:effectLst/>
        </c:spPr>
        <c:marker>
          <c:symbol val="none"/>
        </c:marker>
      </c:pivotFmt>
      <c:pivotFmt>
        <c:idx val="5"/>
        <c:spPr>
          <a:prstGeom prst="rect">
            <a:avLst/>
          </a:prstGeom>
          <a:solidFill>
            <a:schemeClr val="accent1"/>
          </a:solidFill>
          <a:ln>
            <a:noFill/>
          </a:ln>
          <a:effectLst/>
        </c:spPr>
        <c:marker>
          <c:symbol val="none"/>
        </c:marker>
      </c:pivotFmt>
      <c:pivotFmt>
        <c:idx val="6"/>
        <c:spPr>
          <a:prstGeom prst="rect">
            <a:avLst/>
          </a:prstGeom>
          <a:solidFill>
            <a:schemeClr val="accent1"/>
          </a:solidFill>
          <a:ln>
            <a:noFill/>
          </a:ln>
          <a:effectLst/>
        </c:spPr>
        <c:marker>
          <c:symbol val="none"/>
        </c:marker>
      </c:pivotFmt>
      <c:pivotFmt>
        <c:idx val="7"/>
        <c:spPr>
          <a:prstGeom prst="rect">
            <a:avLst/>
          </a:prstGeom>
          <a:solidFill>
            <a:schemeClr val="accent1"/>
          </a:solidFill>
          <a:ln>
            <a:noFill/>
          </a:ln>
          <a:effectLst/>
        </c:spPr>
        <c:marker>
          <c:symbol val="none"/>
        </c:marker>
      </c:pivotFmt>
      <c:pivotFmt>
        <c:idx val="8"/>
        <c:spPr>
          <a:prstGeom prst="rect">
            <a:avLst/>
          </a:prstGeom>
          <a:solidFill>
            <a:schemeClr val="accent1"/>
          </a:solidFill>
          <a:ln>
            <a:noFill/>
          </a:ln>
          <a:effectLst/>
        </c:spPr>
        <c:marker>
          <c:symbol val="none"/>
        </c:marker>
      </c:pivotFmt>
      <c:pivotFmt>
        <c:idx val="9"/>
        <c:spPr>
          <a:prstGeom prst="rect">
            <a:avLst/>
          </a:prstGeom>
          <a:solidFill>
            <a:schemeClr val="accent1"/>
          </a:solidFill>
          <a:ln>
            <a:noFill/>
          </a:ln>
          <a:effectLst/>
        </c:spPr>
        <c:marker>
          <c:symbol val="none"/>
        </c:marker>
      </c:pivotFmt>
      <c:pivotFmt>
        <c:idx val="10"/>
        <c:spPr>
          <a:prstGeom prst="rect">
            <a:avLst/>
          </a:prstGeom>
          <a:solidFill>
            <a:schemeClr val="accent1"/>
          </a:solidFill>
          <a:ln>
            <a:noFill/>
          </a:ln>
          <a:effectLst/>
        </c:spPr>
        <c:marker>
          <c:symbol val="none"/>
        </c:marker>
      </c:pivotFmt>
      <c:pivotFmt>
        <c:idx val="11"/>
        <c:spPr>
          <a:prstGeom prst="rect">
            <a:avLst/>
          </a:prstGeom>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s>
    <c:plotArea>
      <c:layout>
        <c:manualLayout>
          <c:layoutTarget val="inner"/>
          <c:xMode val="edge"/>
          <c:yMode val="edge"/>
          <c:x val="0.22393918371055907"/>
          <c:y val="5.4525797298299435E-2"/>
          <c:w val="0.49192941696607068"/>
          <c:h val="0.76610033215070505"/>
        </c:manualLayout>
      </c:layout>
      <c:barChart>
        <c:barDir val="bar"/>
        <c:grouping val="stacked"/>
        <c:varyColors val="0"/>
        <c:ser>
          <c:idx val="0"/>
          <c:order val="0"/>
          <c:tx>
            <c:strRef>
              <c:f>questions!$B$12:$B$13</c:f>
              <c:strCache>
                <c:ptCount val="1"/>
                <c:pt idx="0">
                  <c:v>Oui, souvent</c:v>
                </c:pt>
              </c:strCache>
            </c:strRef>
          </c:tx>
          <c:spPr>
            <a:solidFill>
              <a:schemeClr val="accent1"/>
            </a:solidFill>
            <a:ln>
              <a:noFill/>
            </a:ln>
            <a:effectLst/>
          </c:spPr>
          <c:invertIfNegative val="0"/>
          <c:cat>
            <c:multiLvlStrRef>
              <c:f>questions!$A$14:$A$23</c:f>
              <c:multiLvlStrCache>
                <c:ptCount val="6"/>
                <c:lvl>
                  <c:pt idx="0">
                    <c:v>Un garçon</c:v>
                  </c:pt>
                  <c:pt idx="1">
                    <c:v>Une fille</c:v>
                  </c:pt>
                  <c:pt idx="2">
                    <c:v>Un garçon</c:v>
                  </c:pt>
                  <c:pt idx="3">
                    <c:v>Une fille</c:v>
                  </c:pt>
                  <c:pt idx="4">
                    <c:v>Un garçon</c:v>
                  </c:pt>
                  <c:pt idx="5">
                    <c:v>Une fille</c:v>
                  </c:pt>
                </c:lvl>
                <c:lvl>
                  <c:pt idx="0">
                    <c:v>Hélène Boucher</c:v>
                  </c:pt>
                  <c:pt idx="2">
                    <c:v>Henri Bergson</c:v>
                  </c:pt>
                  <c:pt idx="4">
                    <c:v>Miriam Makeba</c:v>
                  </c:pt>
                </c:lvl>
              </c:multiLvlStrCache>
            </c:multiLvlStrRef>
          </c:cat>
          <c:val>
            <c:numRef>
              <c:f>questions!$B$14:$B$23</c:f>
              <c:numCache>
                <c:formatCode>0%</c:formatCode>
                <c:ptCount val="6"/>
                <c:pt idx="0">
                  <c:v>0.34334762038782268</c:v>
                </c:pt>
                <c:pt idx="1">
                  <c:v>0.25125313311415609</c:v>
                </c:pt>
                <c:pt idx="2">
                  <c:v>0.39044096149452068</c:v>
                </c:pt>
                <c:pt idx="3">
                  <c:v>0.25906879527617505</c:v>
                </c:pt>
                <c:pt idx="4">
                  <c:v>0.2241775105452028</c:v>
                </c:pt>
                <c:pt idx="5">
                  <c:v>0.31540060230295891</c:v>
                </c:pt>
              </c:numCache>
            </c:numRef>
          </c:val>
          <c:extLst>
            <c:ext xmlns:c16="http://schemas.microsoft.com/office/drawing/2014/chart" uri="{C3380CC4-5D6E-409C-BE32-E72D297353CC}">
              <c16:uniqueId val="{00000000-DC74-4CA0-9B30-C3D4D98772CD}"/>
            </c:ext>
          </c:extLst>
        </c:ser>
        <c:ser>
          <c:idx val="1"/>
          <c:order val="1"/>
          <c:tx>
            <c:strRef>
              <c:f>questions!$C$12:$C$13</c:f>
              <c:strCache>
                <c:ptCount val="1"/>
                <c:pt idx="0">
                  <c:v>Oui, de temps en temps</c:v>
                </c:pt>
              </c:strCache>
            </c:strRef>
          </c:tx>
          <c:spPr>
            <a:solidFill>
              <a:schemeClr val="accent2"/>
            </a:solidFill>
            <a:ln>
              <a:noFill/>
            </a:ln>
            <a:effectLst/>
          </c:spPr>
          <c:invertIfNegative val="0"/>
          <c:cat>
            <c:multiLvlStrRef>
              <c:f>questions!$A$14:$A$23</c:f>
              <c:multiLvlStrCache>
                <c:ptCount val="6"/>
                <c:lvl>
                  <c:pt idx="0">
                    <c:v>Un garçon</c:v>
                  </c:pt>
                  <c:pt idx="1">
                    <c:v>Une fille</c:v>
                  </c:pt>
                  <c:pt idx="2">
                    <c:v>Un garçon</c:v>
                  </c:pt>
                  <c:pt idx="3">
                    <c:v>Une fille</c:v>
                  </c:pt>
                  <c:pt idx="4">
                    <c:v>Un garçon</c:v>
                  </c:pt>
                  <c:pt idx="5">
                    <c:v>Une fille</c:v>
                  </c:pt>
                </c:lvl>
                <c:lvl>
                  <c:pt idx="0">
                    <c:v>Hélène Boucher</c:v>
                  </c:pt>
                  <c:pt idx="2">
                    <c:v>Henri Bergson</c:v>
                  </c:pt>
                  <c:pt idx="4">
                    <c:v>Miriam Makeba</c:v>
                  </c:pt>
                </c:lvl>
              </c:multiLvlStrCache>
            </c:multiLvlStrRef>
          </c:cat>
          <c:val>
            <c:numRef>
              <c:f>questions!$C$14:$C$23</c:f>
              <c:numCache>
                <c:formatCode>0%</c:formatCode>
                <c:ptCount val="6"/>
                <c:pt idx="0">
                  <c:v>0.32442474793648396</c:v>
                </c:pt>
                <c:pt idx="1">
                  <c:v>0.28171059857758213</c:v>
                </c:pt>
                <c:pt idx="2">
                  <c:v>0.54367889556383853</c:v>
                </c:pt>
                <c:pt idx="3">
                  <c:v>0.45561625956956647</c:v>
                </c:pt>
                <c:pt idx="4">
                  <c:v>0.44938791971460768</c:v>
                </c:pt>
                <c:pt idx="5">
                  <c:v>0.35396986993440532</c:v>
                </c:pt>
              </c:numCache>
            </c:numRef>
          </c:val>
          <c:extLst>
            <c:ext xmlns:c16="http://schemas.microsoft.com/office/drawing/2014/chart" uri="{C3380CC4-5D6E-409C-BE32-E72D297353CC}">
              <c16:uniqueId val="{00000001-DC74-4CA0-9B30-C3D4D98772CD}"/>
            </c:ext>
          </c:extLst>
        </c:ser>
        <c:ser>
          <c:idx val="2"/>
          <c:order val="2"/>
          <c:tx>
            <c:strRef>
              <c:f>questions!$D$12:$D$13</c:f>
              <c:strCache>
                <c:ptCount val="1"/>
                <c:pt idx="0">
                  <c:v>Très Rarement</c:v>
                </c:pt>
              </c:strCache>
            </c:strRef>
          </c:tx>
          <c:spPr>
            <a:solidFill>
              <a:schemeClr val="accent3"/>
            </a:solidFill>
            <a:ln>
              <a:noFill/>
            </a:ln>
            <a:effectLst/>
          </c:spPr>
          <c:invertIfNegative val="0"/>
          <c:cat>
            <c:multiLvlStrRef>
              <c:f>questions!$A$14:$A$23</c:f>
              <c:multiLvlStrCache>
                <c:ptCount val="6"/>
                <c:lvl>
                  <c:pt idx="0">
                    <c:v>Un garçon</c:v>
                  </c:pt>
                  <c:pt idx="1">
                    <c:v>Une fille</c:v>
                  </c:pt>
                  <c:pt idx="2">
                    <c:v>Un garçon</c:v>
                  </c:pt>
                  <c:pt idx="3">
                    <c:v>Une fille</c:v>
                  </c:pt>
                  <c:pt idx="4">
                    <c:v>Un garçon</c:v>
                  </c:pt>
                  <c:pt idx="5">
                    <c:v>Une fille</c:v>
                  </c:pt>
                </c:lvl>
                <c:lvl>
                  <c:pt idx="0">
                    <c:v>Hélène Boucher</c:v>
                  </c:pt>
                  <c:pt idx="2">
                    <c:v>Henri Bergson</c:v>
                  </c:pt>
                  <c:pt idx="4">
                    <c:v>Miriam Makeba</c:v>
                  </c:pt>
                </c:lvl>
              </c:multiLvlStrCache>
            </c:multiLvlStrRef>
          </c:cat>
          <c:val>
            <c:numRef>
              <c:f>questions!$D$14:$D$23</c:f>
              <c:numCache>
                <c:formatCode>0%</c:formatCode>
                <c:ptCount val="6"/>
                <c:pt idx="0">
                  <c:v>0.23589818768746773</c:v>
                </c:pt>
                <c:pt idx="1">
                  <c:v>0.31559669940088025</c:v>
                </c:pt>
                <c:pt idx="2">
                  <c:v>6.5880142941640782E-2</c:v>
                </c:pt>
                <c:pt idx="3">
                  <c:v>0.24333449883749689</c:v>
                </c:pt>
                <c:pt idx="4">
                  <c:v>0.26566284721347272</c:v>
                </c:pt>
                <c:pt idx="5">
                  <c:v>0.27569230509854098</c:v>
                </c:pt>
              </c:numCache>
            </c:numRef>
          </c:val>
          <c:extLst>
            <c:ext xmlns:c16="http://schemas.microsoft.com/office/drawing/2014/chart" uri="{C3380CC4-5D6E-409C-BE32-E72D297353CC}">
              <c16:uniqueId val="{00000002-DC74-4CA0-9B30-C3D4D98772CD}"/>
            </c:ext>
          </c:extLst>
        </c:ser>
        <c:ser>
          <c:idx val="3"/>
          <c:order val="3"/>
          <c:tx>
            <c:strRef>
              <c:f>questions!$E$12:$E$13</c:f>
              <c:strCache>
                <c:ptCount val="1"/>
                <c:pt idx="0">
                  <c:v>Jamais</c:v>
                </c:pt>
              </c:strCache>
            </c:strRef>
          </c:tx>
          <c:spPr>
            <a:solidFill>
              <a:schemeClr val="accent4"/>
            </a:solidFill>
            <a:ln>
              <a:noFill/>
            </a:ln>
            <a:effectLst/>
          </c:spPr>
          <c:invertIfNegative val="0"/>
          <c:cat>
            <c:multiLvlStrRef>
              <c:f>questions!$A$14:$A$23</c:f>
              <c:multiLvlStrCache>
                <c:ptCount val="6"/>
                <c:lvl>
                  <c:pt idx="0">
                    <c:v>Un garçon</c:v>
                  </c:pt>
                  <c:pt idx="1">
                    <c:v>Une fille</c:v>
                  </c:pt>
                  <c:pt idx="2">
                    <c:v>Un garçon</c:v>
                  </c:pt>
                  <c:pt idx="3">
                    <c:v>Une fille</c:v>
                  </c:pt>
                  <c:pt idx="4">
                    <c:v>Un garçon</c:v>
                  </c:pt>
                  <c:pt idx="5">
                    <c:v>Une fille</c:v>
                  </c:pt>
                </c:lvl>
                <c:lvl>
                  <c:pt idx="0">
                    <c:v>Hélène Boucher</c:v>
                  </c:pt>
                  <c:pt idx="2">
                    <c:v>Henri Bergson</c:v>
                  </c:pt>
                  <c:pt idx="4">
                    <c:v>Miriam Makeba</c:v>
                  </c:pt>
                </c:lvl>
              </c:multiLvlStrCache>
            </c:multiLvlStrRef>
          </c:cat>
          <c:val>
            <c:numRef>
              <c:f>questions!$E$14:$E$23</c:f>
              <c:numCache>
                <c:formatCode>0%</c:formatCode>
                <c:ptCount val="6"/>
                <c:pt idx="0">
                  <c:v>9.6329443988225558E-2</c:v>
                </c:pt>
                <c:pt idx="1">
                  <c:v>0.15143956890738164</c:v>
                </c:pt>
                <c:pt idx="2">
                  <c:v>0</c:v>
                </c:pt>
                <c:pt idx="3">
                  <c:v>4.1980446316761677E-2</c:v>
                </c:pt>
                <c:pt idx="4">
                  <c:v>6.0771722526716948E-2</c:v>
                </c:pt>
                <c:pt idx="5">
                  <c:v>5.4937222664094884E-2</c:v>
                </c:pt>
              </c:numCache>
            </c:numRef>
          </c:val>
          <c:extLst>
            <c:ext xmlns:c16="http://schemas.microsoft.com/office/drawing/2014/chart" uri="{C3380CC4-5D6E-409C-BE32-E72D297353CC}">
              <c16:uniqueId val="{00000003-DC74-4CA0-9B30-C3D4D98772CD}"/>
            </c:ext>
          </c:extLst>
        </c:ser>
        <c:dLbls>
          <c:showLegendKey val="0"/>
          <c:showVal val="0"/>
          <c:showCatName val="0"/>
          <c:showSerName val="0"/>
          <c:showPercent val="0"/>
          <c:showBubbleSize val="0"/>
        </c:dLbls>
        <c:gapWidth val="219"/>
        <c:overlap val="100"/>
        <c:axId val="1408182992"/>
        <c:axId val="1408178000"/>
      </c:barChart>
      <c:catAx>
        <c:axId val="1408182992"/>
        <c:scaling>
          <c:orientation val="minMax"/>
        </c:scaling>
        <c:delete val="0"/>
        <c:axPos val="l"/>
        <c:numFmt formatCode="General" sourceLinked="1"/>
        <c:majorTickMark val="none"/>
        <c:minorTickMark val="none"/>
        <c:tickLblPos val="nextTo"/>
        <c:spPr bwMode="auto">
          <a:prstGeom prst="rect">
            <a:avLst/>
          </a:prstGeom>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baseline="0">
                <a:solidFill>
                  <a:schemeClr val="tx1">
                    <a:lumMod val="65000"/>
                    <a:lumOff val="35000"/>
                  </a:schemeClr>
                </a:solidFill>
                <a:latin typeface="+mn-lt"/>
                <a:ea typeface="+mn-ea"/>
                <a:cs typeface="+mn-cs"/>
              </a:defRPr>
            </a:pPr>
            <a:endParaRPr lang="fr-FR"/>
          </a:p>
        </c:txPr>
        <c:crossAx val="1408178000"/>
        <c:crosses val="autoZero"/>
        <c:auto val="1"/>
        <c:lblAlgn val="ctr"/>
        <c:lblOffset val="100"/>
        <c:noMultiLvlLbl val="0"/>
      </c:catAx>
      <c:valAx>
        <c:axId val="1408178000"/>
        <c:scaling>
          <c:orientation val="minMax"/>
          <c:max val="1"/>
        </c:scaling>
        <c:delete val="0"/>
        <c:axPos val="b"/>
        <c:majorGridlines>
          <c:spPr bwMode="auto">
            <a:prstGeom prst="rect">
              <a:avLst/>
            </a:prstGeom>
            <a:ln w="9525" cap="flat" cmpd="sng" algn="ctr">
              <a:solidFill>
                <a:schemeClr val="tx1">
                  <a:lumMod val="15000"/>
                  <a:lumOff val="85000"/>
                </a:schemeClr>
              </a:solidFill>
              <a:round/>
            </a:ln>
            <a:effectLst/>
          </c:spPr>
        </c:majorGridlines>
        <c:numFmt formatCode="0%" sourceLinked="1"/>
        <c:majorTickMark val="none"/>
        <c:minorTickMark val="none"/>
        <c:tickLblPos val="nextTo"/>
        <c:spPr>
          <a:prstGeom prst="rect">
            <a:avLst/>
          </a:prstGeom>
          <a:noFill/>
          <a:ln>
            <a:noFill/>
          </a:ln>
          <a:effectLst/>
        </c:spPr>
        <c:txPr>
          <a:bodyPr rot="-60000000" spcFirstLastPara="1" vertOverflow="ellipsis" vert="horz" wrap="square" anchor="ctr" anchorCtr="1"/>
          <a:lstStyle/>
          <a:p>
            <a:pPr>
              <a:defRPr sz="1600" b="0" i="0" u="none" strike="noStrike" baseline="0">
                <a:solidFill>
                  <a:schemeClr val="tx1">
                    <a:lumMod val="65000"/>
                    <a:lumOff val="35000"/>
                  </a:schemeClr>
                </a:solidFill>
                <a:latin typeface="+mn-lt"/>
                <a:ea typeface="+mn-ea"/>
                <a:cs typeface="+mn-cs"/>
              </a:defRPr>
            </a:pPr>
            <a:endParaRPr lang="fr-FR"/>
          </a:p>
        </c:txPr>
        <c:crossAx val="1408182992"/>
        <c:crosses val="autoZero"/>
        <c:crossBetween val="between"/>
        <c:majorUnit val="0.2"/>
      </c:valAx>
      <c:spPr>
        <a:prstGeom prst="rect">
          <a:avLst/>
        </a:prstGeom>
        <a:noFill/>
        <a:ln>
          <a:noFill/>
        </a:ln>
        <a:effectLst/>
      </c:spPr>
    </c:plotArea>
    <c:legend>
      <c:legendPos val="r"/>
      <c:layout>
        <c:manualLayout>
          <c:xMode val="edge"/>
          <c:yMode val="edge"/>
          <c:x val="0.73098311396457483"/>
          <c:y val="5.0434215815993964E-2"/>
          <c:w val="0.25752787689952605"/>
          <c:h val="0.7399681510017212"/>
        </c:manualLayout>
      </c:layout>
      <c:overlay val="0"/>
      <c:spPr>
        <a:prstGeom prst="rect">
          <a:avLst/>
        </a:prstGeom>
        <a:noFill/>
        <a:ln>
          <a:noFill/>
        </a:ln>
        <a:effectLst/>
      </c:spPr>
      <c:txPr>
        <a:bodyPr rot="0" spcFirstLastPara="1" vertOverflow="ellipsis" vert="horz" wrap="square" anchor="ctr" anchorCtr="1"/>
        <a:lstStyle/>
        <a:p>
          <a:pPr>
            <a:defRPr sz="16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bwMode="auto">
    <a:xfrm>
      <a:off x="0" y="0"/>
      <a:ext cx="0" cy="0"/>
    </a:xfrm>
    <a:prstGeom prst="rect">
      <a:avLst/>
    </a:prstGeom>
    <a:noFill/>
    <a:ln w="9525" cap="flat" cmpd="sng" algn="ctr">
      <a:noFill/>
      <a:round/>
    </a:ln>
    <a:effectLst/>
  </c:spPr>
  <c:txPr>
    <a:bodyPr/>
    <a:lstStyle/>
    <a:p>
      <a:pPr>
        <a:defRPr sz="1600"/>
      </a:pPr>
      <a:endParaRPr lang="fr-FR"/>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donnees_f!$AP$86:$AP$767</cx:f>
        <cx:lvl ptCount="682" formatCode="Standard">
          <cx:pt idx="0">0.016666666666666666</cx:pt>
          <cx:pt idx="1">0.050000000000000003</cx:pt>
          <cx:pt idx="2">0.16666666666666666</cx:pt>
          <cx:pt idx="3">0.16666666666666666</cx:pt>
          <cx:pt idx="4">0.16666666666666666</cx:pt>
          <cx:pt idx="5">0.16666666666666666</cx:pt>
          <cx:pt idx="6">0.25</cx:pt>
          <cx:pt idx="7">0.25</cx:pt>
          <cx:pt idx="8">0.25</cx:pt>
          <cx:pt idx="9">0.25</cx:pt>
          <cx:pt idx="10">0.28333333333333333</cx:pt>
          <cx:pt idx="11">0.33333333333333331</cx:pt>
          <cx:pt idx="12">0.33333333333333331</cx:pt>
          <cx:pt idx="13">0.33333333333333331</cx:pt>
          <cx:pt idx="14">0.33333333333333331</cx:pt>
          <cx:pt idx="15">0.33333333333333331</cx:pt>
          <cx:pt idx="16">0.33333333333333331</cx:pt>
          <cx:pt idx="17">0.33333333333333331</cx:pt>
          <cx:pt idx="18">0.5</cx:pt>
          <cx:pt idx="19">0.5</cx:pt>
          <cx:pt idx="20">0.5</cx:pt>
          <cx:pt idx="21">0.5</cx:pt>
          <cx:pt idx="22">0.5</cx:pt>
          <cx:pt idx="23">0.5</cx:pt>
          <cx:pt idx="24">0.5</cx:pt>
          <cx:pt idx="25">0.5</cx:pt>
          <cx:pt idx="26">0.5</cx:pt>
          <cx:pt idx="27">0.5</cx:pt>
          <cx:pt idx="28">0.5</cx:pt>
          <cx:pt idx="29">0.5</cx:pt>
          <cx:pt idx="30">0.5</cx:pt>
          <cx:pt idx="31">0.5</cx:pt>
          <cx:pt idx="32">0.5</cx:pt>
          <cx:pt idx="33">0.5</cx:pt>
          <cx:pt idx="34">0.58333333333333337</cx:pt>
          <cx:pt idx="35">0.58333333333333337</cx:pt>
          <cx:pt idx="36">0.66666666666666663</cx:pt>
          <cx:pt idx="37">0.66666666666666663</cx:pt>
          <cx:pt idx="38">0.75</cx:pt>
          <cx:pt idx="39">0.75</cx:pt>
          <cx:pt idx="40">0.75</cx:pt>
          <cx:pt idx="41">0.75</cx:pt>
          <cx:pt idx="42">0.75</cx:pt>
          <cx:pt idx="43">0.83333333333333337</cx:pt>
          <cx:pt idx="44">1</cx:pt>
          <cx:pt idx="45">1</cx:pt>
          <cx:pt idx="46">1</cx:pt>
          <cx:pt idx="47">1</cx:pt>
          <cx:pt idx="48">1</cx:pt>
          <cx:pt idx="49">1</cx:pt>
          <cx:pt idx="50">1</cx:pt>
          <cx:pt idx="51">1</cx:pt>
          <cx:pt idx="52">1</cx:pt>
          <cx:pt idx="53">1</cx:pt>
          <cx:pt idx="54">1</cx:pt>
          <cx:pt idx="55">1</cx:pt>
          <cx:pt idx="56">1</cx:pt>
          <cx:pt idx="57">1</cx:pt>
          <cx:pt idx="58">1</cx:pt>
          <cx:pt idx="59">1</cx:pt>
          <cx:pt idx="60">1</cx:pt>
          <cx:pt idx="61">1</cx:pt>
          <cx:pt idx="62">1</cx:pt>
          <cx:pt idx="63">1</cx:pt>
          <cx:pt idx="64">1</cx:pt>
          <cx:pt idx="65">1</cx:pt>
          <cx:pt idx="66">1</cx:pt>
          <cx:pt idx="67">1</cx:pt>
          <cx:pt idx="68">1</cx:pt>
          <cx:pt idx="69">1</cx:pt>
          <cx:pt idx="70">1</cx:pt>
          <cx:pt idx="71">1</cx:pt>
          <cx:pt idx="72">1</cx:pt>
          <cx:pt idx="73">1</cx:pt>
          <cx:pt idx="74">1</cx:pt>
          <cx:pt idx="75">1</cx:pt>
          <cx:pt idx="76">1</cx:pt>
          <cx:pt idx="77">1</cx:pt>
          <cx:pt idx="78">1</cx:pt>
          <cx:pt idx="79">1</cx:pt>
          <cx:pt idx="80">1</cx:pt>
          <cx:pt idx="81">1</cx:pt>
          <cx:pt idx="82">1</cx:pt>
          <cx:pt idx="83">1</cx:pt>
          <cx:pt idx="84">1</cx:pt>
          <cx:pt idx="85">1</cx:pt>
          <cx:pt idx="86">1</cx:pt>
          <cx:pt idx="87">1</cx:pt>
          <cx:pt idx="88">1</cx:pt>
          <cx:pt idx="89">1.0166666666666666</cx:pt>
          <cx:pt idx="90">1.1499999999999999</cx:pt>
          <cx:pt idx="91">1.1666666666666667</cx:pt>
          <cx:pt idx="92">1.1833333333333333</cx:pt>
          <cx:pt idx="93">1.2</cx:pt>
          <cx:pt idx="94">1.25</cx:pt>
          <cx:pt idx="95">1.25</cx:pt>
          <cx:pt idx="96">1.3333333333333333</cx:pt>
          <cx:pt idx="97">1.3333333333333333</cx:pt>
          <cx:pt idx="98">1.3333333333333333</cx:pt>
          <cx:pt idx="99">1.3333333333333333</cx:pt>
          <cx:pt idx="100">1.3333333333333333</cx:pt>
          <cx:pt idx="101">1.3333333333333333</cx:pt>
          <cx:pt idx="102">1.3333333333333333</cx:pt>
          <cx:pt idx="103">1.3333333333333333</cx:pt>
          <cx:pt idx="104">1.3333333333333333</cx:pt>
          <cx:pt idx="105">1.5</cx:pt>
          <cx:pt idx="106">1.5</cx:pt>
          <cx:pt idx="107">1.5</cx:pt>
          <cx:pt idx="108">1.5</cx:pt>
          <cx:pt idx="109">1.5</cx:pt>
          <cx:pt idx="110">1.5</cx:pt>
          <cx:pt idx="111">1.5</cx:pt>
          <cx:pt idx="112">1.5</cx:pt>
          <cx:pt idx="113">1.5</cx:pt>
          <cx:pt idx="114">1.5</cx:pt>
          <cx:pt idx="115">1.5</cx:pt>
          <cx:pt idx="116">1.5</cx:pt>
          <cx:pt idx="117">1.5</cx:pt>
          <cx:pt idx="118">1.5</cx:pt>
          <cx:pt idx="119">1.5</cx:pt>
          <cx:pt idx="120">1.5</cx:pt>
          <cx:pt idx="121">1.5</cx:pt>
          <cx:pt idx="122">1.5</cx:pt>
          <cx:pt idx="123">1.5</cx:pt>
          <cx:pt idx="124">1.5</cx:pt>
          <cx:pt idx="125">1.5</cx:pt>
          <cx:pt idx="126">1.5</cx:pt>
          <cx:pt idx="127">1.5</cx:pt>
          <cx:pt idx="128">1.5</cx:pt>
          <cx:pt idx="129">1.5</cx:pt>
          <cx:pt idx="130">1.5</cx:pt>
          <cx:pt idx="131">1.5</cx:pt>
          <cx:pt idx="132">1.5</cx:pt>
          <cx:pt idx="133">1.5</cx:pt>
          <cx:pt idx="134">1.5</cx:pt>
          <cx:pt idx="135">1.5</cx:pt>
          <cx:pt idx="136">1.5</cx:pt>
          <cx:pt idx="137">1.5</cx:pt>
          <cx:pt idx="138">1.5</cx:pt>
          <cx:pt idx="139">1.5</cx:pt>
          <cx:pt idx="140">1.5</cx:pt>
          <cx:pt idx="141">1.5</cx:pt>
          <cx:pt idx="142">1.5</cx:pt>
          <cx:pt idx="143">1.5</cx:pt>
          <cx:pt idx="144">1.5833333333333333</cx:pt>
          <cx:pt idx="145">1.6666666666666667</cx:pt>
          <cx:pt idx="146">1.6666666666666667</cx:pt>
          <cx:pt idx="147">1.6666666666666667</cx:pt>
          <cx:pt idx="148">1.6666666666666667</cx:pt>
          <cx:pt idx="149">1.75</cx:pt>
          <cx:pt idx="150">1.8333333333333333</cx:pt>
          <cx:pt idx="151">1.8333333333333333</cx:pt>
          <cx:pt idx="152">1.8333333333333333</cx:pt>
          <cx:pt idx="153">1.8333333333333333</cx:pt>
          <cx:pt idx="154">1.8333333333333333</cx:pt>
          <cx:pt idx="155">1.8333333333333333</cx:pt>
          <cx:pt idx="156">1.8333333333333333</cx:pt>
          <cx:pt idx="157">1.9166666666666667</cx:pt>
          <cx:pt idx="158">1.9833333333333334</cx:pt>
          <cx:pt idx="159">1.9833333333333334</cx:pt>
          <cx:pt idx="160">2</cx:pt>
          <cx:pt idx="161">2</cx:pt>
          <cx:pt idx="162">2</cx:pt>
          <cx:pt idx="163">2</cx:pt>
          <cx:pt idx="164">2</cx:pt>
          <cx:pt idx="165">2</cx:pt>
          <cx:pt idx="166">2</cx:pt>
          <cx:pt idx="167">2</cx:pt>
          <cx:pt idx="168">2</cx:pt>
          <cx:pt idx="169">2</cx:pt>
          <cx:pt idx="170">2</cx:pt>
          <cx:pt idx="171">2</cx:pt>
          <cx:pt idx="172">2</cx:pt>
          <cx:pt idx="173">2</cx:pt>
          <cx:pt idx="174">2</cx:pt>
          <cx:pt idx="175">2</cx:pt>
          <cx:pt idx="176">2</cx:pt>
          <cx:pt idx="177">2</cx:pt>
          <cx:pt idx="178">2</cx:pt>
          <cx:pt idx="179">2</cx:pt>
          <cx:pt idx="180">2</cx:pt>
          <cx:pt idx="181">2</cx:pt>
          <cx:pt idx="182">2</cx:pt>
          <cx:pt idx="183">2</cx:pt>
          <cx:pt idx="184">2</cx:pt>
          <cx:pt idx="185">2</cx:pt>
          <cx:pt idx="186">2</cx:pt>
          <cx:pt idx="187">2</cx:pt>
          <cx:pt idx="188">2</cx:pt>
          <cx:pt idx="189">2</cx:pt>
          <cx:pt idx="190">2</cx:pt>
          <cx:pt idx="191">2</cx:pt>
          <cx:pt idx="192">2</cx:pt>
          <cx:pt idx="193">2</cx:pt>
          <cx:pt idx="194">2</cx:pt>
          <cx:pt idx="195">2</cx:pt>
          <cx:pt idx="196">2</cx:pt>
          <cx:pt idx="197">2</cx:pt>
          <cx:pt idx="198">2</cx:pt>
          <cx:pt idx="199">2</cx:pt>
          <cx:pt idx="200">2</cx:pt>
          <cx:pt idx="201">2</cx:pt>
          <cx:pt idx="202">2</cx:pt>
          <cx:pt idx="203">2</cx:pt>
          <cx:pt idx="204">2</cx:pt>
          <cx:pt idx="205">2</cx:pt>
          <cx:pt idx="206">2</cx:pt>
          <cx:pt idx="207">2</cx:pt>
          <cx:pt idx="208">2</cx:pt>
          <cx:pt idx="209">2</cx:pt>
          <cx:pt idx="210">2</cx:pt>
          <cx:pt idx="211">2</cx:pt>
          <cx:pt idx="212">2</cx:pt>
          <cx:pt idx="213">2</cx:pt>
          <cx:pt idx="214">2</cx:pt>
          <cx:pt idx="215">2</cx:pt>
          <cx:pt idx="216">2</cx:pt>
          <cx:pt idx="217">2</cx:pt>
          <cx:pt idx="218">2</cx:pt>
          <cx:pt idx="219">2</cx:pt>
          <cx:pt idx="220">2.0666666666666669</cx:pt>
          <cx:pt idx="221">2.2333333333333334</cx:pt>
          <cx:pt idx="222">2.25</cx:pt>
          <cx:pt idx="223">2.25</cx:pt>
          <cx:pt idx="224">2.25</cx:pt>
          <cx:pt idx="225">2.3333333333333335</cx:pt>
          <cx:pt idx="226">2.3333333333333335</cx:pt>
          <cx:pt idx="227">2.3333333333333335</cx:pt>
          <cx:pt idx="228">2.3666666666666667</cx:pt>
          <cx:pt idx="229">2.5</cx:pt>
          <cx:pt idx="230">2.5</cx:pt>
          <cx:pt idx="231">2.5</cx:pt>
          <cx:pt idx="232">2.5</cx:pt>
          <cx:pt idx="233">2.5</cx:pt>
          <cx:pt idx="234">2.5</cx:pt>
          <cx:pt idx="235">2.5</cx:pt>
          <cx:pt idx="236">2.5</cx:pt>
          <cx:pt idx="237">2.5</cx:pt>
          <cx:pt idx="238">2.5</cx:pt>
          <cx:pt idx="239">2.5</cx:pt>
          <cx:pt idx="240">2.5</cx:pt>
          <cx:pt idx="241">2.5</cx:pt>
          <cx:pt idx="242">2.5</cx:pt>
          <cx:pt idx="243">2.5</cx:pt>
          <cx:pt idx="244">2.5</cx:pt>
          <cx:pt idx="245">2.5</cx:pt>
          <cx:pt idx="246">2.5</cx:pt>
          <cx:pt idx="247">2.5</cx:pt>
          <cx:pt idx="248">2.5</cx:pt>
          <cx:pt idx="249">2.5</cx:pt>
          <cx:pt idx="250">2.5</cx:pt>
          <cx:pt idx="251">2.5</cx:pt>
          <cx:pt idx="252">2.5</cx:pt>
          <cx:pt idx="253">2.5</cx:pt>
          <cx:pt idx="254">2.5</cx:pt>
          <cx:pt idx="255">2.5</cx:pt>
          <cx:pt idx="256">2.5</cx:pt>
          <cx:pt idx="257">2.5</cx:pt>
          <cx:pt idx="258">2.5</cx:pt>
          <cx:pt idx="259">2.5</cx:pt>
          <cx:pt idx="260">2.5</cx:pt>
          <cx:pt idx="261">2.5</cx:pt>
          <cx:pt idx="262">2.5</cx:pt>
          <cx:pt idx="263">2.5</cx:pt>
          <cx:pt idx="264">2.5</cx:pt>
          <cx:pt idx="265">2.5</cx:pt>
          <cx:pt idx="266">2.5</cx:pt>
          <cx:pt idx="267">2.6666666666666665</cx:pt>
          <cx:pt idx="268">2.75</cx:pt>
          <cx:pt idx="269">2.75</cx:pt>
          <cx:pt idx="270">2.8333333333333335</cx:pt>
          <cx:pt idx="271">2.8333333333333335</cx:pt>
          <cx:pt idx="272">3</cx:pt>
          <cx:pt idx="273">3</cx:pt>
          <cx:pt idx="274">3</cx:pt>
          <cx:pt idx="275">3</cx:pt>
          <cx:pt idx="276">3</cx:pt>
          <cx:pt idx="277">3</cx:pt>
          <cx:pt idx="278">3</cx:pt>
          <cx:pt idx="279">3</cx:pt>
          <cx:pt idx="280">3</cx:pt>
          <cx:pt idx="281">3</cx:pt>
          <cx:pt idx="282">3</cx:pt>
          <cx:pt idx="283">3</cx:pt>
          <cx:pt idx="284">3</cx:pt>
          <cx:pt idx="285">3</cx:pt>
          <cx:pt idx="286">3</cx:pt>
          <cx:pt idx="287">3</cx:pt>
          <cx:pt idx="288">3</cx:pt>
          <cx:pt idx="289">3</cx:pt>
          <cx:pt idx="290">3</cx:pt>
          <cx:pt idx="291">3</cx:pt>
          <cx:pt idx="292">3</cx:pt>
          <cx:pt idx="293">3</cx:pt>
          <cx:pt idx="294">3</cx:pt>
          <cx:pt idx="295">3</cx:pt>
          <cx:pt idx="296">3</cx:pt>
          <cx:pt idx="297">3</cx:pt>
          <cx:pt idx="298">3</cx:pt>
          <cx:pt idx="299">3</cx:pt>
          <cx:pt idx="300">3</cx:pt>
          <cx:pt idx="301">3</cx:pt>
          <cx:pt idx="302">3</cx:pt>
          <cx:pt idx="303">3</cx:pt>
          <cx:pt idx="304">3</cx:pt>
          <cx:pt idx="305">3</cx:pt>
          <cx:pt idx="306">3</cx:pt>
          <cx:pt idx="307">3</cx:pt>
          <cx:pt idx="308">3</cx:pt>
          <cx:pt idx="309">3</cx:pt>
          <cx:pt idx="310">3</cx:pt>
          <cx:pt idx="311">3</cx:pt>
          <cx:pt idx="312">3</cx:pt>
          <cx:pt idx="313">3</cx:pt>
          <cx:pt idx="314">3</cx:pt>
          <cx:pt idx="315">3</cx:pt>
          <cx:pt idx="316">3</cx:pt>
          <cx:pt idx="317">3</cx:pt>
          <cx:pt idx="318">3</cx:pt>
          <cx:pt idx="319">3.0499999999999998</cx:pt>
          <cx:pt idx="320">3.1666666666666665</cx:pt>
          <cx:pt idx="321">3.25</cx:pt>
          <cx:pt idx="322">3.3833333333333333</cx:pt>
          <cx:pt idx="323">3.4166666666666665</cx:pt>
          <cx:pt idx="324">3.5</cx:pt>
          <cx:pt idx="325">3.5</cx:pt>
          <cx:pt idx="326">3.5</cx:pt>
          <cx:pt idx="327">3.5</cx:pt>
          <cx:pt idx="328">3.5</cx:pt>
          <cx:pt idx="329">3.5</cx:pt>
          <cx:pt idx="330">3.5</cx:pt>
          <cx:pt idx="331">3.5</cx:pt>
          <cx:pt idx="332">3.5</cx:pt>
          <cx:pt idx="333">3.5</cx:pt>
          <cx:pt idx="334">3.5</cx:pt>
          <cx:pt idx="335">3.5</cx:pt>
          <cx:pt idx="336">3.5</cx:pt>
          <cx:pt idx="337">3.5</cx:pt>
          <cx:pt idx="338">3.5</cx:pt>
          <cx:pt idx="339">3.5</cx:pt>
          <cx:pt idx="340">3.5</cx:pt>
          <cx:pt idx="341">3.5833333333333335</cx:pt>
          <cx:pt idx="342">3.75</cx:pt>
          <cx:pt idx="343">3.75</cx:pt>
          <cx:pt idx="344">3.75</cx:pt>
          <cx:pt idx="345">3.8333333333333335</cx:pt>
          <cx:pt idx="346">4</cx:pt>
          <cx:pt idx="347">4</cx:pt>
          <cx:pt idx="348">4</cx:pt>
          <cx:pt idx="349">4</cx:pt>
          <cx:pt idx="350">4</cx:pt>
          <cx:pt idx="351">4</cx:pt>
          <cx:pt idx="352">4</cx:pt>
          <cx:pt idx="353">4</cx:pt>
          <cx:pt idx="354">4</cx:pt>
          <cx:pt idx="355">4</cx:pt>
          <cx:pt idx="356">4</cx:pt>
          <cx:pt idx="357">4</cx:pt>
          <cx:pt idx="358">4</cx:pt>
          <cx:pt idx="359">4</cx:pt>
          <cx:pt idx="360">4</cx:pt>
          <cx:pt idx="361">4</cx:pt>
          <cx:pt idx="362">4</cx:pt>
          <cx:pt idx="363">4</cx:pt>
          <cx:pt idx="364">4</cx:pt>
          <cx:pt idx="365">4</cx:pt>
          <cx:pt idx="366">4</cx:pt>
          <cx:pt idx="367">4</cx:pt>
          <cx:pt idx="368">4</cx:pt>
          <cx:pt idx="369">4</cx:pt>
          <cx:pt idx="370">4</cx:pt>
          <cx:pt idx="371">4</cx:pt>
          <cx:pt idx="372">4</cx:pt>
          <cx:pt idx="373">4</cx:pt>
          <cx:pt idx="374">4.0333333333333332</cx:pt>
          <cx:pt idx="375">4.083333333333333</cx:pt>
          <cx:pt idx="376">4.1166666666666663</cx:pt>
          <cx:pt idx="377">4.166666666666667</cx:pt>
          <cx:pt idx="378">4.333333333333333</cx:pt>
          <cx:pt idx="379">4.5</cx:pt>
          <cx:pt idx="380">4.5</cx:pt>
          <cx:pt idx="381">4.5</cx:pt>
          <cx:pt idx="382">4.5</cx:pt>
          <cx:pt idx="383">4.5</cx:pt>
          <cx:pt idx="384">4.5</cx:pt>
          <cx:pt idx="385">4.5</cx:pt>
          <cx:pt idx="386">4.5</cx:pt>
          <cx:pt idx="387">4.5</cx:pt>
          <cx:pt idx="388">4.5</cx:pt>
          <cx:pt idx="389">4.5</cx:pt>
          <cx:pt idx="390">4.5</cx:pt>
          <cx:pt idx="391">4.5</cx:pt>
          <cx:pt idx="392">4.5</cx:pt>
          <cx:pt idx="393">4.5</cx:pt>
          <cx:pt idx="394">4.666666666666667</cx:pt>
          <cx:pt idx="395">4.666666666666667</cx:pt>
          <cx:pt idx="396">4.75</cx:pt>
          <cx:pt idx="397">4.75</cx:pt>
          <cx:pt idx="398">4.833333333333333</cx:pt>
          <cx:pt idx="399">5</cx:pt>
          <cx:pt idx="400">5</cx:pt>
          <cx:pt idx="401">5</cx:pt>
          <cx:pt idx="402">5</cx:pt>
          <cx:pt idx="403">5</cx:pt>
          <cx:pt idx="404">5</cx:pt>
          <cx:pt idx="405">5</cx:pt>
          <cx:pt idx="406">5</cx:pt>
          <cx:pt idx="407">5</cx:pt>
          <cx:pt idx="408">5</cx:pt>
          <cx:pt idx="409">5</cx:pt>
          <cx:pt idx="410">5</cx:pt>
          <cx:pt idx="411">5</cx:pt>
          <cx:pt idx="412">5</cx:pt>
          <cx:pt idx="413">5</cx:pt>
          <cx:pt idx="414">5</cx:pt>
          <cx:pt idx="415">5</cx:pt>
          <cx:pt idx="416">5</cx:pt>
          <cx:pt idx="417">5</cx:pt>
          <cx:pt idx="418">5</cx:pt>
          <cx:pt idx="419">5</cx:pt>
          <cx:pt idx="420">5</cx:pt>
          <cx:pt idx="421">5</cx:pt>
          <cx:pt idx="422">5</cx:pt>
          <cx:pt idx="423">5</cx:pt>
          <cx:pt idx="424">5</cx:pt>
          <cx:pt idx="425">5</cx:pt>
          <cx:pt idx="426">5</cx:pt>
          <cx:pt idx="427">5</cx:pt>
          <cx:pt idx="428">5</cx:pt>
          <cx:pt idx="429">5</cx:pt>
          <cx:pt idx="430">5</cx:pt>
          <cx:pt idx="431">5</cx:pt>
          <cx:pt idx="432">5</cx:pt>
          <cx:pt idx="433">5</cx:pt>
          <cx:pt idx="434">5.083333333333333</cx:pt>
          <cx:pt idx="435">5.166666666666667</cx:pt>
          <cx:pt idx="436">5.5</cx:pt>
          <cx:pt idx="437">5.5</cx:pt>
          <cx:pt idx="438">5.5</cx:pt>
          <cx:pt idx="439">5.5</cx:pt>
          <cx:pt idx="440">5.5</cx:pt>
          <cx:pt idx="441">5.5</cx:pt>
          <cx:pt idx="442">5.5</cx:pt>
          <cx:pt idx="443">5.5</cx:pt>
          <cx:pt idx="444">5.5</cx:pt>
          <cx:pt idx="445">5.583333333333333</cx:pt>
          <cx:pt idx="446">6</cx:pt>
          <cx:pt idx="447">6</cx:pt>
          <cx:pt idx="448">6</cx:pt>
          <cx:pt idx="449">6</cx:pt>
          <cx:pt idx="450">6</cx:pt>
          <cx:pt idx="451">6</cx:pt>
          <cx:pt idx="452">6</cx:pt>
          <cx:pt idx="453">6</cx:pt>
          <cx:pt idx="454">6</cx:pt>
          <cx:pt idx="455">6</cx:pt>
          <cx:pt idx="456">6</cx:pt>
          <cx:pt idx="457">6</cx:pt>
          <cx:pt idx="458">6</cx:pt>
          <cx:pt idx="459">6</cx:pt>
          <cx:pt idx="460">6</cx:pt>
          <cx:pt idx="461">6</cx:pt>
          <cx:pt idx="462">6</cx:pt>
          <cx:pt idx="463">6</cx:pt>
          <cx:pt idx="464">6</cx:pt>
          <cx:pt idx="465">6</cx:pt>
          <cx:pt idx="466">6</cx:pt>
          <cx:pt idx="467">6</cx:pt>
          <cx:pt idx="468">6</cx:pt>
          <cx:pt idx="469">6</cx:pt>
          <cx:pt idx="470">6</cx:pt>
          <cx:pt idx="471">6</cx:pt>
          <cx:pt idx="472">6</cx:pt>
          <cx:pt idx="473">6</cx:pt>
          <cx:pt idx="474">6.5</cx:pt>
          <cx:pt idx="475">6.5</cx:pt>
          <cx:pt idx="476">6.5</cx:pt>
          <cx:pt idx="477">6.5</cx:pt>
          <cx:pt idx="478">6.5</cx:pt>
          <cx:pt idx="479">6.5</cx:pt>
          <cx:pt idx="480">6.5</cx:pt>
          <cx:pt idx="481">6.5</cx:pt>
          <cx:pt idx="482">7</cx:pt>
          <cx:pt idx="483">7</cx:pt>
          <cx:pt idx="484">7</cx:pt>
          <cx:pt idx="485">7</cx:pt>
          <cx:pt idx="486">7</cx:pt>
          <cx:pt idx="487">7</cx:pt>
          <cx:pt idx="488">7</cx:pt>
          <cx:pt idx="489">7</cx:pt>
          <cx:pt idx="490">7</cx:pt>
          <cx:pt idx="491">7</cx:pt>
          <cx:pt idx="492">7</cx:pt>
          <cx:pt idx="493">7</cx:pt>
          <cx:pt idx="494">7</cx:pt>
          <cx:pt idx="495">7</cx:pt>
          <cx:pt idx="496">7</cx:pt>
          <cx:pt idx="497">7</cx:pt>
          <cx:pt idx="498">7</cx:pt>
          <cx:pt idx="499">7</cx:pt>
          <cx:pt idx="500">7</cx:pt>
          <cx:pt idx="501">7</cx:pt>
          <cx:pt idx="502">7.0166666666666666</cx:pt>
          <cx:pt idx="503">7.0166666666666666</cx:pt>
          <cx:pt idx="504">7.166666666666667</cx:pt>
          <cx:pt idx="505">7.5</cx:pt>
          <cx:pt idx="506">7.5</cx:pt>
          <cx:pt idx="507">7.5</cx:pt>
          <cx:pt idx="508">8</cx:pt>
          <cx:pt idx="509">8</cx:pt>
          <cx:pt idx="510">8</cx:pt>
          <cx:pt idx="511">8</cx:pt>
          <cx:pt idx="512">8</cx:pt>
          <cx:pt idx="513">8</cx:pt>
          <cx:pt idx="514">8</cx:pt>
          <cx:pt idx="515">8</cx:pt>
          <cx:pt idx="516">8</cx:pt>
          <cx:pt idx="517">8</cx:pt>
          <cx:pt idx="518">8</cx:pt>
          <cx:pt idx="519">8</cx:pt>
          <cx:pt idx="520">8</cx:pt>
          <cx:pt idx="521">8</cx:pt>
          <cx:pt idx="522">8</cx:pt>
          <cx:pt idx="523">8.5</cx:pt>
          <cx:pt idx="524">8.5</cx:pt>
          <cx:pt idx="525">8.5</cx:pt>
          <cx:pt idx="526">8.5</cx:pt>
          <cx:pt idx="527">9</cx:pt>
          <cx:pt idx="528">9</cx:pt>
          <cx:pt idx="529">9</cx:pt>
          <cx:pt idx="530">9</cx:pt>
          <cx:pt idx="531">9</cx:pt>
          <cx:pt idx="532">9</cx:pt>
          <cx:pt idx="533">9</cx:pt>
          <cx:pt idx="534">9</cx:pt>
          <cx:pt idx="535">9</cx:pt>
          <cx:pt idx="536">9</cx:pt>
          <cx:pt idx="537">9</cx:pt>
          <cx:pt idx="538">9</cx:pt>
          <cx:pt idx="539">9</cx:pt>
          <cx:pt idx="540">9.25</cx:pt>
          <cx:pt idx="541">9.5</cx:pt>
          <cx:pt idx="542">10</cx:pt>
          <cx:pt idx="543">10</cx:pt>
          <cx:pt idx="544">10</cx:pt>
          <cx:pt idx="545">10</cx:pt>
          <cx:pt idx="546">10</cx:pt>
          <cx:pt idx="547">10</cx:pt>
          <cx:pt idx="548">10</cx:pt>
          <cx:pt idx="549">10</cx:pt>
          <cx:pt idx="550">10</cx:pt>
          <cx:pt idx="551">10</cx:pt>
          <cx:pt idx="552">10</cx:pt>
          <cx:pt idx="553">10</cx:pt>
          <cx:pt idx="554">10</cx:pt>
          <cx:pt idx="555">10</cx:pt>
          <cx:pt idx="556">10</cx:pt>
          <cx:pt idx="557">10</cx:pt>
          <cx:pt idx="558">10</cx:pt>
          <cx:pt idx="559">10</cx:pt>
          <cx:pt idx="560">10</cx:pt>
          <cx:pt idx="561">10</cx:pt>
          <cx:pt idx="562">10</cx:pt>
          <cx:pt idx="563">10</cx:pt>
          <cx:pt idx="564">10</cx:pt>
          <cx:pt idx="565">10</cx:pt>
          <cx:pt idx="566">10</cx:pt>
          <cx:pt idx="567">10</cx:pt>
          <cx:pt idx="568">10</cx:pt>
          <cx:pt idx="569">10</cx:pt>
          <cx:pt idx="570">10</cx:pt>
          <cx:pt idx="571">10</cx:pt>
          <cx:pt idx="572">10</cx:pt>
          <cx:pt idx="573">10</cx:pt>
          <cx:pt idx="574">10</cx:pt>
          <cx:pt idx="575">10.333333333333334</cx:pt>
          <cx:pt idx="576">10.333333333333334</cx:pt>
          <cx:pt idx="577">10.5</cx:pt>
          <cx:pt idx="578">10.5</cx:pt>
          <cx:pt idx="579">10.5</cx:pt>
          <cx:pt idx="580">10.5</cx:pt>
          <cx:pt idx="581">10.5</cx:pt>
          <cx:pt idx="582">10.983333333333333</cx:pt>
          <cx:pt idx="583">11</cx:pt>
          <cx:pt idx="584">11</cx:pt>
          <cx:pt idx="585">11</cx:pt>
          <cx:pt idx="586">11.5</cx:pt>
          <cx:pt idx="587">12</cx:pt>
          <cx:pt idx="588">12</cx:pt>
          <cx:pt idx="589">12</cx:pt>
          <cx:pt idx="590">12</cx:pt>
          <cx:pt idx="591">12</cx:pt>
          <cx:pt idx="592">12</cx:pt>
          <cx:pt idx="593">12</cx:pt>
          <cx:pt idx="594">12</cx:pt>
          <cx:pt idx="595">12</cx:pt>
          <cx:pt idx="596">12</cx:pt>
          <cx:pt idx="597">12.5</cx:pt>
          <cx:pt idx="598">12.5</cx:pt>
          <cx:pt idx="599">13</cx:pt>
          <cx:pt idx="600">13</cx:pt>
          <cx:pt idx="601">13</cx:pt>
          <cx:pt idx="602">13</cx:pt>
          <cx:pt idx="603">13</cx:pt>
          <cx:pt idx="604">13</cx:pt>
          <cx:pt idx="605">13</cx:pt>
          <cx:pt idx="606">13</cx:pt>
          <cx:pt idx="607">13</cx:pt>
          <cx:pt idx="608">13</cx:pt>
          <cx:pt idx="609">14</cx:pt>
          <cx:pt idx="610">14</cx:pt>
          <cx:pt idx="611">14</cx:pt>
          <cx:pt idx="612">14</cx:pt>
          <cx:pt idx="613">14</cx:pt>
          <cx:pt idx="614">14</cx:pt>
          <cx:pt idx="615">14</cx:pt>
          <cx:pt idx="616">14</cx:pt>
          <cx:pt idx="617">14</cx:pt>
          <cx:pt idx="618">14</cx:pt>
          <cx:pt idx="619">14</cx:pt>
          <cx:pt idx="620">14</cx:pt>
          <cx:pt idx="621">15</cx:pt>
          <cx:pt idx="622">15</cx:pt>
          <cx:pt idx="623">15</cx:pt>
          <cx:pt idx="624">15</cx:pt>
          <cx:pt idx="625">15</cx:pt>
          <cx:pt idx="626">15</cx:pt>
          <cx:pt idx="627">15</cx:pt>
          <cx:pt idx="628">15</cx:pt>
          <cx:pt idx="629">15</cx:pt>
          <cx:pt idx="630">15</cx:pt>
          <cx:pt idx="631">15</cx:pt>
          <cx:pt idx="632">15</cx:pt>
          <cx:pt idx="633">15</cx:pt>
          <cx:pt idx="634">15</cx:pt>
          <cx:pt idx="635">15</cx:pt>
          <cx:pt idx="636">15</cx:pt>
          <cx:pt idx="637">15</cx:pt>
          <cx:pt idx="638">15</cx:pt>
          <cx:pt idx="639">15</cx:pt>
          <cx:pt idx="640">15</cx:pt>
          <cx:pt idx="641">15.5</cx:pt>
          <cx:pt idx="642">16</cx:pt>
          <cx:pt idx="643">16</cx:pt>
          <cx:pt idx="644">17</cx:pt>
          <cx:pt idx="645">17</cx:pt>
          <cx:pt idx="646">17</cx:pt>
          <cx:pt idx="647">17</cx:pt>
          <cx:pt idx="648">17</cx:pt>
          <cx:pt idx="649">18</cx:pt>
          <cx:pt idx="650">18</cx:pt>
          <cx:pt idx="651">18</cx:pt>
          <cx:pt idx="652">18</cx:pt>
          <cx:pt idx="653">18</cx:pt>
          <cx:pt idx="654">18</cx:pt>
          <cx:pt idx="655">19</cx:pt>
          <cx:pt idx="656">20</cx:pt>
          <cx:pt idx="657">20</cx:pt>
          <cx:pt idx="658">20</cx:pt>
          <cx:pt idx="659">20</cx:pt>
          <cx:pt idx="660">20</cx:pt>
          <cx:pt idx="661">20</cx:pt>
          <cx:pt idx="662">20</cx:pt>
          <cx:pt idx="663">20</cx:pt>
          <cx:pt idx="664">20</cx:pt>
          <cx:pt idx="665">21</cx:pt>
          <cx:pt idx="666">22</cx:pt>
          <cx:pt idx="667">23</cx:pt>
          <cx:pt idx="668">24</cx:pt>
          <cx:pt idx="669">25</cx:pt>
          <cx:pt idx="670">25</cx:pt>
          <cx:pt idx="671">25</cx:pt>
          <cx:pt idx="672">25.5</cx:pt>
          <cx:pt idx="673">26</cx:pt>
          <cx:pt idx="674">30</cx:pt>
          <cx:pt idx="675">30</cx:pt>
          <cx:pt idx="676">30</cx:pt>
          <cx:pt idx="677">30</cx:pt>
          <cx:pt idx="678">30</cx:pt>
          <cx:pt idx="679">34</cx:pt>
          <cx:pt idx="680">35</cx:pt>
          <cx:pt idx="681">45</cx:pt>
        </cx:lvl>
      </cx:numDim>
    </cx:data>
  </cx:chartData>
  <cx:chart>
    <cx:plotArea>
      <cx:plotAreaRegion>
        <cx:series layoutId="boxWhisker" uniqueId="{B7B2C511-6CA4-4347-B213-893C63767818}">
          <cx:dataId val="0"/>
          <cx:layoutPr>
            <cx:visibility meanLine="0" meanMarker="1" nonoutliers="0" outliers="1"/>
            <cx:statistics quartileMethod="exclusive"/>
          </cx:layoutPr>
        </cx:series>
      </cx:plotAreaRegion>
      <cx:axis id="0">
        <cx:catScaling gapWidth="1"/>
        <cx:tickLabels/>
      </cx:axis>
      <cx:axis id="1">
        <cx:valScaling/>
        <cx:majorGridlines/>
        <cx:tickLabels/>
      </cx:axis>
    </cx:plotArea>
  </cx:chart>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Feuil2!$A$86:$A$768</cx:f>
        <cx:lvl ptCount="683">
          <cx:pt idx="0">Un garçon</cx:pt>
          <cx:pt idx="1">Un garçon</cx:pt>
          <cx:pt idx="2">Une fille</cx:pt>
          <cx:pt idx="3">Une fille</cx:pt>
          <cx:pt idx="4">Une fille</cx:pt>
          <cx:pt idx="5">Une fille</cx:pt>
          <cx:pt idx="6">Une fille</cx:pt>
          <cx:pt idx="7">Une fille</cx:pt>
          <cx:pt idx="8">Un garçon</cx:pt>
          <cx:pt idx="9">Une fille</cx:pt>
          <cx:pt idx="10">Un garçon</cx:pt>
          <cx:pt idx="11">Une fille</cx:pt>
          <cx:pt idx="12">Une fille</cx:pt>
          <cx:pt idx="13">Une fille</cx:pt>
          <cx:pt idx="14">Une fille</cx:pt>
          <cx:pt idx="15">Une fille</cx:pt>
          <cx:pt idx="16">Un garçon</cx:pt>
          <cx:pt idx="17">Un garçon</cx:pt>
          <cx:pt idx="18">Un garçon</cx:pt>
          <cx:pt idx="19">Un garçon</cx:pt>
          <cx:pt idx="20">Un garçon</cx:pt>
          <cx:pt idx="21">Un garçon</cx:pt>
          <cx:pt idx="22">Une fille</cx:pt>
          <cx:pt idx="23">Une fille</cx:pt>
          <cx:pt idx="24">Un garçon</cx:pt>
          <cx:pt idx="25">Une fille</cx:pt>
          <cx:pt idx="26">Une fille</cx:pt>
          <cx:pt idx="27">Un garçon</cx:pt>
          <cx:pt idx="28">Un garçon</cx:pt>
          <cx:pt idx="29">Une fille</cx:pt>
          <cx:pt idx="30">Une fille</cx:pt>
          <cx:pt idx="31">Un garçon</cx:pt>
          <cx:pt idx="32">Un garçon</cx:pt>
          <cx:pt idx="33">Une fille</cx:pt>
          <cx:pt idx="34">Un garçon</cx:pt>
          <cx:pt idx="35">Un garçon</cx:pt>
          <cx:pt idx="36">Un garçon</cx:pt>
          <cx:pt idx="37">Une fille</cx:pt>
          <cx:pt idx="38">Un garçon</cx:pt>
          <cx:pt idx="39">Un garçon</cx:pt>
          <cx:pt idx="40">Un garçon</cx:pt>
          <cx:pt idx="41">Un garçon</cx:pt>
          <cx:pt idx="42">Une fille</cx:pt>
          <cx:pt idx="43">Un garçon</cx:pt>
          <cx:pt idx="44">Une fille</cx:pt>
          <cx:pt idx="45">Une fille</cx:pt>
          <cx:pt idx="46">Une fille</cx:pt>
          <cx:pt idx="47">Un garçon</cx:pt>
          <cx:pt idx="48">Une fille</cx:pt>
          <cx:pt idx="49">Un garçon</cx:pt>
          <cx:pt idx="50">Un garçon</cx:pt>
          <cx:pt idx="51">Un garçon</cx:pt>
          <cx:pt idx="52">Une fille</cx:pt>
          <cx:pt idx="53">Une fille</cx:pt>
          <cx:pt idx="54">Une fille</cx:pt>
          <cx:pt idx="55">Une fille</cx:pt>
          <cx:pt idx="56">Un garçon</cx:pt>
          <cx:pt idx="57">Un garçon</cx:pt>
          <cx:pt idx="58">Une fille</cx:pt>
          <cx:pt idx="59">Une fille</cx:pt>
          <cx:pt idx="60">Un garçon</cx:pt>
          <cx:pt idx="61">Un garçon</cx:pt>
          <cx:pt idx="62">Un garçon</cx:pt>
          <cx:pt idx="63">Une fille</cx:pt>
          <cx:pt idx="64">Une fille</cx:pt>
          <cx:pt idx="65">Un garçon</cx:pt>
          <cx:pt idx="66">Une fille</cx:pt>
          <cx:pt idx="67">Une fille</cx:pt>
          <cx:pt idx="68">Une fille</cx:pt>
          <cx:pt idx="69">Une fille</cx:pt>
          <cx:pt idx="70">Une fille</cx:pt>
          <cx:pt idx="71">Une fille</cx:pt>
          <cx:pt idx="72">Un garçon</cx:pt>
          <cx:pt idx="73">Un garçon</cx:pt>
          <cx:pt idx="74">Un garçon</cx:pt>
          <cx:pt idx="75">Une fille</cx:pt>
          <cx:pt idx="76">Une fille</cx:pt>
          <cx:pt idx="77">Un garçon</cx:pt>
          <cx:pt idx="78">Un garçon</cx:pt>
          <cx:pt idx="79">Une fille</cx:pt>
          <cx:pt idx="80">Une fille</cx:pt>
          <cx:pt idx="81">Un garçon</cx:pt>
          <cx:pt idx="82">Une fille</cx:pt>
          <cx:pt idx="83">Une fille</cx:pt>
          <cx:pt idx="84">Une fille</cx:pt>
          <cx:pt idx="85">Une fille</cx:pt>
          <cx:pt idx="86">Un garçon</cx:pt>
          <cx:pt idx="87">Un garçon</cx:pt>
          <cx:pt idx="88">Un garçon</cx:pt>
          <cx:pt idx="89">Un garçon</cx:pt>
          <cx:pt idx="90">Un garçon</cx:pt>
          <cx:pt idx="91">Un garçon</cx:pt>
          <cx:pt idx="92">Une fille</cx:pt>
          <cx:pt idx="93">Une fille</cx:pt>
          <cx:pt idx="94">Un garçon</cx:pt>
          <cx:pt idx="95">Une fille</cx:pt>
          <cx:pt idx="96">Une fille</cx:pt>
          <cx:pt idx="97">Un garçon</cx:pt>
          <cx:pt idx="98">Un garçon</cx:pt>
          <cx:pt idx="99">Un garçon</cx:pt>
          <cx:pt idx="100">Une fille</cx:pt>
          <cx:pt idx="101">Une fille</cx:pt>
          <cx:pt idx="102">Un garçon</cx:pt>
          <cx:pt idx="103">Une fille</cx:pt>
          <cx:pt idx="104">Une fille</cx:pt>
          <cx:pt idx="105">Un garçon</cx:pt>
          <cx:pt idx="106">Un garçon</cx:pt>
          <cx:pt idx="107">Un garçon</cx:pt>
          <cx:pt idx="108">Un garçon</cx:pt>
          <cx:pt idx="109">Une fille</cx:pt>
          <cx:pt idx="110">Une fille</cx:pt>
          <cx:pt idx="111">Un garçon</cx:pt>
          <cx:pt idx="112">Un garçon</cx:pt>
          <cx:pt idx="113">Un garçon</cx:pt>
          <cx:pt idx="114">Une fille</cx:pt>
          <cx:pt idx="115">Une fille</cx:pt>
          <cx:pt idx="116">Un garçon</cx:pt>
          <cx:pt idx="117">Un garçon</cx:pt>
          <cx:pt idx="118">Une fille</cx:pt>
          <cx:pt idx="119">Une fille</cx:pt>
          <cx:pt idx="120">Un garçon</cx:pt>
          <cx:pt idx="121">Une fille</cx:pt>
          <cx:pt idx="122">Un garçon</cx:pt>
          <cx:pt idx="123">Une fille</cx:pt>
          <cx:pt idx="124">Un garçon</cx:pt>
          <cx:pt idx="125">Un garçon</cx:pt>
          <cx:pt idx="126">Un garçon</cx:pt>
          <cx:pt idx="127">Une fille</cx:pt>
          <cx:pt idx="128">Une fille</cx:pt>
          <cx:pt idx="129">Un garçon</cx:pt>
          <cx:pt idx="130">Une fille</cx:pt>
          <cx:pt idx="131">Un garçon</cx:pt>
          <cx:pt idx="132">Un garçon</cx:pt>
          <cx:pt idx="133">Une fille</cx:pt>
          <cx:pt idx="134">Un garçon</cx:pt>
          <cx:pt idx="135">Un garçon</cx:pt>
          <cx:pt idx="136">Un garçon</cx:pt>
          <cx:pt idx="137">Un garçon</cx:pt>
          <cx:pt idx="138">Une fille</cx:pt>
          <cx:pt idx="139">Un garçon</cx:pt>
          <cx:pt idx="140">Une fille</cx:pt>
          <cx:pt idx="141">Une fille</cx:pt>
          <cx:pt idx="142">Une fille</cx:pt>
          <cx:pt idx="143">Un garçon</cx:pt>
          <cx:pt idx="144">Une fille</cx:pt>
          <cx:pt idx="145">Un garçon</cx:pt>
          <cx:pt idx="146">Un garçon</cx:pt>
          <cx:pt idx="147">Une fille</cx:pt>
          <cx:pt idx="148">Une fille</cx:pt>
          <cx:pt idx="149">Un garçon</cx:pt>
          <cx:pt idx="150">Un garçon</cx:pt>
          <cx:pt idx="151">Un garçon</cx:pt>
          <cx:pt idx="152">Un garçon</cx:pt>
          <cx:pt idx="153">Un garçon</cx:pt>
          <cx:pt idx="154">Un garçon</cx:pt>
          <cx:pt idx="155">Un garçon</cx:pt>
          <cx:pt idx="156">Une fille</cx:pt>
          <cx:pt idx="157">Un garçon</cx:pt>
          <cx:pt idx="158">Un garçon</cx:pt>
          <cx:pt idx="159">Un garçon</cx:pt>
          <cx:pt idx="160">Un garçon</cx:pt>
          <cx:pt idx="161">Un garçon</cx:pt>
          <cx:pt idx="162">Une fille</cx:pt>
          <cx:pt idx="163">Une fille</cx:pt>
          <cx:pt idx="164">Une fille</cx:pt>
          <cx:pt idx="165">Un garçon</cx:pt>
          <cx:pt idx="166">Un garçon</cx:pt>
          <cx:pt idx="167">Un garçon</cx:pt>
          <cx:pt idx="168">Une fille</cx:pt>
          <cx:pt idx="169">Une fille</cx:pt>
          <cx:pt idx="170">Une fille</cx:pt>
          <cx:pt idx="171">Une fille</cx:pt>
          <cx:pt idx="172">Un garçon</cx:pt>
          <cx:pt idx="173">Une fille</cx:pt>
          <cx:pt idx="174">Un garçon</cx:pt>
          <cx:pt idx="175">Une fille</cx:pt>
          <cx:pt idx="176">Un garçon</cx:pt>
          <cx:pt idx="177">Une fille</cx:pt>
          <cx:pt idx="178">Un garçon</cx:pt>
          <cx:pt idx="179">Une fille</cx:pt>
          <cx:pt idx="180">Une fille</cx:pt>
          <cx:pt idx="181">Une fille</cx:pt>
          <cx:pt idx="182">Une fille</cx:pt>
          <cx:pt idx="183">Un garçon</cx:pt>
          <cx:pt idx="184">Un garçon</cx:pt>
          <cx:pt idx="185">Un garçon</cx:pt>
          <cx:pt idx="186">Un garçon</cx:pt>
          <cx:pt idx="187">Un garçon</cx:pt>
          <cx:pt idx="188">Une fille</cx:pt>
          <cx:pt idx="189">Une fille</cx:pt>
          <cx:pt idx="190">Une fille</cx:pt>
          <cx:pt idx="191">Une fille</cx:pt>
          <cx:pt idx="192">Une fille</cx:pt>
          <cx:pt idx="193">Une fille</cx:pt>
          <cx:pt idx="194">Une fille</cx:pt>
          <cx:pt idx="195">Un garçon</cx:pt>
          <cx:pt idx="196">Un garçon</cx:pt>
          <cx:pt idx="197">Un garçon</cx:pt>
          <cx:pt idx="198">Un garçon</cx:pt>
          <cx:pt idx="199">Un garçon</cx:pt>
          <cx:pt idx="200">Une fille</cx:pt>
          <cx:pt idx="201">Un garçon</cx:pt>
          <cx:pt idx="202">Un garçon</cx:pt>
          <cx:pt idx="203">Une fille</cx:pt>
          <cx:pt idx="204">Un garçon</cx:pt>
          <cx:pt idx="205">Une fille</cx:pt>
          <cx:pt idx="206">Un garçon</cx:pt>
          <cx:pt idx="207">Un garçon</cx:pt>
          <cx:pt idx="208">Une fille</cx:pt>
          <cx:pt idx="209">Un garçon</cx:pt>
          <cx:pt idx="210">Un garçon</cx:pt>
          <cx:pt idx="211">Un garçon</cx:pt>
          <cx:pt idx="212">Une fille</cx:pt>
          <cx:pt idx="213">Une fille</cx:pt>
          <cx:pt idx="214">Un garçon</cx:pt>
          <cx:pt idx="215">Une fille</cx:pt>
          <cx:pt idx="216">Un garçon</cx:pt>
          <cx:pt idx="217">Une fille</cx:pt>
          <cx:pt idx="218">Une fille</cx:pt>
          <cx:pt idx="219">Une fille</cx:pt>
          <cx:pt idx="220">Une fille</cx:pt>
          <cx:pt idx="221">Un garçon</cx:pt>
          <cx:pt idx="222">Une fille</cx:pt>
          <cx:pt idx="223">Un garçon</cx:pt>
          <cx:pt idx="224">Un garçon</cx:pt>
          <cx:pt idx="225">Une fille</cx:pt>
          <cx:pt idx="226">Une fille</cx:pt>
          <cx:pt idx="227">Une fille</cx:pt>
          <cx:pt idx="228">Un garçon</cx:pt>
          <cx:pt idx="229">Une fille</cx:pt>
          <cx:pt idx="230">Un garçon</cx:pt>
          <cx:pt idx="231">Une fille</cx:pt>
          <cx:pt idx="232">Un garçon</cx:pt>
          <cx:pt idx="233">Un garçon</cx:pt>
          <cx:pt idx="234">Un garçon</cx:pt>
          <cx:pt idx="235">Une fille</cx:pt>
          <cx:pt idx="236">Une fille</cx:pt>
          <cx:pt idx="237">Une fille</cx:pt>
          <cx:pt idx="238">Une fille</cx:pt>
          <cx:pt idx="239">Un garçon</cx:pt>
          <cx:pt idx="240">Un garçon</cx:pt>
          <cx:pt idx="241">Une fille</cx:pt>
          <cx:pt idx="242">Une fille</cx:pt>
          <cx:pt idx="243">Une fille</cx:pt>
          <cx:pt idx="244">Un garçon</cx:pt>
          <cx:pt idx="245">Une fille</cx:pt>
          <cx:pt idx="246">Une fille</cx:pt>
          <cx:pt idx="247">Un garçon</cx:pt>
          <cx:pt idx="248">Une fille</cx:pt>
          <cx:pt idx="249">Un garçon</cx:pt>
          <cx:pt idx="250">Un garçon</cx:pt>
          <cx:pt idx="251">Une fille</cx:pt>
          <cx:pt idx="252">Une fille</cx:pt>
          <cx:pt idx="253">Une fille</cx:pt>
          <cx:pt idx="254">Un garçon</cx:pt>
          <cx:pt idx="255">Une fille</cx:pt>
          <cx:pt idx="256">Une fille</cx:pt>
          <cx:pt idx="257">Une fille</cx:pt>
          <cx:pt idx="258">Un garçon</cx:pt>
          <cx:pt idx="259">Une fille</cx:pt>
          <cx:pt idx="260">Une fille</cx:pt>
          <cx:pt idx="261">Une fille</cx:pt>
          <cx:pt idx="262">Un garçon</cx:pt>
          <cx:pt idx="263">Une fille</cx:pt>
          <cx:pt idx="264">Un garçon</cx:pt>
          <cx:pt idx="265">Une fille</cx:pt>
          <cx:pt idx="266">Une fille</cx:pt>
          <cx:pt idx="267">Un garçon</cx:pt>
          <cx:pt idx="268">Une fille</cx:pt>
          <cx:pt idx="269">Un garçon</cx:pt>
          <cx:pt idx="270">Une fille</cx:pt>
          <cx:pt idx="271">Une fille</cx:pt>
          <cx:pt idx="272">Un garçon</cx:pt>
          <cx:pt idx="273">Un garçon</cx:pt>
          <cx:pt idx="274">Une fille</cx:pt>
          <cx:pt idx="275">Une fille</cx:pt>
          <cx:pt idx="276">Une fille</cx:pt>
          <cx:pt idx="277">Un garçon</cx:pt>
          <cx:pt idx="278">Une fille</cx:pt>
          <cx:pt idx="279">Une fille</cx:pt>
          <cx:pt idx="280">Une fille</cx:pt>
          <cx:pt idx="281">Une fille</cx:pt>
          <cx:pt idx="282">Une fille</cx:pt>
          <cx:pt idx="283">Une fille</cx:pt>
          <cx:pt idx="284">Une fille</cx:pt>
          <cx:pt idx="285">Un garçon</cx:pt>
          <cx:pt idx="286">Une fille</cx:pt>
          <cx:pt idx="287">Un garçon</cx:pt>
          <cx:pt idx="288">Un garçon</cx:pt>
          <cx:pt idx="289">Une fille</cx:pt>
          <cx:pt idx="290">Une fille</cx:pt>
          <cx:pt idx="291">Un garçon</cx:pt>
          <cx:pt idx="292">Une fille</cx:pt>
          <cx:pt idx="293">Un garçon</cx:pt>
          <cx:pt idx="294">Un garçon</cx:pt>
          <cx:pt idx="295">Une fille</cx:pt>
          <cx:pt idx="296">Une fille</cx:pt>
          <cx:pt idx="297">Une fille</cx:pt>
          <cx:pt idx="298">Une fille</cx:pt>
          <cx:pt idx="299">Une fille</cx:pt>
          <cx:pt idx="300">Une fille</cx:pt>
          <cx:pt idx="301">Un garçon</cx:pt>
          <cx:pt idx="302">Une fille</cx:pt>
          <cx:pt idx="303">Un garçon</cx:pt>
          <cx:pt idx="304">Un garçon</cx:pt>
          <cx:pt idx="305">Une fille</cx:pt>
          <cx:pt idx="306">Une fille</cx:pt>
          <cx:pt idx="307">Un garçon</cx:pt>
          <cx:pt idx="308">Une fille</cx:pt>
          <cx:pt idx="309">Une fille</cx:pt>
          <cx:pt idx="310">Un garçon</cx:pt>
          <cx:pt idx="311">Un garçon</cx:pt>
          <cx:pt idx="312">Un garçon</cx:pt>
          <cx:pt idx="313">Un garçon</cx:pt>
          <cx:pt idx="314">Un garçon</cx:pt>
          <cx:pt idx="315">Une fille</cx:pt>
          <cx:pt idx="316">Un garçon</cx:pt>
          <cx:pt idx="317">Un garçon</cx:pt>
          <cx:pt idx="318">Un garçon</cx:pt>
          <cx:pt idx="319">Une fille</cx:pt>
          <cx:pt idx="320">Une fille</cx:pt>
          <cx:pt idx="321">Une fille</cx:pt>
          <cx:pt idx="322">Un garçon</cx:pt>
          <cx:pt idx="323">Un garçon</cx:pt>
          <cx:pt idx="324">Une fille</cx:pt>
          <cx:pt idx="325">Une fille</cx:pt>
          <cx:pt idx="326">Un garçon</cx:pt>
          <cx:pt idx="327">Un garçon</cx:pt>
          <cx:pt idx="328">Une fille</cx:pt>
          <cx:pt idx="329">Un garçon</cx:pt>
          <cx:pt idx="330">Une fille</cx:pt>
          <cx:pt idx="331">Une fille</cx:pt>
          <cx:pt idx="332">Une fille</cx:pt>
          <cx:pt idx="333">Une fille</cx:pt>
          <cx:pt idx="334">Une fille</cx:pt>
          <cx:pt idx="335">Un garçon</cx:pt>
          <cx:pt idx="336">Un garçon</cx:pt>
          <cx:pt idx="337">Une fille</cx:pt>
          <cx:pt idx="338">Un garçon</cx:pt>
          <cx:pt idx="339">Un garçon</cx:pt>
          <cx:pt idx="340">Un garçon</cx:pt>
          <cx:pt idx="341">Une fille</cx:pt>
          <cx:pt idx="342">Un garçon</cx:pt>
          <cx:pt idx="343">Un garçon</cx:pt>
          <cx:pt idx="344">Une fille</cx:pt>
          <cx:pt idx="345">Un garçon</cx:pt>
          <cx:pt idx="346">Un garçon</cx:pt>
          <cx:pt idx="347">Une fille</cx:pt>
          <cx:pt idx="348">Une fille</cx:pt>
          <cx:pt idx="349">Une fille</cx:pt>
          <cx:pt idx="350">Une fille</cx:pt>
          <cx:pt idx="351">Une fille</cx:pt>
          <cx:pt idx="352">Une fille</cx:pt>
          <cx:pt idx="353">Une fille</cx:pt>
          <cx:pt idx="354">Un garçon</cx:pt>
          <cx:pt idx="355">Une fille</cx:pt>
          <cx:pt idx="356">Un garçon</cx:pt>
          <cx:pt idx="357">Une fille</cx:pt>
          <cx:pt idx="358">Une fille</cx:pt>
          <cx:pt idx="359">Une fille</cx:pt>
          <cx:pt idx="360">Une fille</cx:pt>
          <cx:pt idx="361">Une fille</cx:pt>
          <cx:pt idx="362">Une fille</cx:pt>
          <cx:pt idx="363">Un garçon</cx:pt>
          <cx:pt idx="364">Une fille</cx:pt>
          <cx:pt idx="365">Un garçon</cx:pt>
          <cx:pt idx="366">Un garçon</cx:pt>
          <cx:pt idx="367">Un garçon</cx:pt>
          <cx:pt idx="368">Une fille</cx:pt>
          <cx:pt idx="369">Un garçon</cx:pt>
          <cx:pt idx="370">Un garçon</cx:pt>
          <cx:pt idx="371">Un garçon</cx:pt>
          <cx:pt idx="372">Une fille</cx:pt>
          <cx:pt idx="373">Un garçon</cx:pt>
          <cx:pt idx="374">Une fille</cx:pt>
          <cx:pt idx="375">Une fille</cx:pt>
          <cx:pt idx="376">Une fille</cx:pt>
          <cx:pt idx="377">Un garçon</cx:pt>
          <cx:pt idx="378">Une fille</cx:pt>
          <cx:pt idx="379">Une fille</cx:pt>
          <cx:pt idx="380">Une fille</cx:pt>
          <cx:pt idx="381">Une fille</cx:pt>
          <cx:pt idx="382">Une fille</cx:pt>
          <cx:pt idx="383">Une fille</cx:pt>
          <cx:pt idx="384">Une fille</cx:pt>
          <cx:pt idx="385">Un garçon</cx:pt>
          <cx:pt idx="386">Un garçon</cx:pt>
          <cx:pt idx="387">Une fille</cx:pt>
          <cx:pt idx="388">Une fille</cx:pt>
          <cx:pt idx="389">Une fille</cx:pt>
          <cx:pt idx="390">Un garçon</cx:pt>
          <cx:pt idx="391">Un garçon</cx:pt>
          <cx:pt idx="392">Un garçon</cx:pt>
          <cx:pt idx="393">Un garçon</cx:pt>
          <cx:pt idx="394">Une fille</cx:pt>
          <cx:pt idx="395">Un garçon</cx:pt>
          <cx:pt idx="396">Un garçon</cx:pt>
          <cx:pt idx="397">Un garçon</cx:pt>
          <cx:pt idx="398">Une fille</cx:pt>
          <cx:pt idx="399">Un garçon</cx:pt>
          <cx:pt idx="400">Une fille</cx:pt>
          <cx:pt idx="401">Un garçon</cx:pt>
          <cx:pt idx="402">Une fille</cx:pt>
          <cx:pt idx="403">Un garçon</cx:pt>
          <cx:pt idx="404">Une fille</cx:pt>
          <cx:pt idx="405">Une fille</cx:pt>
          <cx:pt idx="406">Une fille</cx:pt>
          <cx:pt idx="407">Une fille</cx:pt>
          <cx:pt idx="408">Un garçon</cx:pt>
          <cx:pt idx="409">Une fille</cx:pt>
          <cx:pt idx="410">Une fille</cx:pt>
          <cx:pt idx="411">Un garçon</cx:pt>
          <cx:pt idx="412">Un garçon</cx:pt>
          <cx:pt idx="413">Un garçon</cx:pt>
          <cx:pt idx="414">Une fille</cx:pt>
          <cx:pt idx="415">Une fille</cx:pt>
          <cx:pt idx="416">Un garçon</cx:pt>
          <cx:pt idx="417">Un garçon</cx:pt>
          <cx:pt idx="418">Une fille</cx:pt>
          <cx:pt idx="419">Une fille</cx:pt>
          <cx:pt idx="420">Un garçon</cx:pt>
          <cx:pt idx="421">Un garçon</cx:pt>
          <cx:pt idx="422">Une fille</cx:pt>
          <cx:pt idx="423">Une fille</cx:pt>
          <cx:pt idx="424">Une fille</cx:pt>
          <cx:pt idx="425">Un garçon</cx:pt>
          <cx:pt idx="426">Une fille</cx:pt>
          <cx:pt idx="427">Une fille</cx:pt>
          <cx:pt idx="428">Une fille</cx:pt>
          <cx:pt idx="429">Une fille</cx:pt>
          <cx:pt idx="430">Une fille</cx:pt>
          <cx:pt idx="431">Une fille</cx:pt>
          <cx:pt idx="432">Une fille</cx:pt>
          <cx:pt idx="433">Un garçon</cx:pt>
          <cx:pt idx="434">Une fille</cx:pt>
          <cx:pt idx="435">Un garçon</cx:pt>
          <cx:pt idx="436">Un garçon</cx:pt>
          <cx:pt idx="437">Un garçon</cx:pt>
          <cx:pt idx="438">Un garçon</cx:pt>
          <cx:pt idx="439">Une fille</cx:pt>
          <cx:pt idx="440">Une fille</cx:pt>
          <cx:pt idx="441">Une fille</cx:pt>
          <cx:pt idx="442">Un garçon</cx:pt>
          <cx:pt idx="443">Un garçon</cx:pt>
          <cx:pt idx="444">Une fille</cx:pt>
          <cx:pt idx="445">Une fille</cx:pt>
          <cx:pt idx="446">Une fille</cx:pt>
          <cx:pt idx="447">Une fille</cx:pt>
          <cx:pt idx="448">Une fille</cx:pt>
          <cx:pt idx="449">Un garçon</cx:pt>
          <cx:pt idx="450">Une fille</cx:pt>
          <cx:pt idx="451">Une fille</cx:pt>
          <cx:pt idx="452">Une fille</cx:pt>
          <cx:pt idx="453">Une fille</cx:pt>
          <cx:pt idx="454">Une fille</cx:pt>
          <cx:pt idx="455">Un garçon</cx:pt>
          <cx:pt idx="456">Une fille</cx:pt>
          <cx:pt idx="457">Une fille</cx:pt>
          <cx:pt idx="458">Une fille</cx:pt>
          <cx:pt idx="459">Un garçon</cx:pt>
          <cx:pt idx="460">Un garçon</cx:pt>
          <cx:pt idx="461">Une fille</cx:pt>
          <cx:pt idx="462">Un garçon</cx:pt>
          <cx:pt idx="463">Une fille</cx:pt>
          <cx:pt idx="464">Une fille</cx:pt>
          <cx:pt idx="465">Un garçon</cx:pt>
          <cx:pt idx="466">Une fille</cx:pt>
          <cx:pt idx="467">Un garçon</cx:pt>
          <cx:pt idx="468">Un garçon</cx:pt>
          <cx:pt idx="469">Un garçon</cx:pt>
          <cx:pt idx="470">Une fille</cx:pt>
          <cx:pt idx="471">Un garçon</cx:pt>
          <cx:pt idx="472">Une fille</cx:pt>
          <cx:pt idx="473">Une fille</cx:pt>
          <cx:pt idx="474">Une fille</cx:pt>
          <cx:pt idx="475">Une fille</cx:pt>
          <cx:pt idx="476">Un garçon</cx:pt>
          <cx:pt idx="477">Une fille</cx:pt>
          <cx:pt idx="478">Une fille</cx:pt>
          <cx:pt idx="479">Une fille</cx:pt>
          <cx:pt idx="480">Une fille</cx:pt>
          <cx:pt idx="481">Une fille</cx:pt>
          <cx:pt idx="482">Une fille</cx:pt>
          <cx:pt idx="483">Une fille</cx:pt>
          <cx:pt idx="484">Une fille</cx:pt>
          <cx:pt idx="485">Une fille</cx:pt>
          <cx:pt idx="486">Une fille</cx:pt>
          <cx:pt idx="487">Une fille</cx:pt>
          <cx:pt idx="488">Une fille</cx:pt>
          <cx:pt idx="489">Une fille</cx:pt>
          <cx:pt idx="490">Un garçon</cx:pt>
          <cx:pt idx="491">Un garçon</cx:pt>
          <cx:pt idx="492">Un garçon</cx:pt>
          <cx:pt idx="493">Une fille</cx:pt>
          <cx:pt idx="494">Une fille</cx:pt>
          <cx:pt idx="495">Une fille</cx:pt>
          <cx:pt idx="496">Une fille</cx:pt>
          <cx:pt idx="497">Un garçon</cx:pt>
          <cx:pt idx="498">Un garçon</cx:pt>
          <cx:pt idx="499">Une fille</cx:pt>
          <cx:pt idx="500">Un garçon</cx:pt>
          <cx:pt idx="501">Un garçon</cx:pt>
          <cx:pt idx="502">Un garçon</cx:pt>
          <cx:pt idx="503">Une fille</cx:pt>
          <cx:pt idx="504">Un garçon</cx:pt>
          <cx:pt idx="505">Un garçon</cx:pt>
          <cx:pt idx="506">Un garçon</cx:pt>
          <cx:pt idx="507">Une fille</cx:pt>
          <cx:pt idx="508">Un garçon</cx:pt>
          <cx:pt idx="509">Un garçon</cx:pt>
          <cx:pt idx="510">Une fille</cx:pt>
          <cx:pt idx="511">Une fille</cx:pt>
          <cx:pt idx="512">Une fille</cx:pt>
          <cx:pt idx="513">Un garçon</cx:pt>
          <cx:pt idx="514">Une fille</cx:pt>
          <cx:pt idx="515">Une fille</cx:pt>
          <cx:pt idx="516">Un garçon</cx:pt>
          <cx:pt idx="517">Une fille</cx:pt>
          <cx:pt idx="518">Un garçon</cx:pt>
          <cx:pt idx="519">Une fille</cx:pt>
          <cx:pt idx="520">Une fille</cx:pt>
          <cx:pt idx="521">Un garçon</cx:pt>
          <cx:pt idx="522">Une fille</cx:pt>
          <cx:pt idx="523">Une fille</cx:pt>
          <cx:pt idx="524">Une fille</cx:pt>
          <cx:pt idx="525">Une fille</cx:pt>
          <cx:pt idx="526">Une fille</cx:pt>
          <cx:pt idx="527">Un garçon</cx:pt>
          <cx:pt idx="528">Une fille</cx:pt>
          <cx:pt idx="529">Une fille</cx:pt>
          <cx:pt idx="530">Une fille</cx:pt>
          <cx:pt idx="531">Une fille</cx:pt>
          <cx:pt idx="532">Une fille</cx:pt>
          <cx:pt idx="533">Une fille</cx:pt>
          <cx:pt idx="534">Une fille</cx:pt>
          <cx:pt idx="535">Une fille</cx:pt>
          <cx:pt idx="536">Une fille</cx:pt>
          <cx:pt idx="537">Une fille</cx:pt>
          <cx:pt idx="538">Un garçon</cx:pt>
          <cx:pt idx="539">Une fille</cx:pt>
          <cx:pt idx="540">Un garçon</cx:pt>
          <cx:pt idx="541">Une fille</cx:pt>
          <cx:pt idx="542">Un garçon</cx:pt>
          <cx:pt idx="543">Une fille</cx:pt>
          <cx:pt idx="544">Une fille</cx:pt>
          <cx:pt idx="545">Un garçon</cx:pt>
          <cx:pt idx="546">Une fille</cx:pt>
          <cx:pt idx="547">Une fille</cx:pt>
          <cx:pt idx="548">Une fille</cx:pt>
          <cx:pt idx="549">Une fille</cx:pt>
          <cx:pt idx="550">Une fille</cx:pt>
          <cx:pt idx="551">Un garçon</cx:pt>
          <cx:pt idx="552">Une fille</cx:pt>
          <cx:pt idx="553">Un garçon</cx:pt>
          <cx:pt idx="554">Une fille</cx:pt>
          <cx:pt idx="555">Une fille</cx:pt>
          <cx:pt idx="556">Un garçon</cx:pt>
          <cx:pt idx="557">Un garçon</cx:pt>
          <cx:pt idx="558">Une fille</cx:pt>
          <cx:pt idx="559">Une fille</cx:pt>
          <cx:pt idx="560">Une fille</cx:pt>
          <cx:pt idx="561">Une fille</cx:pt>
          <cx:pt idx="562">Un garçon</cx:pt>
          <cx:pt idx="563">Une fille</cx:pt>
          <cx:pt idx="564">Une fille</cx:pt>
          <cx:pt idx="565">Un garçon</cx:pt>
          <cx:pt idx="566">Une fille</cx:pt>
          <cx:pt idx="567">Une fille</cx:pt>
          <cx:pt idx="568">Un garçon</cx:pt>
          <cx:pt idx="569">Un garçon</cx:pt>
          <cx:pt idx="570">Une fille</cx:pt>
          <cx:pt idx="571">Un garçon</cx:pt>
          <cx:pt idx="572">Une fille</cx:pt>
          <cx:pt idx="573">Un garçon</cx:pt>
          <cx:pt idx="574">Une fille</cx:pt>
          <cx:pt idx="575">Une fille</cx:pt>
          <cx:pt idx="576">Un garçon</cx:pt>
          <cx:pt idx="577">Une fille</cx:pt>
          <cx:pt idx="578">Un garçon</cx:pt>
          <cx:pt idx="579">Un garçon</cx:pt>
          <cx:pt idx="580">Une fille</cx:pt>
          <cx:pt idx="581">Un garçon</cx:pt>
          <cx:pt idx="582">Une fille</cx:pt>
          <cx:pt idx="583">Une fille</cx:pt>
          <cx:pt idx="584">Une fille</cx:pt>
          <cx:pt idx="585">Un garçon</cx:pt>
          <cx:pt idx="586">Un garçon</cx:pt>
          <cx:pt idx="587">Un garçon</cx:pt>
          <cx:pt idx="588">Une fille</cx:pt>
          <cx:pt idx="589">Une fille</cx:pt>
          <cx:pt idx="590">Une fille</cx:pt>
          <cx:pt idx="591">Une fille</cx:pt>
          <cx:pt idx="592">Un garçon</cx:pt>
          <cx:pt idx="593">Une fille</cx:pt>
          <cx:pt idx="594">Une fille</cx:pt>
          <cx:pt idx="595">Une fille</cx:pt>
          <cx:pt idx="596">Une fille</cx:pt>
          <cx:pt idx="597">Un garçon</cx:pt>
          <cx:pt idx="598">Un garçon</cx:pt>
          <cx:pt idx="599">Une fille</cx:pt>
          <cx:pt idx="600">Une fille</cx:pt>
          <cx:pt idx="601">Une fille</cx:pt>
          <cx:pt idx="602">Une fille</cx:pt>
          <cx:pt idx="603">Une fille</cx:pt>
          <cx:pt idx="604">Une fille</cx:pt>
          <cx:pt idx="605">Un garçon</cx:pt>
          <cx:pt idx="606">Une fille</cx:pt>
          <cx:pt idx="607">Une fille</cx:pt>
          <cx:pt idx="608">Une fille</cx:pt>
          <cx:pt idx="609">Une fille</cx:pt>
          <cx:pt idx="610">Une fille</cx:pt>
          <cx:pt idx="611">Une fille</cx:pt>
          <cx:pt idx="612">Un garçon</cx:pt>
          <cx:pt idx="613">Une fille</cx:pt>
          <cx:pt idx="614">Un garçon</cx:pt>
          <cx:pt idx="615">Une fille</cx:pt>
          <cx:pt idx="616">Un garçon</cx:pt>
          <cx:pt idx="617">Un garçon</cx:pt>
          <cx:pt idx="618">Une fille</cx:pt>
          <cx:pt idx="619">Un garçon</cx:pt>
          <cx:pt idx="620">Un garçon</cx:pt>
          <cx:pt idx="621">Une fille</cx:pt>
          <cx:pt idx="622">Une fille</cx:pt>
          <cx:pt idx="623">Une fille</cx:pt>
          <cx:pt idx="624">Une fille</cx:pt>
          <cx:pt idx="625">Une fille</cx:pt>
          <cx:pt idx="626">Une fille</cx:pt>
          <cx:pt idx="627">Une fille</cx:pt>
          <cx:pt idx="628">Une fille</cx:pt>
          <cx:pt idx="629">Une fille</cx:pt>
          <cx:pt idx="630">Une fille</cx:pt>
          <cx:pt idx="631">Un garçon</cx:pt>
          <cx:pt idx="632">Une fille</cx:pt>
          <cx:pt idx="633">Une fille</cx:pt>
          <cx:pt idx="634">Une fille</cx:pt>
          <cx:pt idx="635">Une fille</cx:pt>
          <cx:pt idx="636">Une fille</cx:pt>
          <cx:pt idx="637">Une fille</cx:pt>
          <cx:pt idx="638">Un garçon</cx:pt>
          <cx:pt idx="639">Un garçon</cx:pt>
          <cx:pt idx="640">Une fille</cx:pt>
          <cx:pt idx="641">Une fille</cx:pt>
          <cx:pt idx="642">Une fille</cx:pt>
          <cx:pt idx="643">Un garçon</cx:pt>
          <cx:pt idx="644">Une fille</cx:pt>
          <cx:pt idx="645">Une fille</cx:pt>
          <cx:pt idx="646">Une fille</cx:pt>
          <cx:pt idx="647">Une fille</cx:pt>
          <cx:pt idx="648">Un garçon</cx:pt>
          <cx:pt idx="649">Une fille</cx:pt>
          <cx:pt idx="650">Un garçon</cx:pt>
          <cx:pt idx="651">Une fille</cx:pt>
          <cx:pt idx="652">Une fille</cx:pt>
          <cx:pt idx="653">Une fille</cx:pt>
          <cx:pt idx="654">Un garçon</cx:pt>
          <cx:pt idx="655">Un garçon</cx:pt>
          <cx:pt idx="656">Une fille</cx:pt>
          <cx:pt idx="657">Une fille</cx:pt>
          <cx:pt idx="658">Une fille</cx:pt>
          <cx:pt idx="659">Une fille</cx:pt>
          <cx:pt idx="660">Une fille</cx:pt>
          <cx:pt idx="661">Un garçon</cx:pt>
          <cx:pt idx="662">Une fille</cx:pt>
          <cx:pt idx="663">Un garçon</cx:pt>
          <cx:pt idx="664">Une fille</cx:pt>
          <cx:pt idx="665">Une fille</cx:pt>
          <cx:pt idx="666">Une fille</cx:pt>
          <cx:pt idx="667">Une fille</cx:pt>
          <cx:pt idx="668">Un garçon</cx:pt>
          <cx:pt idx="669">Une fille</cx:pt>
          <cx:pt idx="670">Une fille</cx:pt>
          <cx:pt idx="671">Une fille</cx:pt>
          <cx:pt idx="672">Une fille</cx:pt>
          <cx:pt idx="673">Une fille</cx:pt>
          <cx:pt idx="674">Une fille</cx:pt>
          <cx:pt idx="675">Un garçon</cx:pt>
          <cx:pt idx="676">Une fille</cx:pt>
          <cx:pt idx="677">Une fille</cx:pt>
          <cx:pt idx="678">Une fille</cx:pt>
          <cx:pt idx="679">Une fille</cx:pt>
          <cx:pt idx="680">Une fille</cx:pt>
          <cx:pt idx="681">Une fille</cx:pt>
          <cx:pt idx="682">Une fille</cx:pt>
        </cx:lvl>
      </cx:strDim>
      <cx:numDim type="val">
        <cx:f>Feuil2!$B$86:$B$768</cx:f>
        <cx:lvl ptCount="683" formatCode="Standard">
          <cx:pt idx="0">0.016666666666666666</cx:pt>
          <cx:pt idx="1">0.050000000000000003</cx:pt>
          <cx:pt idx="2">0.16666666666666666</cx:pt>
          <cx:pt idx="3">0.16666666666666666</cx:pt>
          <cx:pt idx="4">0.16666666666666666</cx:pt>
          <cx:pt idx="5">0.16666666666666666</cx:pt>
          <cx:pt idx="6">0.25</cx:pt>
          <cx:pt idx="7">0.25</cx:pt>
          <cx:pt idx="8">0.25</cx:pt>
          <cx:pt idx="9">0.25</cx:pt>
          <cx:pt idx="10">0.28333333333333333</cx:pt>
          <cx:pt idx="11">0.33333333333333331</cx:pt>
          <cx:pt idx="12">0.33333333333333331</cx:pt>
          <cx:pt idx="13">0.33333333333333331</cx:pt>
          <cx:pt idx="14">0.33333333333333331</cx:pt>
          <cx:pt idx="15">0.33333333333333331</cx:pt>
          <cx:pt idx="16">0.33333333333333331</cx:pt>
          <cx:pt idx="17">0.33333333333333331</cx:pt>
          <cx:pt idx="18">0.5</cx:pt>
          <cx:pt idx="19">0.5</cx:pt>
          <cx:pt idx="20">0.5</cx:pt>
          <cx:pt idx="21">0.5</cx:pt>
          <cx:pt idx="22">0.5</cx:pt>
          <cx:pt idx="23">0.5</cx:pt>
          <cx:pt idx="24">0.5</cx:pt>
          <cx:pt idx="25">0.5</cx:pt>
          <cx:pt idx="26">0.5</cx:pt>
          <cx:pt idx="27">0.5</cx:pt>
          <cx:pt idx="28">0.5</cx:pt>
          <cx:pt idx="29">0.5</cx:pt>
          <cx:pt idx="30">0.5</cx:pt>
          <cx:pt idx="31">0.5</cx:pt>
          <cx:pt idx="32">0.5</cx:pt>
          <cx:pt idx="33">0.5</cx:pt>
          <cx:pt idx="34">0.58333333333333337</cx:pt>
          <cx:pt idx="35">0.58333333333333337</cx:pt>
          <cx:pt idx="36">0.66666666666666663</cx:pt>
          <cx:pt idx="37">0.66666666666666663</cx:pt>
          <cx:pt idx="38">0.75</cx:pt>
          <cx:pt idx="39">0.75</cx:pt>
          <cx:pt idx="40">0.75</cx:pt>
          <cx:pt idx="41">0.75</cx:pt>
          <cx:pt idx="42">0.75</cx:pt>
          <cx:pt idx="43">0.83333333333333337</cx:pt>
          <cx:pt idx="44">1</cx:pt>
          <cx:pt idx="45">1</cx:pt>
          <cx:pt idx="46">1</cx:pt>
          <cx:pt idx="47">1</cx:pt>
          <cx:pt idx="48">1</cx:pt>
          <cx:pt idx="49">1</cx:pt>
          <cx:pt idx="50">1</cx:pt>
          <cx:pt idx="51">1</cx:pt>
          <cx:pt idx="52">1</cx:pt>
          <cx:pt idx="53">1</cx:pt>
          <cx:pt idx="54">1</cx:pt>
          <cx:pt idx="55">1</cx:pt>
          <cx:pt idx="56">1</cx:pt>
          <cx:pt idx="57">1</cx:pt>
          <cx:pt idx="58">1</cx:pt>
          <cx:pt idx="59">1</cx:pt>
          <cx:pt idx="60">1</cx:pt>
          <cx:pt idx="61">1</cx:pt>
          <cx:pt idx="62">1</cx:pt>
          <cx:pt idx="63">1</cx:pt>
          <cx:pt idx="64">1</cx:pt>
          <cx:pt idx="65">1</cx:pt>
          <cx:pt idx="66">1</cx:pt>
          <cx:pt idx="67">1</cx:pt>
          <cx:pt idx="68">1</cx:pt>
          <cx:pt idx="69">1</cx:pt>
          <cx:pt idx="70">1</cx:pt>
          <cx:pt idx="71">1</cx:pt>
          <cx:pt idx="72">1</cx:pt>
          <cx:pt idx="73">1</cx:pt>
          <cx:pt idx="74">1</cx:pt>
          <cx:pt idx="75">1</cx:pt>
          <cx:pt idx="76">1</cx:pt>
          <cx:pt idx="77">1</cx:pt>
          <cx:pt idx="78">1</cx:pt>
          <cx:pt idx="79">1</cx:pt>
          <cx:pt idx="80">1</cx:pt>
          <cx:pt idx="81">1</cx:pt>
          <cx:pt idx="82">1</cx:pt>
          <cx:pt idx="83">1</cx:pt>
          <cx:pt idx="84">1</cx:pt>
          <cx:pt idx="85">1</cx:pt>
          <cx:pt idx="86">1</cx:pt>
          <cx:pt idx="87">1</cx:pt>
          <cx:pt idx="88">1</cx:pt>
          <cx:pt idx="89">1.0166666666666666</cx:pt>
          <cx:pt idx="90">1.1499999999999999</cx:pt>
          <cx:pt idx="91">1.1666666666666667</cx:pt>
          <cx:pt idx="92">1.1833333333333333</cx:pt>
          <cx:pt idx="93">1.2</cx:pt>
          <cx:pt idx="94">1.25</cx:pt>
          <cx:pt idx="95">1.25</cx:pt>
          <cx:pt idx="96">1.3333333333333333</cx:pt>
          <cx:pt idx="97">1.3333333333333333</cx:pt>
          <cx:pt idx="98">1.3333333333333333</cx:pt>
          <cx:pt idx="99">1.3333333333333333</cx:pt>
          <cx:pt idx="100">1.3333333333333333</cx:pt>
          <cx:pt idx="101">1.3333333333333333</cx:pt>
          <cx:pt idx="102">1.3333333333333333</cx:pt>
          <cx:pt idx="103">1.3333333333333333</cx:pt>
          <cx:pt idx="104">1.3333333333333333</cx:pt>
          <cx:pt idx="105">1.5</cx:pt>
          <cx:pt idx="106">1.5</cx:pt>
          <cx:pt idx="107">1.5</cx:pt>
          <cx:pt idx="108">1.5</cx:pt>
          <cx:pt idx="109">1.5</cx:pt>
          <cx:pt idx="110">1.5</cx:pt>
          <cx:pt idx="111">1.5</cx:pt>
          <cx:pt idx="112">1.5</cx:pt>
          <cx:pt idx="113">1.5</cx:pt>
          <cx:pt idx="114">1.5</cx:pt>
          <cx:pt idx="115">1.5</cx:pt>
          <cx:pt idx="116">1.5</cx:pt>
          <cx:pt idx="117">1.5</cx:pt>
          <cx:pt idx="118">1.5</cx:pt>
          <cx:pt idx="119">1.5</cx:pt>
          <cx:pt idx="120">1.5</cx:pt>
          <cx:pt idx="121">1.5</cx:pt>
          <cx:pt idx="122">1.5</cx:pt>
          <cx:pt idx="123">1.5</cx:pt>
          <cx:pt idx="124">1.5</cx:pt>
          <cx:pt idx="125">1.5</cx:pt>
          <cx:pt idx="126">1.5</cx:pt>
          <cx:pt idx="127">1.5</cx:pt>
          <cx:pt idx="128">1.5</cx:pt>
          <cx:pt idx="129">1.5</cx:pt>
          <cx:pt idx="130">1.5</cx:pt>
          <cx:pt idx="131">1.5</cx:pt>
          <cx:pt idx="132">1.5</cx:pt>
          <cx:pt idx="133">1.5</cx:pt>
          <cx:pt idx="134">1.5</cx:pt>
          <cx:pt idx="135">1.5</cx:pt>
          <cx:pt idx="136">1.5</cx:pt>
          <cx:pt idx="137">1.5</cx:pt>
          <cx:pt idx="138">1.5</cx:pt>
          <cx:pt idx="139">1.5</cx:pt>
          <cx:pt idx="140">1.5</cx:pt>
          <cx:pt idx="141">1.5</cx:pt>
          <cx:pt idx="142">1.5</cx:pt>
          <cx:pt idx="143">1.5</cx:pt>
          <cx:pt idx="144">1.5833333333333333</cx:pt>
          <cx:pt idx="145">1.6666666666666667</cx:pt>
          <cx:pt idx="146">1.6666666666666667</cx:pt>
          <cx:pt idx="147">1.6666666666666667</cx:pt>
          <cx:pt idx="148">1.6666666666666667</cx:pt>
          <cx:pt idx="149">1.75</cx:pt>
          <cx:pt idx="150">1.8333333333333333</cx:pt>
          <cx:pt idx="151">1.8333333333333333</cx:pt>
          <cx:pt idx="152">1.8333333333333333</cx:pt>
          <cx:pt idx="153">1.8333333333333333</cx:pt>
          <cx:pt idx="154">1.8333333333333333</cx:pt>
          <cx:pt idx="155">1.8333333333333333</cx:pt>
          <cx:pt idx="156">1.8333333333333333</cx:pt>
          <cx:pt idx="157">1.9166666666666667</cx:pt>
          <cx:pt idx="158">1.9833333333333334</cx:pt>
          <cx:pt idx="159">1.9833333333333334</cx:pt>
          <cx:pt idx="160">2</cx:pt>
          <cx:pt idx="161">2</cx:pt>
          <cx:pt idx="162">2</cx:pt>
          <cx:pt idx="163">2</cx:pt>
          <cx:pt idx="164">2</cx:pt>
          <cx:pt idx="165">2</cx:pt>
          <cx:pt idx="166">2</cx:pt>
          <cx:pt idx="167">2</cx:pt>
          <cx:pt idx="168">2</cx:pt>
          <cx:pt idx="169">2</cx:pt>
          <cx:pt idx="170">2</cx:pt>
          <cx:pt idx="171">2</cx:pt>
          <cx:pt idx="172">2</cx:pt>
          <cx:pt idx="173">2</cx:pt>
          <cx:pt idx="174">2</cx:pt>
          <cx:pt idx="175">2</cx:pt>
          <cx:pt idx="176">2</cx:pt>
          <cx:pt idx="177">2</cx:pt>
          <cx:pt idx="178">2</cx:pt>
          <cx:pt idx="179">2</cx:pt>
          <cx:pt idx="180">2</cx:pt>
          <cx:pt idx="181">2</cx:pt>
          <cx:pt idx="182">2</cx:pt>
          <cx:pt idx="183">2</cx:pt>
          <cx:pt idx="184">2</cx:pt>
          <cx:pt idx="185">2</cx:pt>
          <cx:pt idx="186">2</cx:pt>
          <cx:pt idx="187">2</cx:pt>
          <cx:pt idx="188">2</cx:pt>
          <cx:pt idx="189">2</cx:pt>
          <cx:pt idx="190">2</cx:pt>
          <cx:pt idx="191">2</cx:pt>
          <cx:pt idx="192">2</cx:pt>
          <cx:pt idx="193">2</cx:pt>
          <cx:pt idx="194">2</cx:pt>
          <cx:pt idx="195">2</cx:pt>
          <cx:pt idx="196">2</cx:pt>
          <cx:pt idx="197">2</cx:pt>
          <cx:pt idx="198">2</cx:pt>
          <cx:pt idx="199">2</cx:pt>
          <cx:pt idx="200">2</cx:pt>
          <cx:pt idx="201">2</cx:pt>
          <cx:pt idx="202">2</cx:pt>
          <cx:pt idx="203">2</cx:pt>
          <cx:pt idx="204">2</cx:pt>
          <cx:pt idx="205">2</cx:pt>
          <cx:pt idx="206">2</cx:pt>
          <cx:pt idx="207">2</cx:pt>
          <cx:pt idx="208">2</cx:pt>
          <cx:pt idx="209">2</cx:pt>
          <cx:pt idx="210">2</cx:pt>
          <cx:pt idx="211">2</cx:pt>
          <cx:pt idx="212">2</cx:pt>
          <cx:pt idx="213">2</cx:pt>
          <cx:pt idx="214">2</cx:pt>
          <cx:pt idx="215">2</cx:pt>
          <cx:pt idx="216">2</cx:pt>
          <cx:pt idx="217">2</cx:pt>
          <cx:pt idx="218">2</cx:pt>
          <cx:pt idx="219">2</cx:pt>
          <cx:pt idx="220">2.0666666666666669</cx:pt>
          <cx:pt idx="221">2.2333333333333334</cx:pt>
          <cx:pt idx="222">2.25</cx:pt>
          <cx:pt idx="223">2.25</cx:pt>
          <cx:pt idx="224">2.25</cx:pt>
          <cx:pt idx="225">2.3333333333333335</cx:pt>
          <cx:pt idx="226">2.3333333333333335</cx:pt>
          <cx:pt idx="227">2.3333333333333335</cx:pt>
          <cx:pt idx="228">2.3666666666666667</cx:pt>
          <cx:pt idx="229">2.5</cx:pt>
          <cx:pt idx="230">2.5</cx:pt>
          <cx:pt idx="231">2.5</cx:pt>
          <cx:pt idx="232">2.5</cx:pt>
          <cx:pt idx="233">2.5</cx:pt>
          <cx:pt idx="234">2.5</cx:pt>
          <cx:pt idx="235">2.5</cx:pt>
          <cx:pt idx="236">2.5</cx:pt>
          <cx:pt idx="237">2.5</cx:pt>
          <cx:pt idx="238">2.5</cx:pt>
          <cx:pt idx="239">2.5</cx:pt>
          <cx:pt idx="240">2.5</cx:pt>
          <cx:pt idx="241">2.5</cx:pt>
          <cx:pt idx="242">2.5</cx:pt>
          <cx:pt idx="243">2.5</cx:pt>
          <cx:pt idx="244">2.5</cx:pt>
          <cx:pt idx="245">2.5</cx:pt>
          <cx:pt idx="246">2.5</cx:pt>
          <cx:pt idx="247">2.5</cx:pt>
          <cx:pt idx="248">2.5</cx:pt>
          <cx:pt idx="249">2.5</cx:pt>
          <cx:pt idx="250">2.5</cx:pt>
          <cx:pt idx="251">2.5</cx:pt>
          <cx:pt idx="252">2.5</cx:pt>
          <cx:pt idx="253">2.5</cx:pt>
          <cx:pt idx="254">2.5</cx:pt>
          <cx:pt idx="255">2.5</cx:pt>
          <cx:pt idx="256">2.5</cx:pt>
          <cx:pt idx="257">2.5</cx:pt>
          <cx:pt idx="258">2.5</cx:pt>
          <cx:pt idx="259">2.5</cx:pt>
          <cx:pt idx="260">2.5</cx:pt>
          <cx:pt idx="261">2.5</cx:pt>
          <cx:pt idx="262">2.5</cx:pt>
          <cx:pt idx="263">2.5</cx:pt>
          <cx:pt idx="264">2.5</cx:pt>
          <cx:pt idx="265">2.5</cx:pt>
          <cx:pt idx="266">2.5</cx:pt>
          <cx:pt idx="267">2.6666666666666665</cx:pt>
          <cx:pt idx="268">2.75</cx:pt>
          <cx:pt idx="269">2.75</cx:pt>
          <cx:pt idx="270">2.8333333333333335</cx:pt>
          <cx:pt idx="271">2.8333333333333335</cx:pt>
          <cx:pt idx="272">3</cx:pt>
          <cx:pt idx="273">3</cx:pt>
          <cx:pt idx="274">3</cx:pt>
          <cx:pt idx="275">3</cx:pt>
          <cx:pt idx="276">3</cx:pt>
          <cx:pt idx="277">3</cx:pt>
          <cx:pt idx="278">3</cx:pt>
          <cx:pt idx="279">3</cx:pt>
          <cx:pt idx="280">3</cx:pt>
          <cx:pt idx="281">3</cx:pt>
          <cx:pt idx="282">3</cx:pt>
          <cx:pt idx="283">3</cx:pt>
          <cx:pt idx="284">3</cx:pt>
          <cx:pt idx="285">3</cx:pt>
          <cx:pt idx="286">3</cx:pt>
          <cx:pt idx="287">3</cx:pt>
          <cx:pt idx="288">3</cx:pt>
          <cx:pt idx="289">3</cx:pt>
          <cx:pt idx="290">3</cx:pt>
          <cx:pt idx="291">3</cx:pt>
          <cx:pt idx="292">3</cx:pt>
          <cx:pt idx="293">3</cx:pt>
          <cx:pt idx="294">3</cx:pt>
          <cx:pt idx="295">3</cx:pt>
          <cx:pt idx="296">3</cx:pt>
          <cx:pt idx="297">3</cx:pt>
          <cx:pt idx="298">3</cx:pt>
          <cx:pt idx="299">3</cx:pt>
          <cx:pt idx="300">3</cx:pt>
          <cx:pt idx="301">3</cx:pt>
          <cx:pt idx="302">3</cx:pt>
          <cx:pt idx="303">3</cx:pt>
          <cx:pt idx="304">3</cx:pt>
          <cx:pt idx="305">3</cx:pt>
          <cx:pt idx="306">3</cx:pt>
          <cx:pt idx="307">3</cx:pt>
          <cx:pt idx="308">3</cx:pt>
          <cx:pt idx="309">3</cx:pt>
          <cx:pt idx="310">3</cx:pt>
          <cx:pt idx="311">3</cx:pt>
          <cx:pt idx="312">3</cx:pt>
          <cx:pt idx="313">3</cx:pt>
          <cx:pt idx="314">3</cx:pt>
          <cx:pt idx="315">3</cx:pt>
          <cx:pt idx="316">3</cx:pt>
          <cx:pt idx="317">3</cx:pt>
          <cx:pt idx="318">3</cx:pt>
          <cx:pt idx="319">3.0499999999999998</cx:pt>
          <cx:pt idx="320">3.1666666666666665</cx:pt>
          <cx:pt idx="321">3.25</cx:pt>
          <cx:pt idx="322">3.3833333333333333</cx:pt>
          <cx:pt idx="323">3.4166666666666665</cx:pt>
          <cx:pt idx="324">3.5</cx:pt>
          <cx:pt idx="325">3.5</cx:pt>
          <cx:pt idx="326">3.5</cx:pt>
          <cx:pt idx="327">3.5</cx:pt>
          <cx:pt idx="328">3.5</cx:pt>
          <cx:pt idx="329">3.5</cx:pt>
          <cx:pt idx="330">3.5</cx:pt>
          <cx:pt idx="331">3.5</cx:pt>
          <cx:pt idx="332">3.5</cx:pt>
          <cx:pt idx="333">3.5</cx:pt>
          <cx:pt idx="334">3.5</cx:pt>
          <cx:pt idx="335">3.5</cx:pt>
          <cx:pt idx="336">3.5</cx:pt>
          <cx:pt idx="337">3.5</cx:pt>
          <cx:pt idx="338">3.5</cx:pt>
          <cx:pt idx="339">3.5</cx:pt>
          <cx:pt idx="340">3.5</cx:pt>
          <cx:pt idx="341">3.5833333333333335</cx:pt>
          <cx:pt idx="342">3.75</cx:pt>
          <cx:pt idx="343">3.75</cx:pt>
          <cx:pt idx="344">3.75</cx:pt>
          <cx:pt idx="345">3.8333333333333335</cx:pt>
          <cx:pt idx="346">4</cx:pt>
          <cx:pt idx="347">4</cx:pt>
          <cx:pt idx="348">4</cx:pt>
          <cx:pt idx="349">4</cx:pt>
          <cx:pt idx="350">4</cx:pt>
          <cx:pt idx="351">4</cx:pt>
          <cx:pt idx="352">4</cx:pt>
          <cx:pt idx="353">4</cx:pt>
          <cx:pt idx="354">4</cx:pt>
          <cx:pt idx="355">4</cx:pt>
          <cx:pt idx="356">4</cx:pt>
          <cx:pt idx="357">4</cx:pt>
          <cx:pt idx="358">4</cx:pt>
          <cx:pt idx="359">4</cx:pt>
          <cx:pt idx="360">4</cx:pt>
          <cx:pt idx="361">4</cx:pt>
          <cx:pt idx="362">4</cx:pt>
          <cx:pt idx="363">4</cx:pt>
          <cx:pt idx="364">4</cx:pt>
          <cx:pt idx="365">4</cx:pt>
          <cx:pt idx="366">4</cx:pt>
          <cx:pt idx="367">4</cx:pt>
          <cx:pt idx="368">4</cx:pt>
          <cx:pt idx="369">4</cx:pt>
          <cx:pt idx="370">4</cx:pt>
          <cx:pt idx="371">4</cx:pt>
          <cx:pt idx="372">4</cx:pt>
          <cx:pt idx="373">4</cx:pt>
          <cx:pt idx="374">4.0333333333333332</cx:pt>
          <cx:pt idx="375">4.083333333333333</cx:pt>
          <cx:pt idx="376">4.1166666666666663</cx:pt>
          <cx:pt idx="377">4.166666666666667</cx:pt>
          <cx:pt idx="378">4.333333333333333</cx:pt>
          <cx:pt idx="379">4.5</cx:pt>
          <cx:pt idx="380">4.5</cx:pt>
          <cx:pt idx="381">4.5</cx:pt>
          <cx:pt idx="382">4.5</cx:pt>
          <cx:pt idx="383">4.5</cx:pt>
          <cx:pt idx="384">4.5</cx:pt>
          <cx:pt idx="385">4.5</cx:pt>
          <cx:pt idx="386">4.5</cx:pt>
          <cx:pt idx="387">4.5</cx:pt>
          <cx:pt idx="388">4.5</cx:pt>
          <cx:pt idx="389">4.5</cx:pt>
          <cx:pt idx="390">4.5</cx:pt>
          <cx:pt idx="391">4.5</cx:pt>
          <cx:pt idx="392">4.5</cx:pt>
          <cx:pt idx="393">4.5</cx:pt>
          <cx:pt idx="394">4.666666666666667</cx:pt>
          <cx:pt idx="395">4.666666666666667</cx:pt>
          <cx:pt idx="396">4.75</cx:pt>
          <cx:pt idx="397">4.75</cx:pt>
          <cx:pt idx="398">4.833333333333333</cx:pt>
          <cx:pt idx="399">5</cx:pt>
          <cx:pt idx="400">5</cx:pt>
          <cx:pt idx="401">5</cx:pt>
          <cx:pt idx="402">5</cx:pt>
          <cx:pt idx="403">5</cx:pt>
          <cx:pt idx="404">5</cx:pt>
          <cx:pt idx="405">5</cx:pt>
          <cx:pt idx="406">5</cx:pt>
          <cx:pt idx="407">5</cx:pt>
          <cx:pt idx="408">5</cx:pt>
          <cx:pt idx="409">5</cx:pt>
          <cx:pt idx="410">5</cx:pt>
          <cx:pt idx="411">5</cx:pt>
          <cx:pt idx="412">5</cx:pt>
          <cx:pt idx="413">5</cx:pt>
          <cx:pt idx="414">5</cx:pt>
          <cx:pt idx="415">5</cx:pt>
          <cx:pt idx="416">5</cx:pt>
          <cx:pt idx="417">5</cx:pt>
          <cx:pt idx="418">5</cx:pt>
          <cx:pt idx="419">5</cx:pt>
          <cx:pt idx="420">5</cx:pt>
          <cx:pt idx="421">5</cx:pt>
          <cx:pt idx="422">5</cx:pt>
          <cx:pt idx="423">5</cx:pt>
          <cx:pt idx="424">5</cx:pt>
          <cx:pt idx="425">5</cx:pt>
          <cx:pt idx="426">5</cx:pt>
          <cx:pt idx="427">5</cx:pt>
          <cx:pt idx="428">5</cx:pt>
          <cx:pt idx="429">5</cx:pt>
          <cx:pt idx="430">5</cx:pt>
          <cx:pt idx="431">5</cx:pt>
          <cx:pt idx="432">5</cx:pt>
          <cx:pt idx="433">5</cx:pt>
          <cx:pt idx="434">5.083333333333333</cx:pt>
          <cx:pt idx="435">5.166666666666667</cx:pt>
          <cx:pt idx="436">5.5</cx:pt>
          <cx:pt idx="437">5.5</cx:pt>
          <cx:pt idx="438">5.5</cx:pt>
          <cx:pt idx="439">5.5</cx:pt>
          <cx:pt idx="440">5.5</cx:pt>
          <cx:pt idx="441">5.5</cx:pt>
          <cx:pt idx="442">5.5</cx:pt>
          <cx:pt idx="443">5.5</cx:pt>
          <cx:pt idx="444">5.5</cx:pt>
          <cx:pt idx="445">5.583333333333333</cx:pt>
          <cx:pt idx="446">6</cx:pt>
          <cx:pt idx="447">6</cx:pt>
          <cx:pt idx="448">6</cx:pt>
          <cx:pt idx="449">6</cx:pt>
          <cx:pt idx="450">6</cx:pt>
          <cx:pt idx="451">6</cx:pt>
          <cx:pt idx="452">6</cx:pt>
          <cx:pt idx="453">6</cx:pt>
          <cx:pt idx="454">6</cx:pt>
          <cx:pt idx="455">6</cx:pt>
          <cx:pt idx="456">6</cx:pt>
          <cx:pt idx="457">6</cx:pt>
          <cx:pt idx="458">6</cx:pt>
          <cx:pt idx="459">6</cx:pt>
          <cx:pt idx="460">6</cx:pt>
          <cx:pt idx="461">6</cx:pt>
          <cx:pt idx="462">6</cx:pt>
          <cx:pt idx="463">6</cx:pt>
          <cx:pt idx="464">6</cx:pt>
          <cx:pt idx="465">6</cx:pt>
          <cx:pt idx="466">6</cx:pt>
          <cx:pt idx="467">6</cx:pt>
          <cx:pt idx="468">6</cx:pt>
          <cx:pt idx="469">6</cx:pt>
          <cx:pt idx="470">6</cx:pt>
          <cx:pt idx="471">6</cx:pt>
          <cx:pt idx="472">6</cx:pt>
          <cx:pt idx="473">6</cx:pt>
          <cx:pt idx="474">6.5</cx:pt>
          <cx:pt idx="475">6.5</cx:pt>
          <cx:pt idx="476">6.5</cx:pt>
          <cx:pt idx="477">6.5</cx:pt>
          <cx:pt idx="478">6.5</cx:pt>
          <cx:pt idx="479">6.5</cx:pt>
          <cx:pt idx="480">6.5</cx:pt>
          <cx:pt idx="481">6.5</cx:pt>
          <cx:pt idx="482">7</cx:pt>
          <cx:pt idx="483">7</cx:pt>
          <cx:pt idx="484">7</cx:pt>
          <cx:pt idx="485">7</cx:pt>
          <cx:pt idx="486">7</cx:pt>
          <cx:pt idx="487">7</cx:pt>
          <cx:pt idx="488">7</cx:pt>
          <cx:pt idx="489">7</cx:pt>
          <cx:pt idx="490">7</cx:pt>
          <cx:pt idx="491">7</cx:pt>
          <cx:pt idx="492">7</cx:pt>
          <cx:pt idx="493">7</cx:pt>
          <cx:pt idx="494">7</cx:pt>
          <cx:pt idx="495">7</cx:pt>
          <cx:pt idx="496">7</cx:pt>
          <cx:pt idx="497">7</cx:pt>
          <cx:pt idx="498">7</cx:pt>
          <cx:pt idx="499">7</cx:pt>
          <cx:pt idx="500">7</cx:pt>
          <cx:pt idx="501">7</cx:pt>
          <cx:pt idx="502">7.0166666666666666</cx:pt>
          <cx:pt idx="503">7.0166666666666666</cx:pt>
          <cx:pt idx="504">7.166666666666667</cx:pt>
          <cx:pt idx="505">7.5</cx:pt>
          <cx:pt idx="506">7.5</cx:pt>
          <cx:pt idx="507">7.5</cx:pt>
          <cx:pt idx="508">8</cx:pt>
          <cx:pt idx="509">8</cx:pt>
          <cx:pt idx="510">8</cx:pt>
          <cx:pt idx="511">8</cx:pt>
          <cx:pt idx="512">8</cx:pt>
          <cx:pt idx="513">8</cx:pt>
          <cx:pt idx="514">8</cx:pt>
          <cx:pt idx="515">8</cx:pt>
          <cx:pt idx="516">8</cx:pt>
          <cx:pt idx="517">8</cx:pt>
          <cx:pt idx="518">8</cx:pt>
          <cx:pt idx="519">8</cx:pt>
          <cx:pt idx="520">8</cx:pt>
          <cx:pt idx="521">8</cx:pt>
          <cx:pt idx="522">8</cx:pt>
          <cx:pt idx="523">8.5</cx:pt>
          <cx:pt idx="524">8.5</cx:pt>
          <cx:pt idx="525">8.5</cx:pt>
          <cx:pt idx="526">8.5</cx:pt>
          <cx:pt idx="527">9</cx:pt>
          <cx:pt idx="528">9</cx:pt>
          <cx:pt idx="529">9</cx:pt>
          <cx:pt idx="530">9</cx:pt>
          <cx:pt idx="531">9</cx:pt>
          <cx:pt idx="532">9</cx:pt>
          <cx:pt idx="533">9</cx:pt>
          <cx:pt idx="534">9</cx:pt>
          <cx:pt idx="535">9</cx:pt>
          <cx:pt idx="536">9</cx:pt>
          <cx:pt idx="537">9</cx:pt>
          <cx:pt idx="538">9</cx:pt>
          <cx:pt idx="539">9</cx:pt>
          <cx:pt idx="540">9.25</cx:pt>
          <cx:pt idx="541">9.5</cx:pt>
          <cx:pt idx="542">10</cx:pt>
          <cx:pt idx="543">10</cx:pt>
          <cx:pt idx="544">10</cx:pt>
          <cx:pt idx="545">10</cx:pt>
          <cx:pt idx="546">10</cx:pt>
          <cx:pt idx="547">10</cx:pt>
          <cx:pt idx="548">10</cx:pt>
          <cx:pt idx="549">10</cx:pt>
          <cx:pt idx="550">10</cx:pt>
          <cx:pt idx="551">10</cx:pt>
          <cx:pt idx="552">10</cx:pt>
          <cx:pt idx="553">10</cx:pt>
          <cx:pt idx="554">10</cx:pt>
          <cx:pt idx="555">10</cx:pt>
          <cx:pt idx="556">10</cx:pt>
          <cx:pt idx="557">10</cx:pt>
          <cx:pt idx="558">10</cx:pt>
          <cx:pt idx="559">10</cx:pt>
          <cx:pt idx="560">10</cx:pt>
          <cx:pt idx="561">10</cx:pt>
          <cx:pt idx="562">10</cx:pt>
          <cx:pt idx="563">10</cx:pt>
          <cx:pt idx="564">10</cx:pt>
          <cx:pt idx="565">10</cx:pt>
          <cx:pt idx="566">10</cx:pt>
          <cx:pt idx="567">10</cx:pt>
          <cx:pt idx="568">10</cx:pt>
          <cx:pt idx="569">10</cx:pt>
          <cx:pt idx="570">10</cx:pt>
          <cx:pt idx="571">10</cx:pt>
          <cx:pt idx="572">10</cx:pt>
          <cx:pt idx="573">10</cx:pt>
          <cx:pt idx="574">10</cx:pt>
          <cx:pt idx="575">10.333333333333334</cx:pt>
          <cx:pt idx="576">10.333333333333334</cx:pt>
          <cx:pt idx="577">10.5</cx:pt>
          <cx:pt idx="578">10.5</cx:pt>
          <cx:pt idx="579">10.5</cx:pt>
          <cx:pt idx="580">10.5</cx:pt>
          <cx:pt idx="581">10.5</cx:pt>
          <cx:pt idx="582">10.983333333333333</cx:pt>
          <cx:pt idx="583">11</cx:pt>
          <cx:pt idx="584">11</cx:pt>
          <cx:pt idx="585">11</cx:pt>
          <cx:pt idx="586">11.5</cx:pt>
          <cx:pt idx="587">12</cx:pt>
          <cx:pt idx="588">12</cx:pt>
          <cx:pt idx="589">12</cx:pt>
          <cx:pt idx="590">12</cx:pt>
          <cx:pt idx="591">12</cx:pt>
          <cx:pt idx="592">12</cx:pt>
          <cx:pt idx="593">12</cx:pt>
          <cx:pt idx="594">12</cx:pt>
          <cx:pt idx="595">12</cx:pt>
          <cx:pt idx="596">12</cx:pt>
          <cx:pt idx="597">12.5</cx:pt>
          <cx:pt idx="598">12.5</cx:pt>
          <cx:pt idx="599">13</cx:pt>
          <cx:pt idx="600">13</cx:pt>
          <cx:pt idx="601">13</cx:pt>
          <cx:pt idx="602">13</cx:pt>
          <cx:pt idx="603">13</cx:pt>
          <cx:pt idx="604">13</cx:pt>
          <cx:pt idx="605">13</cx:pt>
          <cx:pt idx="606">13</cx:pt>
          <cx:pt idx="607">13</cx:pt>
          <cx:pt idx="608">13</cx:pt>
          <cx:pt idx="609">14</cx:pt>
          <cx:pt idx="610">14</cx:pt>
          <cx:pt idx="611">14</cx:pt>
          <cx:pt idx="612">14</cx:pt>
          <cx:pt idx="613">14</cx:pt>
          <cx:pt idx="614">14</cx:pt>
          <cx:pt idx="615">14</cx:pt>
          <cx:pt idx="616">14</cx:pt>
          <cx:pt idx="617">14</cx:pt>
          <cx:pt idx="618">14</cx:pt>
          <cx:pt idx="619">14</cx:pt>
          <cx:pt idx="620">14</cx:pt>
          <cx:pt idx="621">15</cx:pt>
          <cx:pt idx="622">15</cx:pt>
          <cx:pt idx="623">15</cx:pt>
          <cx:pt idx="624">15</cx:pt>
          <cx:pt idx="625">15</cx:pt>
          <cx:pt idx="626">15</cx:pt>
          <cx:pt idx="627">15</cx:pt>
          <cx:pt idx="628">15</cx:pt>
          <cx:pt idx="629">15</cx:pt>
          <cx:pt idx="630">15</cx:pt>
          <cx:pt idx="631">15</cx:pt>
          <cx:pt idx="632">15</cx:pt>
          <cx:pt idx="633">15</cx:pt>
          <cx:pt idx="634">15</cx:pt>
          <cx:pt idx="635">15</cx:pt>
          <cx:pt idx="636">15</cx:pt>
          <cx:pt idx="637">15</cx:pt>
          <cx:pt idx="638">15</cx:pt>
          <cx:pt idx="639">15</cx:pt>
          <cx:pt idx="640">15</cx:pt>
          <cx:pt idx="641">15.5</cx:pt>
          <cx:pt idx="642">16</cx:pt>
          <cx:pt idx="643">16</cx:pt>
          <cx:pt idx="644">17</cx:pt>
          <cx:pt idx="645">17</cx:pt>
          <cx:pt idx="646">17</cx:pt>
          <cx:pt idx="647">17</cx:pt>
          <cx:pt idx="648">17</cx:pt>
          <cx:pt idx="649">18</cx:pt>
          <cx:pt idx="650">18</cx:pt>
          <cx:pt idx="651">18</cx:pt>
          <cx:pt idx="652">18</cx:pt>
          <cx:pt idx="653">18</cx:pt>
          <cx:pt idx="654">18</cx:pt>
          <cx:pt idx="655">19</cx:pt>
          <cx:pt idx="656">20</cx:pt>
          <cx:pt idx="657">20</cx:pt>
          <cx:pt idx="658">20</cx:pt>
          <cx:pt idx="659">20</cx:pt>
          <cx:pt idx="660">20</cx:pt>
          <cx:pt idx="661">20</cx:pt>
          <cx:pt idx="662">20</cx:pt>
          <cx:pt idx="663">20</cx:pt>
          <cx:pt idx="664">20</cx:pt>
          <cx:pt idx="665">21</cx:pt>
          <cx:pt idx="666">22</cx:pt>
          <cx:pt idx="667">23</cx:pt>
          <cx:pt idx="668">24</cx:pt>
          <cx:pt idx="669">25</cx:pt>
          <cx:pt idx="670">25</cx:pt>
          <cx:pt idx="671">25</cx:pt>
          <cx:pt idx="672">25.5</cx:pt>
          <cx:pt idx="673">26</cx:pt>
          <cx:pt idx="674">30</cx:pt>
          <cx:pt idx="675">30</cx:pt>
          <cx:pt idx="676">30</cx:pt>
          <cx:pt idx="677">30</cx:pt>
          <cx:pt idx="678">30</cx:pt>
          <cx:pt idx="679">34</cx:pt>
          <cx:pt idx="680">35</cx:pt>
          <cx:pt idx="681">45</cx:pt>
        </cx:lvl>
      </cx:numDim>
    </cx:data>
  </cx:chartData>
  <cx:chart>
    <cx:plotArea>
      <cx:plotAreaRegion>
        <cx:series layoutId="boxWhisker" uniqueId="{91F4B048-DA04-437C-9123-88D00F7BC8A3}">
          <cx:dataId val="0"/>
          <cx:layoutPr>
            <cx:visibility meanLine="0" meanMarker="1" nonoutliers="0" outliers="1"/>
            <cx:statistics quartileMethod="exclusive"/>
          </cx:layoutPr>
        </cx:series>
      </cx:plotAreaRegion>
      <cx:axis id="0">
        <cx:catScaling gapWidth="1"/>
        <cx:tickLabels/>
      </cx:axis>
      <cx:axis id="1">
        <cx:valScaling/>
        <cx:majorGridlines/>
        <cx:tickLabels/>
      </cx:axis>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withinLinear" id="18">
  <a:schemeClr val="accent5"/>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bodyPr rot="-60000000" vert="horz"/>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bodyPr rot="-60000000" vert="horz"/>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rot="0" vert="horz"/>
  </cs:title>
  <cs:trendline>
    <cs:lnRef idx="0"/>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tx1"/>
    </cs:fontRef>
  </cs:wall>
</cs:chartStyle>
</file>

<file path=ppt/charts/style32.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bodyPr rot="-60000000" vert="horz"/>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bodyPr rot="-60000000" vert="horz"/>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rot="0" vert="horz"/>
  </cs:title>
  <cs:trendline>
    <cs:lnRef idx="0"/>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tx1"/>
    </cs:fontRef>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cs:axisTitle>
  <cs:categoryAxis>
    <cs:lnRef idx="0"/>
    <cs:fillRef idx="0"/>
    <cs:effectRef idx="0"/>
    <cs:fontRef idx="minor">
      <a:schemeClr val="tx1">
        <a:lumMod val="65000"/>
        <a:lumOff val="35000"/>
      </a:schemeClr>
    </cs:fontRef>
    <cs:spPr bwMode="auto">
      <a:prstGeom prst="rect">
        <a:avLst/>
      </a:prstGeom>
      <a:ln w="9525" cap="flat" cmpd="sng" algn="ctr">
        <a:solidFill>
          <a:schemeClr val="tx1">
            <a:lumMod val="15000"/>
            <a:lumOff val="85000"/>
          </a:schemeClr>
        </a:solidFill>
        <a:round/>
      </a:ln>
    </cs:spPr>
    <cs:defRPr sz="900"/>
  </cs:categoryAxis>
  <cs:chartArea>
    <cs:lnRef idx="0"/>
    <cs:fillRef idx="0"/>
    <cs:effectRef idx="0"/>
    <cs:fontRef idx="minor">
      <a:schemeClr val="tx1"/>
    </cs:fontRef>
    <cs:spPr bwMode="auto">
      <a:prstGeom prst="rect">
        <a:avLst/>
      </a:prstGeom>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75000"/>
        <a:lumOff val="25000"/>
      </a:schemeClr>
    </cs:fontRef>
    <cs:defRPr sz="900"/>
  </cs:dataLabel>
  <cs:dataLabelCallout>
    <cs:lnRef idx="0"/>
    <cs:fillRef idx="0"/>
    <cs:effectRef idx="0"/>
    <cs:fontRef idx="minor">
      <a:schemeClr val="dk1">
        <a:lumMod val="65000"/>
        <a:lumOff val="35000"/>
      </a:schemeClr>
    </cs:fontRef>
    <cs:spPr bwMode="auto">
      <a:prstGeom prst="rect">
        <a:avLst/>
      </a:prstGeom>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bwMode="auto">
      <a:prstGeom prst="rect">
        <a:avLst/>
      </a:prstGeom>
      <a:ln w="28575" cap="rnd">
        <a:solidFill>
          <a:schemeClr val="phClr"/>
        </a:solidFill>
        <a:round/>
      </a:ln>
    </cs:spPr>
  </cs:dataPointLine>
  <cs:dataPointMarker>
    <cs:lnRef idx="0">
      <cs:styleClr val="auto"/>
    </cs:lnRef>
    <cs:fillRef idx="1">
      <cs:styleClr val="auto"/>
    </cs:fillRef>
    <cs:effectRef idx="0"/>
    <cs:fontRef idx="minor">
      <a:schemeClr val="tx1"/>
    </cs:fontRef>
    <cs:spPr bwMode="auto">
      <a:prstGeom prst="rect">
        <a:avLst/>
      </a:prstGeom>
      <a:ln w="9525">
        <a:solidFill>
          <a:schemeClr val="phClr"/>
        </a:solidFill>
      </a:ln>
    </cs:spPr>
  </cs:dataPointMarker>
  <cs:dataPointMarkerLayout/>
  <cs:dataPointWireframe>
    <cs:lnRef idx="0">
      <cs:styleClr val="auto"/>
    </cs:lnRef>
    <cs:fillRef idx="1"/>
    <cs:effectRef idx="0"/>
    <cs:fontRef idx="minor">
      <a:schemeClr val="tx1"/>
    </cs:fontRef>
    <cs:spPr bwMode="auto">
      <a:prstGeom prst="rect">
        <a:avLst/>
      </a:prstGeom>
      <a:ln w="9525" cap="rnd">
        <a:solidFill>
          <a:schemeClr val="phClr"/>
        </a:solidFill>
        <a:round/>
      </a:ln>
    </cs:spPr>
  </cs:dataPointWireframe>
  <cs:dataTable>
    <cs:lnRef idx="0"/>
    <cs:fillRef idx="0"/>
    <cs:effectRef idx="0"/>
    <cs:fontRef idx="minor">
      <a:schemeClr val="tx1">
        <a:lumMod val="65000"/>
        <a:lumOff val="35000"/>
      </a:schemeClr>
    </cs:fontRef>
    <cs:spPr bwMode="auto">
      <a:prstGeom prst="rect">
        <a:avLst/>
      </a:prstGeom>
      <a:noFill/>
      <a:ln w="9525" cap="flat" cmpd="sng" algn="ctr">
        <a:solidFill>
          <a:schemeClr val="tx1">
            <a:lumMod val="15000"/>
            <a:lumOff val="85000"/>
          </a:schemeClr>
        </a:solidFill>
        <a:round/>
      </a:ln>
    </cs:spPr>
    <cs:defRPr sz="900"/>
  </cs:dataTable>
  <cs:downBar>
    <cs:lnRef idx="0"/>
    <cs:fillRef idx="0"/>
    <cs:effectRef idx="0"/>
    <cs:fontRef idx="minor">
      <a:schemeClr val="dk1"/>
    </cs:fontRef>
    <cs:spPr bwMode="auto">
      <a:prstGeom prst="rect">
        <a:avLst/>
      </a:prstGeom>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dropLine>
  <cs:errorBar>
    <cs:lnRef idx="0"/>
    <cs:fillRef idx="0"/>
    <cs:effectRef idx="0"/>
    <cs:fontRef idx="minor">
      <a:schemeClr val="tx1"/>
    </cs:fontRef>
    <cs:spPr bwMode="auto">
      <a:prstGeom prst="rect">
        <a:avLst/>
      </a:prstGeom>
      <a:ln w="9525" cap="flat" cmpd="sng" algn="ctr">
        <a:solidFill>
          <a:schemeClr val="tx1">
            <a:lumMod val="65000"/>
            <a:lumOff val="35000"/>
          </a:schemeClr>
        </a:solidFill>
        <a:round/>
      </a:ln>
    </cs:spPr>
  </cs:errorBar>
  <cs:floor>
    <cs:lnRef idx="0"/>
    <cs:fillRef idx="0"/>
    <cs:effectRef idx="0"/>
    <cs:fontRef idx="minor">
      <a:schemeClr val="tx1"/>
    </cs:fontRef>
    <cs:spPr bwMode="auto">
      <a:prstGeom prst="rect">
        <a:avLst/>
      </a:prstGeom>
      <a:noFill/>
      <a:ln>
        <a:noFill/>
      </a:ln>
    </cs:spPr>
  </cs:floor>
  <cs:gridlineMajor>
    <cs:lnRef idx="0"/>
    <cs:fillRef idx="0"/>
    <cs:effectRef idx="0"/>
    <cs:fontRef idx="minor">
      <a:schemeClr val="tx1"/>
    </cs:fontRef>
    <cs:spPr bwMode="auto">
      <a:prstGeom prst="rect">
        <a:avLst/>
      </a:prstGeom>
      <a:ln w="9525" cap="flat" cmpd="sng" algn="ctr">
        <a:solidFill>
          <a:schemeClr val="tx1">
            <a:lumMod val="15000"/>
            <a:lumOff val="85000"/>
          </a:schemeClr>
        </a:solidFill>
        <a:round/>
      </a:ln>
    </cs:spPr>
  </cs:gridlineMajor>
  <cs:gridlineMinor>
    <cs:lnRef idx="0"/>
    <cs:fillRef idx="0"/>
    <cs:effectRef idx="0"/>
    <cs:fontRef idx="minor">
      <a:schemeClr val="tx1"/>
    </cs:fontRef>
    <cs:spPr bwMode="auto">
      <a:prstGeom prst="rect">
        <a:avLst/>
      </a:prstGeom>
      <a:ln w="9525" cap="flat" cmpd="sng" algn="ctr">
        <a:solidFill>
          <a:schemeClr val="tx1">
            <a:lumMod val="5000"/>
            <a:lumOff val="95000"/>
          </a:schemeClr>
        </a:solidFill>
        <a:round/>
      </a:ln>
    </cs:spPr>
  </cs:gridlineMinor>
  <cs:hiLoLine>
    <cs:lnRef idx="0"/>
    <cs:fillRef idx="0"/>
    <cs:effectRef idx="0"/>
    <cs:fontRef idx="minor">
      <a:schemeClr val="tx1"/>
    </cs:fontRef>
    <cs:spPr bwMode="auto">
      <a:prstGeom prst="rect">
        <a:avLst/>
      </a:prstGeom>
      <a:ln w="9525" cap="flat" cmpd="sng" algn="ctr">
        <a:solidFill>
          <a:schemeClr val="tx1">
            <a:lumMod val="75000"/>
            <a:lumOff val="25000"/>
          </a:schemeClr>
        </a:solidFill>
        <a:round/>
      </a:ln>
    </cs:spPr>
  </cs:hiLoLine>
  <cs:leader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spc="0"/>
  </cs:title>
  <cs:trendline>
    <cs:lnRef idx="0">
      <cs:styleClr val="auto"/>
    </cs:lnRef>
    <cs:fillRef idx="0"/>
    <cs:effectRef idx="0"/>
    <cs:fontRef idx="minor">
      <a:schemeClr val="tx1"/>
    </cs:fontRef>
    <cs:spPr bwMode="auto">
      <a:prstGeom prst="rect">
        <a:avLst/>
      </a:prstGeom>
      <a:ln w="19050" cap="rnd">
        <a:solidFill>
          <a:schemeClr val="phClr"/>
        </a:solidFill>
        <a:prstDash val="sysDot"/>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bwMode="auto">
      <a:prstGeom prst="rect">
        <a:avLst/>
      </a:prstGeom>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spPr bwMode="auto">
      <a:prstGeom prst="rect">
        <a:avLst/>
      </a:prstGeom>
      <a:noFill/>
      <a:ln>
        <a:noFill/>
      </a:ln>
    </cs:spPr>
  </cs:wall>
</cs:chartStyle>
</file>

<file path=ppt/drawings/drawing1.xml><?xml version="1.0" encoding="utf-8"?>
<c:userShapes xmlns:c="http://schemas.openxmlformats.org/drawingml/2006/chart">
  <cdr:relSizeAnchor xmlns:cdr="http://schemas.openxmlformats.org/drawingml/2006/chartDrawing">
    <cdr:from>
      <cdr:x>0.53618</cdr:x>
      <cdr:y>0.21431</cdr:y>
    </cdr:from>
    <cdr:to>
      <cdr:x>0.73402</cdr:x>
      <cdr:y>0.31559</cdr:y>
    </cdr:to>
    <cdr:cxnSp macro="">
      <cdr:nvCxnSpPr>
        <cdr:cNvPr id="3" name="Connecteur droit 2"/>
        <cdr:cNvCxnSpPr/>
      </cdr:nvCxnSpPr>
      <cdr:spPr>
        <a:xfrm xmlns:a="http://schemas.openxmlformats.org/drawingml/2006/main" flipV="1">
          <a:off x="5846763" y="997698"/>
          <a:ext cx="2157413" cy="471482"/>
        </a:xfrm>
        <a:prstGeom xmlns:a="http://schemas.openxmlformats.org/drawingml/2006/main" prst="line">
          <a:avLst/>
        </a:prstGeom>
        <a:ln xmlns:a="http://schemas.openxmlformats.org/drawingml/2006/main" w="28575">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EE3FEDBC-03E9-42D0-B8A3-7127C9D9013D}" type="datetimeFigureOut">
              <a:rPr lang="fr-FR" smtClean="0"/>
              <a:t>09/06/2022</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F613881A-A07E-478C-9E63-E0E45694BD6E}" type="slidenum">
              <a:rPr lang="fr-FR" smtClean="0"/>
              <a:t>‹N°›</a:t>
            </a:fld>
            <a:endParaRPr lang="fr-FR"/>
          </a:p>
        </p:txBody>
      </p:sp>
    </p:spTree>
    <p:extLst>
      <p:ext uri="{BB962C8B-B14F-4D97-AF65-F5344CB8AC3E}">
        <p14:creationId xmlns:p14="http://schemas.microsoft.com/office/powerpoint/2010/main" val="2335034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613881A-A07E-478C-9E63-E0E45694BD6E}" type="slidenum">
              <a:rPr lang="fr-FR" smtClean="0"/>
              <a:t>1</a:t>
            </a:fld>
            <a:endParaRPr lang="fr-FR"/>
          </a:p>
        </p:txBody>
      </p:sp>
    </p:spTree>
    <p:extLst>
      <p:ext uri="{BB962C8B-B14F-4D97-AF65-F5344CB8AC3E}">
        <p14:creationId xmlns:p14="http://schemas.microsoft.com/office/powerpoint/2010/main" val="1611398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Pondération : ne change pas </a:t>
            </a:r>
          </a:p>
        </p:txBody>
      </p:sp>
      <p:sp>
        <p:nvSpPr>
          <p:cNvPr id="4" name="Espace réservé du numéro de diapositive 3"/>
          <p:cNvSpPr>
            <a:spLocks noGrp="1"/>
          </p:cNvSpPr>
          <p:nvPr>
            <p:ph type="sldNum" sz="quarter" idx="10"/>
          </p:nvPr>
        </p:nvSpPr>
        <p:spPr/>
        <p:txBody>
          <a:bodyPr/>
          <a:lstStyle/>
          <a:p>
            <a:fld id="{09A6A18C-3B59-42BD-B04A-5B911B9FCFDC}" type="slidenum">
              <a:rPr lang="fr-FR" smtClean="0"/>
              <a:t>28</a:t>
            </a:fld>
            <a:endParaRPr lang="fr-FR"/>
          </a:p>
        </p:txBody>
      </p:sp>
    </p:spTree>
    <p:extLst>
      <p:ext uri="{BB962C8B-B14F-4D97-AF65-F5344CB8AC3E}">
        <p14:creationId xmlns:p14="http://schemas.microsoft.com/office/powerpoint/2010/main" val="2571283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9A6A18C-3B59-42BD-B04A-5B911B9FCFDC}" type="slidenum">
              <a:rPr lang="fr-FR" smtClean="0"/>
              <a:t>29</a:t>
            </a:fld>
            <a:endParaRPr lang="fr-FR"/>
          </a:p>
        </p:txBody>
      </p:sp>
    </p:spTree>
    <p:extLst>
      <p:ext uri="{BB962C8B-B14F-4D97-AF65-F5344CB8AC3E}">
        <p14:creationId xmlns:p14="http://schemas.microsoft.com/office/powerpoint/2010/main" val="4129811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smtClean="0">
                <a:sym typeface="Wingdings" panose="05000000000000000000" pitchFamily="2" charset="2"/>
              </a:rPr>
              <a:t>Création d’une variable</a:t>
            </a:r>
          </a:p>
        </p:txBody>
      </p:sp>
      <p:sp>
        <p:nvSpPr>
          <p:cNvPr id="4" name="Espace réservé du numéro de diapositive 3"/>
          <p:cNvSpPr>
            <a:spLocks noGrp="1"/>
          </p:cNvSpPr>
          <p:nvPr>
            <p:ph type="sldNum" sz="quarter" idx="10"/>
          </p:nvPr>
        </p:nvSpPr>
        <p:spPr/>
        <p:txBody>
          <a:bodyPr/>
          <a:lstStyle/>
          <a:p>
            <a:fld id="{09A6A18C-3B59-42BD-B04A-5B911B9FCFDC}" type="slidenum">
              <a:rPr lang="fr-FR" smtClean="0"/>
              <a:t>31</a:t>
            </a:fld>
            <a:endParaRPr lang="fr-FR"/>
          </a:p>
        </p:txBody>
      </p:sp>
    </p:spTree>
    <p:extLst>
      <p:ext uri="{BB962C8B-B14F-4D97-AF65-F5344CB8AC3E}">
        <p14:creationId xmlns:p14="http://schemas.microsoft.com/office/powerpoint/2010/main" val="2591001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DD9D3F-CDDA-45F5-ADA8-D513854715FD}" type="slidenum">
              <a:rPr lang="fr-FR" smtClean="0"/>
              <a:t>39</a:t>
            </a:fld>
            <a:endParaRPr lang="fr-FR"/>
          </a:p>
        </p:txBody>
      </p:sp>
    </p:spTree>
    <p:extLst>
      <p:ext uri="{BB962C8B-B14F-4D97-AF65-F5344CB8AC3E}">
        <p14:creationId xmlns:p14="http://schemas.microsoft.com/office/powerpoint/2010/main" val="2309218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DD9D3F-CDDA-45F5-ADA8-D513854715FD}" type="slidenum">
              <a:rPr lang="fr-FR" smtClean="0"/>
              <a:t>40</a:t>
            </a:fld>
            <a:endParaRPr lang="fr-FR"/>
          </a:p>
        </p:txBody>
      </p:sp>
    </p:spTree>
    <p:extLst>
      <p:ext uri="{BB962C8B-B14F-4D97-AF65-F5344CB8AC3E}">
        <p14:creationId xmlns:p14="http://schemas.microsoft.com/office/powerpoint/2010/main" val="1187499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DD9D3F-CDDA-45F5-ADA8-D513854715FD}" type="slidenum">
              <a:rPr lang="fr-FR" smtClean="0"/>
              <a:t>41</a:t>
            </a:fld>
            <a:endParaRPr lang="fr-FR"/>
          </a:p>
        </p:txBody>
      </p:sp>
    </p:spTree>
    <p:extLst>
      <p:ext uri="{BB962C8B-B14F-4D97-AF65-F5344CB8AC3E}">
        <p14:creationId xmlns:p14="http://schemas.microsoft.com/office/powerpoint/2010/main" val="351958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DD9D3F-CDDA-45F5-ADA8-D513854715FD}" type="slidenum">
              <a:rPr lang="fr-FR" smtClean="0"/>
              <a:t>43</a:t>
            </a:fld>
            <a:endParaRPr lang="fr-FR"/>
          </a:p>
        </p:txBody>
      </p:sp>
    </p:spTree>
    <p:extLst>
      <p:ext uri="{BB962C8B-B14F-4D97-AF65-F5344CB8AC3E}">
        <p14:creationId xmlns:p14="http://schemas.microsoft.com/office/powerpoint/2010/main" val="2066512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DD9D3F-CDDA-45F5-ADA8-D513854715FD}" type="slidenum">
              <a:rPr lang="fr-FR" smtClean="0"/>
              <a:t>44</a:t>
            </a:fld>
            <a:endParaRPr lang="fr-FR"/>
          </a:p>
        </p:txBody>
      </p:sp>
    </p:spTree>
    <p:extLst>
      <p:ext uri="{BB962C8B-B14F-4D97-AF65-F5344CB8AC3E}">
        <p14:creationId xmlns:p14="http://schemas.microsoft.com/office/powerpoint/2010/main" val="1578632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DD9D3F-CDDA-45F5-ADA8-D513854715FD}" type="slidenum">
              <a:rPr lang="fr-FR" smtClean="0"/>
              <a:t>45</a:t>
            </a:fld>
            <a:endParaRPr lang="fr-FR"/>
          </a:p>
        </p:txBody>
      </p:sp>
    </p:spTree>
    <p:extLst>
      <p:ext uri="{BB962C8B-B14F-4D97-AF65-F5344CB8AC3E}">
        <p14:creationId xmlns:p14="http://schemas.microsoft.com/office/powerpoint/2010/main" val="1731208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a:t>
            </a:r>
            <a:r>
              <a:rPr lang="fr-FR" baseline="0" dirty="0"/>
              <a:t> pratique d’une activité encadrée, les différences se creusent au lycée . Plus de pratique pour les garçons que les filles. </a:t>
            </a:r>
            <a:endParaRPr lang="fr-FR" dirty="0"/>
          </a:p>
        </p:txBody>
      </p:sp>
      <p:sp>
        <p:nvSpPr>
          <p:cNvPr id="4" name="Espace réservé du numéro de diapositive 3"/>
          <p:cNvSpPr>
            <a:spLocks noGrp="1"/>
          </p:cNvSpPr>
          <p:nvPr>
            <p:ph type="sldNum" sz="quarter" idx="10"/>
          </p:nvPr>
        </p:nvSpPr>
        <p:spPr/>
        <p:txBody>
          <a:bodyPr/>
          <a:lstStyle/>
          <a:p>
            <a:fld id="{9062759C-917C-4F53-95DD-77C653202E72}" type="slidenum">
              <a:rPr lang="fr-FR" smtClean="0"/>
              <a:t>54</a:t>
            </a:fld>
            <a:endParaRPr lang="fr-FR"/>
          </a:p>
        </p:txBody>
      </p:sp>
    </p:spTree>
    <p:extLst>
      <p:ext uri="{BB962C8B-B14F-4D97-AF65-F5344CB8AC3E}">
        <p14:creationId xmlns:p14="http://schemas.microsoft.com/office/powerpoint/2010/main" val="768387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Dire pourquoi </a:t>
            </a:r>
            <a:r>
              <a:rPr lang="fr-FR" dirty="0" err="1" smtClean="0"/>
              <a:t>makeba</a:t>
            </a:r>
            <a:r>
              <a:rPr lang="fr-FR" dirty="0" smtClean="0"/>
              <a:t> a un fort taux de participation</a:t>
            </a:r>
            <a:endParaRPr lang="fr-FR" dirty="0"/>
          </a:p>
        </p:txBody>
      </p:sp>
      <p:sp>
        <p:nvSpPr>
          <p:cNvPr id="4" name="Espace réservé du numéro de diapositive 3"/>
          <p:cNvSpPr>
            <a:spLocks noGrp="1"/>
          </p:cNvSpPr>
          <p:nvPr>
            <p:ph type="sldNum" sz="quarter" idx="10"/>
          </p:nvPr>
        </p:nvSpPr>
        <p:spPr/>
        <p:txBody>
          <a:bodyPr/>
          <a:lstStyle/>
          <a:p>
            <a:fld id="{F613881A-A07E-478C-9E63-E0E45694BD6E}" type="slidenum">
              <a:rPr lang="fr-FR" smtClean="0"/>
              <a:t>2</a:t>
            </a:fld>
            <a:endParaRPr lang="fr-FR"/>
          </a:p>
        </p:txBody>
      </p:sp>
    </p:spTree>
    <p:extLst>
      <p:ext uri="{BB962C8B-B14F-4D97-AF65-F5344CB8AC3E}">
        <p14:creationId xmlns:p14="http://schemas.microsoft.com/office/powerpoint/2010/main" val="4137343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a:p>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73354529-DF58-4814-A096-5AB26FE818F6}" type="slidenum">
              <a:rPr lang="fr-FR" smtClean="0"/>
              <a:t>58</a:t>
            </a:fld>
            <a:endParaRPr lang="fr-FR"/>
          </a:p>
        </p:txBody>
      </p:sp>
    </p:spTree>
    <p:extLst>
      <p:ext uri="{BB962C8B-B14F-4D97-AF65-F5344CB8AC3E}">
        <p14:creationId xmlns:p14="http://schemas.microsoft.com/office/powerpoint/2010/main" val="877142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AISSATA</a:t>
            </a:r>
            <a:endParaRPr lang="fr-FR" dirty="0"/>
          </a:p>
        </p:txBody>
      </p:sp>
      <p:sp>
        <p:nvSpPr>
          <p:cNvPr id="4" name="Espace réservé du numéro de diapositive 3"/>
          <p:cNvSpPr>
            <a:spLocks noGrp="1"/>
          </p:cNvSpPr>
          <p:nvPr>
            <p:ph type="sldNum" sz="quarter" idx="10"/>
          </p:nvPr>
        </p:nvSpPr>
        <p:spPr/>
        <p:txBody>
          <a:bodyPr/>
          <a:lstStyle/>
          <a:p>
            <a:fld id="{73354529-DF58-4814-A096-5AB26FE818F6}" type="slidenum">
              <a:rPr lang="fr-FR" smtClean="0"/>
              <a:t>59</a:t>
            </a:fld>
            <a:endParaRPr lang="fr-FR"/>
          </a:p>
        </p:txBody>
      </p:sp>
    </p:spTree>
    <p:extLst>
      <p:ext uri="{BB962C8B-B14F-4D97-AF65-F5344CB8AC3E}">
        <p14:creationId xmlns:p14="http://schemas.microsoft.com/office/powerpoint/2010/main" val="3204344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AISSATA: Lire la question et les réponses possibles</a:t>
            </a:r>
            <a:endParaRPr lang="fr-FR" baseline="0" dirty="0" smtClean="0"/>
          </a:p>
          <a:p>
            <a:r>
              <a:rPr lang="fr-FR" baseline="0" dirty="0" smtClean="0"/>
              <a:t>Parler de la recodification </a:t>
            </a:r>
          </a:p>
          <a:p>
            <a:r>
              <a:rPr lang="fr-FR" dirty="0" smtClean="0"/>
              <a:t>Pour rendre</a:t>
            </a:r>
            <a:r>
              <a:rPr lang="fr-FR" baseline="0" dirty="0" smtClean="0"/>
              <a:t> les résultats plus faciles à interpréter, nous avons décidé de regrouper les 4 modalités possibles en 2, donc </a:t>
            </a:r>
          </a:p>
          <a:p>
            <a:r>
              <a:rPr lang="fr-FR" baseline="0" dirty="0" smtClean="0"/>
              <a:t>Jamais et rarement ont été </a:t>
            </a:r>
            <a:r>
              <a:rPr lang="fr-FR" baseline="0" dirty="0" err="1" smtClean="0"/>
              <a:t>recodifié</a:t>
            </a:r>
            <a:r>
              <a:rPr lang="fr-FR" baseline="0" dirty="0" smtClean="0"/>
              <a:t> en rarement</a:t>
            </a:r>
          </a:p>
          <a:p>
            <a:r>
              <a:rPr lang="fr-FR" baseline="0" dirty="0" smtClean="0"/>
              <a:t>Et Fréquemment et tous les jours en Souvent</a:t>
            </a:r>
            <a:endParaRPr lang="fr-FR" dirty="0"/>
          </a:p>
        </p:txBody>
      </p:sp>
      <p:sp>
        <p:nvSpPr>
          <p:cNvPr id="4" name="Espace réservé du numéro de diapositive 3"/>
          <p:cNvSpPr>
            <a:spLocks noGrp="1"/>
          </p:cNvSpPr>
          <p:nvPr>
            <p:ph type="sldNum" sz="quarter" idx="10"/>
          </p:nvPr>
        </p:nvSpPr>
        <p:spPr/>
        <p:txBody>
          <a:bodyPr/>
          <a:lstStyle/>
          <a:p>
            <a:fld id="{73354529-DF58-4814-A096-5AB26FE818F6}" type="slidenum">
              <a:rPr lang="fr-FR" smtClean="0"/>
              <a:t>60</a:t>
            </a:fld>
            <a:endParaRPr lang="fr-FR"/>
          </a:p>
        </p:txBody>
      </p:sp>
    </p:spTree>
    <p:extLst>
      <p:ext uri="{BB962C8B-B14F-4D97-AF65-F5344CB8AC3E}">
        <p14:creationId xmlns:p14="http://schemas.microsoft.com/office/powerpoint/2010/main" val="3204133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AISSATA:</a:t>
            </a:r>
            <a:r>
              <a:rPr lang="fr-FR" baseline="0" dirty="0" smtClean="0"/>
              <a:t> i</a:t>
            </a:r>
            <a:r>
              <a:rPr lang="fr-FR" dirty="0" smtClean="0"/>
              <a:t>ci</a:t>
            </a:r>
            <a:r>
              <a:rPr lang="fr-FR" baseline="0" dirty="0" smtClean="0"/>
              <a:t> on présente la différence par genre de la fréquence avec laquelle on s’occupe de la vaisselle</a:t>
            </a:r>
          </a:p>
          <a:p>
            <a:endParaRPr lang="fr-FR" baseline="0" dirty="0" smtClean="0"/>
          </a:p>
          <a:p>
            <a:pPr marL="228600" indent="-228600">
              <a:buAutoNum type="arabicParenR"/>
            </a:pPr>
            <a:r>
              <a:rPr lang="fr-FR" baseline="0" dirty="0" smtClean="0"/>
              <a:t>Les filles déclarent </a:t>
            </a:r>
            <a:r>
              <a:rPr lang="fr-FR" baseline="0" dirty="0" err="1" smtClean="0"/>
              <a:t>bcp</a:t>
            </a:r>
            <a:r>
              <a:rPr lang="fr-FR" baseline="0" dirty="0" smtClean="0"/>
              <a:t> plus fréquemment qu’elles font souvent la vaisselle : </a:t>
            </a:r>
          </a:p>
          <a:p>
            <a:pPr marL="0" indent="0">
              <a:buNone/>
            </a:pPr>
            <a:r>
              <a:rPr lang="fr-FR" baseline="0" dirty="0" smtClean="0"/>
              <a:t>3 filles sur 4 (73%)</a:t>
            </a:r>
          </a:p>
          <a:p>
            <a:pPr marL="0" indent="0">
              <a:buNone/>
            </a:pPr>
            <a:r>
              <a:rPr lang="fr-FR" baseline="0" dirty="0" smtClean="0"/>
              <a:t>Contre un peu plus d’un garçon sur 2 (56%)</a:t>
            </a:r>
          </a:p>
        </p:txBody>
      </p:sp>
      <p:sp>
        <p:nvSpPr>
          <p:cNvPr id="4" name="Espace réservé du numéro de diapositive 3"/>
          <p:cNvSpPr>
            <a:spLocks noGrp="1"/>
          </p:cNvSpPr>
          <p:nvPr>
            <p:ph type="sldNum" sz="quarter" idx="10"/>
          </p:nvPr>
        </p:nvSpPr>
        <p:spPr/>
        <p:txBody>
          <a:bodyPr/>
          <a:lstStyle/>
          <a:p>
            <a:fld id="{73354529-DF58-4814-A096-5AB26FE818F6}" type="slidenum">
              <a:rPr lang="fr-FR" smtClean="0"/>
              <a:t>61</a:t>
            </a:fld>
            <a:endParaRPr lang="fr-FR"/>
          </a:p>
        </p:txBody>
      </p:sp>
    </p:spTree>
    <p:extLst>
      <p:ext uri="{BB962C8B-B14F-4D97-AF65-F5344CB8AC3E}">
        <p14:creationId xmlns:p14="http://schemas.microsoft.com/office/powerpoint/2010/main" val="2832985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AISSATA</a:t>
            </a:r>
          </a:p>
          <a:p>
            <a:endParaRPr lang="fr-FR" dirty="0" smtClean="0"/>
          </a:p>
          <a:p>
            <a:pPr marL="171450" indent="-171450">
              <a:buFontTx/>
              <a:buChar char="-"/>
            </a:pPr>
            <a:r>
              <a:rPr lang="fr-FR" dirty="0" smtClean="0"/>
              <a:t>Chez les filles,</a:t>
            </a:r>
            <a:r>
              <a:rPr lang="fr-FR" baseline="0" dirty="0" smtClean="0"/>
              <a:t> plus la fratrie est grande, plus les filles font souvent la vaisselle</a:t>
            </a:r>
          </a:p>
          <a:p>
            <a:pPr marL="171450" indent="-171450">
              <a:buFontTx/>
              <a:buChar char="-"/>
            </a:pPr>
            <a:r>
              <a:rPr lang="fr-FR" baseline="0" dirty="0" smtClean="0"/>
              <a:t>Chez les garçons, c’est le contraire : quand un garçon a au moins 1 frère ou 1 sœur, il fait moins souvent la vaisselle que lorsqu’il est fils unique </a:t>
            </a:r>
          </a:p>
          <a:p>
            <a:pPr marL="0" indent="0">
              <a:buFontTx/>
              <a:buNone/>
            </a:pPr>
            <a:r>
              <a:rPr lang="fr-FR" baseline="0" dirty="0" smtClean="0"/>
              <a:t>&gt;&gt;&gt; les garçons partagent le travail, tandis qu’il s’accumule chez les filles</a:t>
            </a:r>
          </a:p>
          <a:p>
            <a:pPr marL="0" indent="0">
              <a:buFontTx/>
              <a:buNone/>
            </a:pPr>
            <a:endParaRPr lang="fr-FR" baseline="0" dirty="0" smtClean="0"/>
          </a:p>
        </p:txBody>
      </p:sp>
      <p:sp>
        <p:nvSpPr>
          <p:cNvPr id="4" name="Espace réservé du numéro de diapositive 3"/>
          <p:cNvSpPr>
            <a:spLocks noGrp="1"/>
          </p:cNvSpPr>
          <p:nvPr>
            <p:ph type="sldNum" sz="quarter" idx="10"/>
          </p:nvPr>
        </p:nvSpPr>
        <p:spPr/>
        <p:txBody>
          <a:bodyPr/>
          <a:lstStyle/>
          <a:p>
            <a:fld id="{73354529-DF58-4814-A096-5AB26FE818F6}" type="slidenum">
              <a:rPr lang="fr-FR" smtClean="0"/>
              <a:t>62</a:t>
            </a:fld>
            <a:endParaRPr lang="fr-FR"/>
          </a:p>
        </p:txBody>
      </p:sp>
    </p:spTree>
    <p:extLst>
      <p:ext uri="{BB962C8B-B14F-4D97-AF65-F5344CB8AC3E}">
        <p14:creationId xmlns:p14="http://schemas.microsoft.com/office/powerpoint/2010/main" val="1358117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AISSATA</a:t>
            </a:r>
            <a:endParaRPr lang="fr-FR" dirty="0"/>
          </a:p>
        </p:txBody>
      </p:sp>
      <p:sp>
        <p:nvSpPr>
          <p:cNvPr id="4" name="Espace réservé du numéro de diapositive 3"/>
          <p:cNvSpPr>
            <a:spLocks noGrp="1"/>
          </p:cNvSpPr>
          <p:nvPr>
            <p:ph type="sldNum" sz="quarter" idx="10"/>
          </p:nvPr>
        </p:nvSpPr>
        <p:spPr/>
        <p:txBody>
          <a:bodyPr/>
          <a:lstStyle/>
          <a:p>
            <a:fld id="{73354529-DF58-4814-A096-5AB26FE818F6}" type="slidenum">
              <a:rPr lang="fr-FR" smtClean="0"/>
              <a:t>63</a:t>
            </a:fld>
            <a:endParaRPr lang="fr-FR"/>
          </a:p>
        </p:txBody>
      </p:sp>
    </p:spTree>
    <p:extLst>
      <p:ext uri="{BB962C8B-B14F-4D97-AF65-F5344CB8AC3E}">
        <p14:creationId xmlns:p14="http://schemas.microsoft.com/office/powerpoint/2010/main" val="4012405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AYA </a:t>
            </a:r>
          </a:p>
          <a:p>
            <a:r>
              <a:rPr lang="fr-FR" dirty="0" smtClean="0"/>
              <a:t>Donc on commence avec une question générales</a:t>
            </a:r>
            <a:r>
              <a:rPr lang="fr-FR" baseline="0" dirty="0" smtClean="0"/>
              <a:t> </a:t>
            </a:r>
            <a:r>
              <a:rPr lang="fr-FR" dirty="0" smtClean="0"/>
              <a:t>sur les opinions à ce regard </a:t>
            </a:r>
          </a:p>
          <a:p>
            <a:endParaRPr lang="fr-FR" dirty="0" smtClean="0"/>
          </a:p>
          <a:p>
            <a:r>
              <a:rPr lang="fr-FR" dirty="0" smtClean="0"/>
              <a:t>Lire la question et les réponses possibles</a:t>
            </a:r>
            <a:endParaRPr lang="fr-FR" dirty="0"/>
          </a:p>
        </p:txBody>
      </p:sp>
      <p:sp>
        <p:nvSpPr>
          <p:cNvPr id="4" name="Espace réservé du numéro de diapositive 3"/>
          <p:cNvSpPr>
            <a:spLocks noGrp="1"/>
          </p:cNvSpPr>
          <p:nvPr>
            <p:ph type="sldNum" sz="quarter" idx="10"/>
          </p:nvPr>
        </p:nvSpPr>
        <p:spPr/>
        <p:txBody>
          <a:bodyPr/>
          <a:lstStyle/>
          <a:p>
            <a:fld id="{73354529-DF58-4814-A096-5AB26FE818F6}" type="slidenum">
              <a:rPr lang="fr-FR" smtClean="0"/>
              <a:t>64</a:t>
            </a:fld>
            <a:endParaRPr lang="fr-FR"/>
          </a:p>
        </p:txBody>
      </p:sp>
    </p:spTree>
    <p:extLst>
      <p:ext uri="{BB962C8B-B14F-4D97-AF65-F5344CB8AC3E}">
        <p14:creationId xmlns:p14="http://schemas.microsoft.com/office/powerpoint/2010/main" val="4285025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AYA: ici</a:t>
            </a:r>
            <a:r>
              <a:rPr lang="fr-FR" baseline="0" dirty="0" smtClean="0"/>
              <a:t> on présente la différence par genre de la participation aux taches ménagères</a:t>
            </a:r>
            <a:endParaRPr lang="fr-FR" dirty="0" smtClean="0"/>
          </a:p>
          <a:p>
            <a:r>
              <a:rPr lang="fr-FR" dirty="0" smtClean="0"/>
              <a:t>1)</a:t>
            </a:r>
            <a:r>
              <a:rPr lang="fr-FR" baseline="0" dirty="0" smtClean="0"/>
              <a:t> </a:t>
            </a:r>
            <a:r>
              <a:rPr lang="fr-FR" dirty="0" smtClean="0"/>
              <a:t>les</a:t>
            </a:r>
            <a:r>
              <a:rPr lang="fr-FR" baseline="0" dirty="0" smtClean="0"/>
              <a:t> garçons pensent plus que les filles que les deux participent autant</a:t>
            </a:r>
          </a:p>
          <a:p>
            <a:r>
              <a:rPr lang="fr-FR" dirty="0" smtClean="0"/>
              <a:t>2) Les filles pensent</a:t>
            </a:r>
            <a:r>
              <a:rPr lang="fr-FR" baseline="0" dirty="0" smtClean="0"/>
              <a:t> plus que les garçons qu’elles « font » (participent aux taches m.) plus</a:t>
            </a:r>
          </a:p>
          <a:p>
            <a:r>
              <a:rPr lang="fr-FR" baseline="0" dirty="0" smtClean="0"/>
              <a:t>3) Que parmi les garçon, il y a une toute petite partie qui pense que les garçons « font » plus</a:t>
            </a:r>
            <a:endParaRPr lang="fr-FR" dirty="0"/>
          </a:p>
        </p:txBody>
      </p:sp>
      <p:sp>
        <p:nvSpPr>
          <p:cNvPr id="4" name="Espace réservé du numéro de diapositive 3"/>
          <p:cNvSpPr>
            <a:spLocks noGrp="1"/>
          </p:cNvSpPr>
          <p:nvPr>
            <p:ph type="sldNum" sz="quarter" idx="10"/>
          </p:nvPr>
        </p:nvSpPr>
        <p:spPr/>
        <p:txBody>
          <a:bodyPr/>
          <a:lstStyle/>
          <a:p>
            <a:fld id="{73354529-DF58-4814-A096-5AB26FE818F6}" type="slidenum">
              <a:rPr lang="fr-FR" smtClean="0"/>
              <a:t>65</a:t>
            </a:fld>
            <a:endParaRPr lang="fr-FR"/>
          </a:p>
        </p:txBody>
      </p:sp>
    </p:spTree>
    <p:extLst>
      <p:ext uri="{BB962C8B-B14F-4D97-AF65-F5344CB8AC3E}">
        <p14:creationId xmlns:p14="http://schemas.microsoft.com/office/powerpoint/2010/main" val="300820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AYA</a:t>
            </a:r>
            <a:endParaRPr lang="fr-FR" dirty="0"/>
          </a:p>
        </p:txBody>
      </p:sp>
      <p:sp>
        <p:nvSpPr>
          <p:cNvPr id="4" name="Espace réservé du numéro de diapositive 3"/>
          <p:cNvSpPr>
            <a:spLocks noGrp="1"/>
          </p:cNvSpPr>
          <p:nvPr>
            <p:ph type="sldNum" sz="quarter" idx="10"/>
          </p:nvPr>
        </p:nvSpPr>
        <p:spPr/>
        <p:txBody>
          <a:bodyPr/>
          <a:lstStyle/>
          <a:p>
            <a:fld id="{73354529-DF58-4814-A096-5AB26FE818F6}" type="slidenum">
              <a:rPr lang="fr-FR" smtClean="0"/>
              <a:t>66</a:t>
            </a:fld>
            <a:endParaRPr lang="fr-FR"/>
          </a:p>
        </p:txBody>
      </p:sp>
    </p:spTree>
    <p:extLst>
      <p:ext uri="{BB962C8B-B14F-4D97-AF65-F5344CB8AC3E}">
        <p14:creationId xmlns:p14="http://schemas.microsoft.com/office/powerpoint/2010/main" val="564111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AYA</a:t>
            </a:r>
            <a:endParaRPr lang="fr-FR" dirty="0"/>
          </a:p>
        </p:txBody>
      </p:sp>
      <p:sp>
        <p:nvSpPr>
          <p:cNvPr id="4" name="Espace réservé du numéro de diapositive 3"/>
          <p:cNvSpPr>
            <a:spLocks noGrp="1"/>
          </p:cNvSpPr>
          <p:nvPr>
            <p:ph type="sldNum" sz="quarter" idx="10"/>
          </p:nvPr>
        </p:nvSpPr>
        <p:spPr/>
        <p:txBody>
          <a:bodyPr/>
          <a:lstStyle/>
          <a:p>
            <a:fld id="{73354529-DF58-4814-A096-5AB26FE818F6}" type="slidenum">
              <a:rPr lang="fr-FR" smtClean="0"/>
              <a:t>67</a:t>
            </a:fld>
            <a:endParaRPr lang="fr-FR"/>
          </a:p>
        </p:txBody>
      </p:sp>
    </p:spTree>
    <p:extLst>
      <p:ext uri="{BB962C8B-B14F-4D97-AF65-F5344CB8AC3E}">
        <p14:creationId xmlns:p14="http://schemas.microsoft.com/office/powerpoint/2010/main" val="1726227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Dire pourquoi </a:t>
            </a:r>
            <a:r>
              <a:rPr lang="fr-FR" dirty="0" err="1" smtClean="0"/>
              <a:t>makeba</a:t>
            </a:r>
            <a:r>
              <a:rPr lang="fr-FR" dirty="0" smtClean="0"/>
              <a:t> a un fort taux de participation</a:t>
            </a:r>
            <a:endParaRPr lang="fr-FR" dirty="0"/>
          </a:p>
        </p:txBody>
      </p:sp>
      <p:sp>
        <p:nvSpPr>
          <p:cNvPr id="4" name="Espace réservé du numéro de diapositive 3"/>
          <p:cNvSpPr>
            <a:spLocks noGrp="1"/>
          </p:cNvSpPr>
          <p:nvPr>
            <p:ph type="sldNum" sz="quarter" idx="10"/>
          </p:nvPr>
        </p:nvSpPr>
        <p:spPr/>
        <p:txBody>
          <a:bodyPr/>
          <a:lstStyle/>
          <a:p>
            <a:fld id="{F613881A-A07E-478C-9E63-E0E45694BD6E}" type="slidenum">
              <a:rPr lang="fr-FR" smtClean="0"/>
              <a:t>3</a:t>
            </a:fld>
            <a:endParaRPr lang="fr-FR"/>
          </a:p>
        </p:txBody>
      </p:sp>
    </p:spTree>
    <p:extLst>
      <p:ext uri="{BB962C8B-B14F-4D97-AF65-F5344CB8AC3E}">
        <p14:creationId xmlns:p14="http://schemas.microsoft.com/office/powerpoint/2010/main" val="3842213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AYA</a:t>
            </a:r>
            <a:endParaRPr lang="fr-FR" dirty="0"/>
          </a:p>
        </p:txBody>
      </p:sp>
      <p:sp>
        <p:nvSpPr>
          <p:cNvPr id="4" name="Espace réservé du numéro de diapositive 3"/>
          <p:cNvSpPr>
            <a:spLocks noGrp="1"/>
          </p:cNvSpPr>
          <p:nvPr>
            <p:ph type="sldNum" sz="quarter" idx="10"/>
          </p:nvPr>
        </p:nvSpPr>
        <p:spPr/>
        <p:txBody>
          <a:bodyPr/>
          <a:lstStyle/>
          <a:p>
            <a:fld id="{73354529-DF58-4814-A096-5AB26FE818F6}" type="slidenum">
              <a:rPr lang="fr-FR" smtClean="0"/>
              <a:t>68</a:t>
            </a:fld>
            <a:endParaRPr lang="fr-FR"/>
          </a:p>
        </p:txBody>
      </p:sp>
    </p:spTree>
    <p:extLst>
      <p:ext uri="{BB962C8B-B14F-4D97-AF65-F5344CB8AC3E}">
        <p14:creationId xmlns:p14="http://schemas.microsoft.com/office/powerpoint/2010/main" val="1669089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AISSATA</a:t>
            </a:r>
            <a:endParaRPr lang="fr-FR" dirty="0"/>
          </a:p>
        </p:txBody>
      </p:sp>
      <p:sp>
        <p:nvSpPr>
          <p:cNvPr id="4" name="Espace réservé du numéro de diapositive 3"/>
          <p:cNvSpPr>
            <a:spLocks noGrp="1"/>
          </p:cNvSpPr>
          <p:nvPr>
            <p:ph type="sldNum" sz="quarter" idx="10"/>
          </p:nvPr>
        </p:nvSpPr>
        <p:spPr/>
        <p:txBody>
          <a:bodyPr/>
          <a:lstStyle/>
          <a:p>
            <a:fld id="{73354529-DF58-4814-A096-5AB26FE818F6}" type="slidenum">
              <a:rPr lang="fr-FR" smtClean="0"/>
              <a:t>69</a:t>
            </a:fld>
            <a:endParaRPr lang="fr-FR"/>
          </a:p>
        </p:txBody>
      </p:sp>
    </p:spTree>
    <p:extLst>
      <p:ext uri="{BB962C8B-B14F-4D97-AF65-F5344CB8AC3E}">
        <p14:creationId xmlns:p14="http://schemas.microsoft.com/office/powerpoint/2010/main" val="1175374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3354529-DF58-4814-A096-5AB26FE818F6}" type="slidenum">
              <a:rPr lang="fr-FR" smtClean="0"/>
              <a:t>70</a:t>
            </a:fld>
            <a:endParaRPr lang="fr-FR"/>
          </a:p>
        </p:txBody>
      </p:sp>
    </p:spTree>
    <p:extLst>
      <p:ext uri="{BB962C8B-B14F-4D97-AF65-F5344CB8AC3E}">
        <p14:creationId xmlns:p14="http://schemas.microsoft.com/office/powerpoint/2010/main" val="1221098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AYA: dans cette diapos</a:t>
            </a:r>
            <a:r>
              <a:rPr lang="fr-FR" baseline="0" dirty="0" smtClean="0"/>
              <a:t> on analyse la participation aux taches ménagères, en ajoutant les différences par établissement scolaire, toujours en fonction du genre.</a:t>
            </a:r>
          </a:p>
          <a:p>
            <a:pPr marL="228600" indent="-228600">
              <a:buAutoNum type="arabicParenR"/>
            </a:pPr>
            <a:r>
              <a:rPr lang="fr-FR" dirty="0" smtClean="0"/>
              <a:t>Au collège MM (seulement</a:t>
            </a:r>
            <a:r>
              <a:rPr lang="fr-FR" baseline="0" dirty="0" smtClean="0"/>
              <a:t> collège, donc plus jeunes)</a:t>
            </a:r>
            <a:r>
              <a:rPr lang="fr-FR" dirty="0" smtClean="0"/>
              <a:t>,</a:t>
            </a:r>
            <a:r>
              <a:rPr lang="fr-FR" baseline="0" dirty="0" smtClean="0"/>
              <a:t> chez les filles ET les garçons (mais particulièrement parmi les garçons) on remarque une fréquence plus haute des gens qui pensent que les filles et les garçons participent autant</a:t>
            </a:r>
          </a:p>
          <a:p>
            <a:pPr marL="228600" indent="-228600">
              <a:buAutoNum type="arabicParenR"/>
            </a:pPr>
            <a:r>
              <a:rPr lang="fr-FR" baseline="0" dirty="0" smtClean="0"/>
              <a:t>Contrairement aux autres établissements où la majorité des filles ET des garçons pense que les filles font plus</a:t>
            </a:r>
          </a:p>
          <a:p>
            <a:pPr marL="228600" indent="-228600">
              <a:buAutoNum type="arabicParenR"/>
            </a:pPr>
            <a:r>
              <a:rPr lang="fr-FR" baseline="0" dirty="0" smtClean="0"/>
              <a:t>Au MM on voit aussi qu’une partie plus important (malgré très faible) des garçons et des filles considère que les garçons font plus</a:t>
            </a:r>
          </a:p>
          <a:p>
            <a:pPr marL="228600" indent="-228600">
              <a:buAutoNum type="arabicParenR"/>
            </a:pPr>
            <a:endParaRPr lang="fr-FR" dirty="0"/>
          </a:p>
        </p:txBody>
      </p:sp>
      <p:sp>
        <p:nvSpPr>
          <p:cNvPr id="4" name="Espace réservé du numéro de diapositive 3"/>
          <p:cNvSpPr>
            <a:spLocks noGrp="1"/>
          </p:cNvSpPr>
          <p:nvPr>
            <p:ph type="sldNum" sz="quarter" idx="10"/>
          </p:nvPr>
        </p:nvSpPr>
        <p:spPr/>
        <p:txBody>
          <a:bodyPr/>
          <a:lstStyle/>
          <a:p>
            <a:fld id="{73354529-DF58-4814-A096-5AB26FE818F6}" type="slidenum">
              <a:rPr lang="fr-FR" smtClean="0"/>
              <a:t>71</a:t>
            </a:fld>
            <a:endParaRPr lang="fr-FR"/>
          </a:p>
        </p:txBody>
      </p:sp>
    </p:spTree>
    <p:extLst>
      <p:ext uri="{BB962C8B-B14F-4D97-AF65-F5344CB8AC3E}">
        <p14:creationId xmlns:p14="http://schemas.microsoft.com/office/powerpoint/2010/main" val="1973187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AISSATA</a:t>
            </a:r>
          </a:p>
          <a:p>
            <a:endParaRPr lang="fr-FR" dirty="0" smtClean="0"/>
          </a:p>
          <a:p>
            <a:r>
              <a:rPr lang="fr-FR" dirty="0" smtClean="0"/>
              <a:t>1)</a:t>
            </a:r>
          </a:p>
          <a:p>
            <a:pPr marL="171450" indent="-171450">
              <a:buFontTx/>
              <a:buChar char="-"/>
            </a:pPr>
            <a:r>
              <a:rPr lang="fr-FR" dirty="0" smtClean="0"/>
              <a:t>Chez les filles,</a:t>
            </a:r>
            <a:r>
              <a:rPr lang="fr-FR" baseline="0" dirty="0" smtClean="0"/>
              <a:t> plus la fratrie est grande, plus les filles font souvent la vaisselle</a:t>
            </a:r>
          </a:p>
          <a:p>
            <a:pPr marL="171450" indent="-171450">
              <a:buFontTx/>
              <a:buChar char="-"/>
            </a:pPr>
            <a:r>
              <a:rPr lang="fr-FR" baseline="0" dirty="0" smtClean="0"/>
              <a:t>Chez les garçons, c’est le contraire : quand un garçon a au moins 1 frère ou 1 sœur, il fait moins souvent la vaisselle que lorsqu’il est fils unique </a:t>
            </a:r>
          </a:p>
          <a:p>
            <a:pPr marL="0" indent="0">
              <a:buFontTx/>
              <a:buNone/>
            </a:pPr>
            <a:r>
              <a:rPr lang="fr-FR" baseline="0" dirty="0" smtClean="0"/>
              <a:t>&gt;&gt;&gt; les garçons partagent le travail, tandis qu’il s’accumule chez les filles</a:t>
            </a:r>
          </a:p>
          <a:p>
            <a:pPr marL="0" indent="0">
              <a:buFontTx/>
              <a:buNone/>
            </a:pPr>
            <a:endParaRPr lang="fr-FR" baseline="0" dirty="0" smtClean="0"/>
          </a:p>
          <a:p>
            <a:pPr marL="0" indent="0">
              <a:buFontTx/>
              <a:buNone/>
            </a:pPr>
            <a:r>
              <a:rPr lang="fr-FR" baseline="0" dirty="0" smtClean="0"/>
              <a:t>2) Pas de report sur </a:t>
            </a:r>
            <a:endParaRPr lang="fr-FR" dirty="0"/>
          </a:p>
        </p:txBody>
      </p:sp>
      <p:sp>
        <p:nvSpPr>
          <p:cNvPr id="4" name="Espace réservé du numéro de diapositive 3"/>
          <p:cNvSpPr>
            <a:spLocks noGrp="1"/>
          </p:cNvSpPr>
          <p:nvPr>
            <p:ph type="sldNum" sz="quarter" idx="10"/>
          </p:nvPr>
        </p:nvSpPr>
        <p:spPr/>
        <p:txBody>
          <a:bodyPr/>
          <a:lstStyle/>
          <a:p>
            <a:fld id="{73354529-DF58-4814-A096-5AB26FE818F6}" type="slidenum">
              <a:rPr lang="fr-FR" smtClean="0"/>
              <a:t>72</a:t>
            </a:fld>
            <a:endParaRPr lang="fr-FR"/>
          </a:p>
        </p:txBody>
      </p:sp>
    </p:spTree>
    <p:extLst>
      <p:ext uri="{BB962C8B-B14F-4D97-AF65-F5344CB8AC3E}">
        <p14:creationId xmlns:p14="http://schemas.microsoft.com/office/powerpoint/2010/main" val="1082503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Dire pourquoi </a:t>
            </a:r>
            <a:r>
              <a:rPr lang="fr-FR" dirty="0" err="1" smtClean="0"/>
              <a:t>makeba</a:t>
            </a:r>
            <a:r>
              <a:rPr lang="fr-FR" dirty="0" smtClean="0"/>
              <a:t> a un fort taux de participation</a:t>
            </a:r>
            <a:endParaRPr lang="fr-FR" dirty="0"/>
          </a:p>
        </p:txBody>
      </p:sp>
      <p:sp>
        <p:nvSpPr>
          <p:cNvPr id="4" name="Espace réservé du numéro de diapositive 3"/>
          <p:cNvSpPr>
            <a:spLocks noGrp="1"/>
          </p:cNvSpPr>
          <p:nvPr>
            <p:ph type="sldNum" sz="quarter" idx="10"/>
          </p:nvPr>
        </p:nvSpPr>
        <p:spPr/>
        <p:txBody>
          <a:bodyPr/>
          <a:lstStyle/>
          <a:p>
            <a:fld id="{F613881A-A07E-478C-9E63-E0E45694BD6E}" type="slidenum">
              <a:rPr lang="fr-FR" smtClean="0"/>
              <a:t>4</a:t>
            </a:fld>
            <a:endParaRPr lang="fr-FR"/>
          </a:p>
        </p:txBody>
      </p:sp>
    </p:spTree>
    <p:extLst>
      <p:ext uri="{BB962C8B-B14F-4D97-AF65-F5344CB8AC3E}">
        <p14:creationId xmlns:p14="http://schemas.microsoft.com/office/powerpoint/2010/main" val="3155955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Dire pourquoi </a:t>
            </a:r>
            <a:r>
              <a:rPr lang="fr-FR" dirty="0" err="1" smtClean="0"/>
              <a:t>makeba</a:t>
            </a:r>
            <a:r>
              <a:rPr lang="fr-FR" dirty="0" smtClean="0"/>
              <a:t> a un fort taux de participation</a:t>
            </a:r>
            <a:endParaRPr lang="fr-FR" dirty="0"/>
          </a:p>
        </p:txBody>
      </p:sp>
      <p:sp>
        <p:nvSpPr>
          <p:cNvPr id="4" name="Espace réservé du numéro de diapositive 3"/>
          <p:cNvSpPr>
            <a:spLocks noGrp="1"/>
          </p:cNvSpPr>
          <p:nvPr>
            <p:ph type="sldNum" sz="quarter" idx="10"/>
          </p:nvPr>
        </p:nvSpPr>
        <p:spPr/>
        <p:txBody>
          <a:bodyPr/>
          <a:lstStyle/>
          <a:p>
            <a:fld id="{F613881A-A07E-478C-9E63-E0E45694BD6E}" type="slidenum">
              <a:rPr lang="fr-FR" smtClean="0"/>
              <a:t>5</a:t>
            </a:fld>
            <a:endParaRPr lang="fr-FR"/>
          </a:p>
        </p:txBody>
      </p:sp>
    </p:spTree>
    <p:extLst>
      <p:ext uri="{BB962C8B-B14F-4D97-AF65-F5344CB8AC3E}">
        <p14:creationId xmlns:p14="http://schemas.microsoft.com/office/powerpoint/2010/main" val="2229675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Dire pourquoi </a:t>
            </a:r>
            <a:r>
              <a:rPr lang="fr-FR" dirty="0" err="1" smtClean="0"/>
              <a:t>makeba</a:t>
            </a:r>
            <a:r>
              <a:rPr lang="fr-FR" dirty="0" smtClean="0"/>
              <a:t> a un fort taux de participation</a:t>
            </a:r>
            <a:endParaRPr lang="fr-FR" dirty="0"/>
          </a:p>
        </p:txBody>
      </p:sp>
      <p:sp>
        <p:nvSpPr>
          <p:cNvPr id="4" name="Espace réservé du numéro de diapositive 3"/>
          <p:cNvSpPr>
            <a:spLocks noGrp="1"/>
          </p:cNvSpPr>
          <p:nvPr>
            <p:ph type="sldNum" sz="quarter" idx="10"/>
          </p:nvPr>
        </p:nvSpPr>
        <p:spPr/>
        <p:txBody>
          <a:bodyPr/>
          <a:lstStyle/>
          <a:p>
            <a:fld id="{F613881A-A07E-478C-9E63-E0E45694BD6E}" type="slidenum">
              <a:rPr lang="fr-FR" smtClean="0"/>
              <a:t>7</a:t>
            </a:fld>
            <a:endParaRPr lang="fr-FR"/>
          </a:p>
        </p:txBody>
      </p:sp>
    </p:spTree>
    <p:extLst>
      <p:ext uri="{BB962C8B-B14F-4D97-AF65-F5344CB8AC3E}">
        <p14:creationId xmlns:p14="http://schemas.microsoft.com/office/powerpoint/2010/main" val="3677545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Un poids a été </a:t>
            </a:r>
            <a:r>
              <a:rPr lang="fr-FR" dirty="0" err="1" smtClean="0"/>
              <a:t>afectée</a:t>
            </a:r>
            <a:r>
              <a:rPr lang="fr-FR" dirty="0" smtClean="0"/>
              <a:t> à chaque élèves enquêtées, poids plus ou moins grand selon la </a:t>
            </a:r>
            <a:r>
              <a:rPr lang="fr-FR" dirty="0" err="1" smtClean="0"/>
              <a:t>popualtion</a:t>
            </a:r>
            <a:r>
              <a:rPr lang="fr-FR" dirty="0" smtClean="0"/>
              <a:t> qu'il représente (exemple poids affecté au garçon plus élevé que le poids affectés au filles)?</a:t>
            </a:r>
            <a:endParaRPr lang="fr-FR" dirty="0"/>
          </a:p>
        </p:txBody>
      </p:sp>
      <p:sp>
        <p:nvSpPr>
          <p:cNvPr id="4" name="Espace réservé du numéro de diapositive 3"/>
          <p:cNvSpPr>
            <a:spLocks noGrp="1"/>
          </p:cNvSpPr>
          <p:nvPr>
            <p:ph type="sldNum" sz="quarter" idx="10"/>
          </p:nvPr>
        </p:nvSpPr>
        <p:spPr/>
        <p:txBody>
          <a:bodyPr/>
          <a:lstStyle/>
          <a:p>
            <a:fld id="{F613881A-A07E-478C-9E63-E0E45694BD6E}" type="slidenum">
              <a:rPr lang="fr-FR" smtClean="0"/>
              <a:t>8</a:t>
            </a:fld>
            <a:endParaRPr lang="fr-FR"/>
          </a:p>
        </p:txBody>
      </p:sp>
    </p:spTree>
    <p:extLst>
      <p:ext uri="{BB962C8B-B14F-4D97-AF65-F5344CB8AC3E}">
        <p14:creationId xmlns:p14="http://schemas.microsoft.com/office/powerpoint/2010/main" val="2571500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Commentaires du graphiques sur le</a:t>
            </a:r>
            <a:r>
              <a:rPr lang="fr-FR" baseline="0" dirty="0" smtClean="0"/>
              <a:t> nombre de F&amp;S : </a:t>
            </a:r>
            <a:r>
              <a:rPr lang="fr-FR" dirty="0" smtClean="0"/>
              <a:t>Tenir compte du fait que ce nombre inclut</a:t>
            </a:r>
            <a:r>
              <a:rPr lang="fr-FR" baseline="0" dirty="0" smtClean="0"/>
              <a:t> les demi-frères et les demi-sœurs, les quasi-frères et les quasi-sœurs…</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F613881A-A07E-478C-9E63-E0E45694BD6E}" type="slidenum">
              <a:rPr lang="fr-FR" smtClean="0"/>
              <a:t>11</a:t>
            </a:fld>
            <a:endParaRPr lang="fr-FR"/>
          </a:p>
        </p:txBody>
      </p:sp>
    </p:spTree>
    <p:extLst>
      <p:ext uri="{BB962C8B-B14F-4D97-AF65-F5344CB8AC3E}">
        <p14:creationId xmlns:p14="http://schemas.microsoft.com/office/powerpoint/2010/main" val="3563205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fr-FR" sz="1200" dirty="0" smtClean="0">
                <a:sym typeface="Wingdings" panose="05000000000000000000" pitchFamily="2" charset="2"/>
              </a:rPr>
              <a:t>Nombre de </a:t>
            </a:r>
            <a:r>
              <a:rPr lang="fr-FR" sz="1200" dirty="0" err="1" smtClean="0">
                <a:sym typeface="Wingdings" panose="05000000000000000000" pitchFamily="2" charset="2"/>
              </a:rPr>
              <a:t>frères&amp;sœurs</a:t>
            </a:r>
            <a:endParaRPr lang="fr-FR" sz="1200" dirty="0" smtClean="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fr-FR" sz="1200" dirty="0" smtClean="0">
                <a:solidFill>
                  <a:srgbClr val="339966"/>
                </a:solidFill>
              </a:rPr>
              <a:t>Utilisation de 8 questions/36 et 7 variables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fr-FR"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09A6A18C-3B59-42BD-B04A-5B911B9FCFDC}" type="slidenum">
              <a:rPr lang="fr-FR" smtClean="0"/>
              <a:t>27</a:t>
            </a:fld>
            <a:endParaRPr lang="fr-FR"/>
          </a:p>
        </p:txBody>
      </p:sp>
    </p:spTree>
    <p:extLst>
      <p:ext uri="{BB962C8B-B14F-4D97-AF65-F5344CB8AC3E}">
        <p14:creationId xmlns:p14="http://schemas.microsoft.com/office/powerpoint/2010/main" val="702336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7" name="Espace réservé du texte 9"/>
          <p:cNvSpPr>
            <a:spLocks noGrp="1"/>
          </p:cNvSpPr>
          <p:nvPr>
            <p:ph type="body" idx="13"/>
          </p:nvPr>
        </p:nvSpPr>
        <p:spPr>
          <a:xfrm>
            <a:off x="724619" y="6105525"/>
            <a:ext cx="10515600" cy="605226"/>
          </a:xfrm>
        </p:spPr>
        <p:txBody>
          <a:bodyPr>
            <a:normAutofit lnSpcReduction="10000"/>
          </a:bodyPr>
          <a:lstStyle>
            <a:lvl1pPr marL="0" indent="0">
              <a:buNone/>
              <a:defRPr/>
            </a:lvl1pPr>
          </a:lstStyle>
          <a:p>
            <a:pPr algn="ctr">
              <a:spcBef>
                <a:spcPts val="600"/>
              </a:spcBef>
            </a:pPr>
            <a:r>
              <a:rPr lang="fr-FR" sz="1600" b="1" dirty="0">
                <a:solidFill>
                  <a:schemeClr val="bg1">
                    <a:lumMod val="65000"/>
                  </a:schemeClr>
                </a:solidFill>
              </a:rPr>
              <a:t>« Filles / Garçons </a:t>
            </a:r>
            <a:r>
              <a:rPr lang="fr-FR" sz="1600" b="1" dirty="0" smtClean="0">
                <a:solidFill>
                  <a:schemeClr val="bg1">
                    <a:lumMod val="65000"/>
                  </a:schemeClr>
                </a:solidFill>
              </a:rPr>
              <a:t>: </a:t>
            </a:r>
            <a:r>
              <a:rPr lang="fr-FR" sz="1600" b="1" dirty="0" err="1">
                <a:solidFill>
                  <a:schemeClr val="bg1">
                    <a:lumMod val="65000"/>
                  </a:schemeClr>
                </a:solidFill>
              </a:rPr>
              <a:t>tou·tes</a:t>
            </a:r>
            <a:r>
              <a:rPr lang="fr-FR" sz="1600" b="1" dirty="0">
                <a:solidFill>
                  <a:schemeClr val="bg1">
                    <a:lumMod val="65000"/>
                  </a:schemeClr>
                </a:solidFill>
              </a:rPr>
              <a:t> </a:t>
            </a:r>
            <a:r>
              <a:rPr lang="fr-FR" sz="1600" b="1" dirty="0" err="1">
                <a:solidFill>
                  <a:schemeClr val="bg1">
                    <a:lumMod val="65000"/>
                  </a:schemeClr>
                </a:solidFill>
              </a:rPr>
              <a:t>pareil·les</a:t>
            </a:r>
            <a:r>
              <a:rPr lang="fr-FR" sz="1600" b="1" dirty="0">
                <a:solidFill>
                  <a:schemeClr val="bg1">
                    <a:lumMod val="65000"/>
                  </a:schemeClr>
                </a:solidFill>
              </a:rPr>
              <a:t>, </a:t>
            </a:r>
            <a:r>
              <a:rPr lang="fr-FR" sz="1600" b="1" dirty="0" err="1">
                <a:solidFill>
                  <a:schemeClr val="bg1">
                    <a:lumMod val="65000"/>
                  </a:schemeClr>
                </a:solidFill>
              </a:rPr>
              <a:t>tou·tes</a:t>
            </a:r>
            <a:r>
              <a:rPr lang="fr-FR" sz="1600" b="1" dirty="0">
                <a:solidFill>
                  <a:schemeClr val="bg1">
                    <a:lumMod val="65000"/>
                  </a:schemeClr>
                </a:solidFill>
              </a:rPr>
              <a:t> </a:t>
            </a:r>
            <a:r>
              <a:rPr lang="fr-FR" sz="1600" b="1" dirty="0" err="1">
                <a:solidFill>
                  <a:schemeClr val="bg1">
                    <a:lumMod val="65000"/>
                  </a:schemeClr>
                </a:solidFill>
              </a:rPr>
              <a:t>différent·es</a:t>
            </a:r>
            <a:r>
              <a:rPr lang="fr-FR" sz="1600" b="1" dirty="0">
                <a:solidFill>
                  <a:schemeClr val="bg1">
                    <a:lumMod val="65000"/>
                  </a:schemeClr>
                </a:solidFill>
              </a:rPr>
              <a:t> ? »</a:t>
            </a:r>
          </a:p>
          <a:p>
            <a:pPr algn="ctr">
              <a:spcBef>
                <a:spcPts val="600"/>
              </a:spcBef>
            </a:pPr>
            <a:r>
              <a:rPr lang="fr-FR" sz="1600" b="1" dirty="0" smtClean="0">
                <a:solidFill>
                  <a:schemeClr val="bg1">
                    <a:lumMod val="65000"/>
                  </a:schemeClr>
                </a:solidFill>
              </a:rPr>
              <a:t>Colloque final,  1</a:t>
            </a:r>
            <a:r>
              <a:rPr lang="fr-FR" sz="1600" b="1" baseline="30000" dirty="0" smtClean="0">
                <a:solidFill>
                  <a:schemeClr val="bg1">
                    <a:lumMod val="65000"/>
                  </a:schemeClr>
                </a:solidFill>
              </a:rPr>
              <a:t>er</a:t>
            </a:r>
            <a:r>
              <a:rPr lang="fr-FR" sz="1600" b="1" dirty="0" smtClean="0">
                <a:solidFill>
                  <a:schemeClr val="bg1">
                    <a:lumMod val="65000"/>
                  </a:schemeClr>
                </a:solidFill>
              </a:rPr>
              <a:t> juin 2022, Centre de Colloques du Campus Condorcet</a:t>
            </a:r>
          </a:p>
          <a:p>
            <a:pPr algn="ctr"/>
            <a:endParaRPr lang="fr-FR" sz="1400" b="1" dirty="0">
              <a:solidFill>
                <a:schemeClr val="bg1">
                  <a:lumMod val="65000"/>
                </a:schemeClr>
              </a:solidFill>
            </a:endParaRPr>
          </a:p>
        </p:txBody>
      </p:sp>
      <p:pic>
        <p:nvPicPr>
          <p:cNvPr id="8" name="Image 7"/>
          <p:cNvPicPr/>
          <p:nvPr userDrawn="1"/>
        </p:nvPicPr>
        <p:blipFill>
          <a:blip r:embed="rId2"/>
          <a:stretch/>
        </p:blipFill>
        <p:spPr bwMode="auto">
          <a:xfrm>
            <a:off x="9429750" y="5805772"/>
            <a:ext cx="2219325" cy="902130"/>
          </a:xfrm>
          <a:prstGeom prst="rect">
            <a:avLst/>
          </a:prstGeom>
          <a:noFill/>
        </p:spPr>
      </p:pic>
      <p:pic>
        <p:nvPicPr>
          <p:cNvPr id="9" name="Image 8"/>
          <p:cNvPicPr/>
          <p:nvPr userDrawn="1"/>
        </p:nvPicPr>
        <p:blipFill>
          <a:blip r:embed="rId3"/>
          <a:srcRect t="21323" b="8912"/>
          <a:stretch/>
        </p:blipFill>
        <p:spPr bwMode="auto">
          <a:xfrm>
            <a:off x="3646529" y="397288"/>
            <a:ext cx="4852933" cy="1464913"/>
          </a:xfrm>
          <a:prstGeom prst="rect">
            <a:avLst/>
          </a:prstGeom>
          <a:ln>
            <a:noFill/>
          </a:ln>
        </p:spPr>
      </p:pic>
      <p:pic>
        <p:nvPicPr>
          <p:cNvPr id="10" name="Imag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1474" y="5297240"/>
            <a:ext cx="1046851" cy="1560760"/>
          </a:xfrm>
          <a:prstGeom prst="rect">
            <a:avLst/>
          </a:prstGeom>
        </p:spPr>
      </p:pic>
    </p:spTree>
    <p:extLst>
      <p:ext uri="{BB962C8B-B14F-4D97-AF65-F5344CB8AC3E}">
        <p14:creationId xmlns:p14="http://schemas.microsoft.com/office/powerpoint/2010/main" val="16185609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p:nvPr userDrawn="1"/>
        </p:nvSpPr>
        <p:spPr>
          <a:xfrm>
            <a:off x="838200" y="6176963"/>
            <a:ext cx="10515600" cy="523220"/>
          </a:xfrm>
          <a:prstGeom prst="rect">
            <a:avLst/>
          </a:prstGeom>
        </p:spPr>
        <p:txBody>
          <a:bodyPr wrap="square">
            <a:spAutoFit/>
          </a:bodyPr>
          <a:lstStyle/>
          <a:p>
            <a:pPr algn="ctr"/>
            <a:r>
              <a:rPr lang="fr-FR" sz="1400" b="1" dirty="0" smtClean="0">
                <a:solidFill>
                  <a:schemeClr val="bg1">
                    <a:lumMod val="65000"/>
                  </a:schemeClr>
                </a:solidFill>
              </a:rPr>
              <a:t>« Filles / Garçons : </a:t>
            </a:r>
            <a:r>
              <a:rPr lang="fr-FR" sz="1400" b="1" dirty="0" err="1" smtClean="0">
                <a:solidFill>
                  <a:schemeClr val="bg1">
                    <a:lumMod val="65000"/>
                  </a:schemeClr>
                </a:solidFill>
              </a:rPr>
              <a:t>tou·tes</a:t>
            </a:r>
            <a:r>
              <a:rPr lang="fr-FR" sz="1400" b="1" dirty="0" smtClean="0">
                <a:solidFill>
                  <a:schemeClr val="bg1">
                    <a:lumMod val="65000"/>
                  </a:schemeClr>
                </a:solidFill>
              </a:rPr>
              <a:t> </a:t>
            </a:r>
            <a:r>
              <a:rPr lang="fr-FR" sz="1400" b="1" dirty="0" err="1" smtClean="0">
                <a:solidFill>
                  <a:schemeClr val="bg1">
                    <a:lumMod val="65000"/>
                  </a:schemeClr>
                </a:solidFill>
              </a:rPr>
              <a:t>pareil·les</a:t>
            </a:r>
            <a:r>
              <a:rPr lang="fr-FR" sz="1400" b="1" dirty="0" smtClean="0">
                <a:solidFill>
                  <a:schemeClr val="bg1">
                    <a:lumMod val="65000"/>
                  </a:schemeClr>
                </a:solidFill>
              </a:rPr>
              <a:t>, </a:t>
            </a:r>
            <a:r>
              <a:rPr lang="fr-FR" sz="1400" b="1" dirty="0" err="1" smtClean="0">
                <a:solidFill>
                  <a:schemeClr val="bg1">
                    <a:lumMod val="65000"/>
                  </a:schemeClr>
                </a:solidFill>
              </a:rPr>
              <a:t>tou·tes</a:t>
            </a:r>
            <a:r>
              <a:rPr lang="fr-FR" sz="1400" b="1" dirty="0" smtClean="0">
                <a:solidFill>
                  <a:schemeClr val="bg1">
                    <a:lumMod val="65000"/>
                  </a:schemeClr>
                </a:solidFill>
              </a:rPr>
              <a:t> </a:t>
            </a:r>
            <a:r>
              <a:rPr lang="fr-FR" sz="1400" b="1" dirty="0" err="1" smtClean="0">
                <a:solidFill>
                  <a:schemeClr val="bg1">
                    <a:lumMod val="65000"/>
                  </a:schemeClr>
                </a:solidFill>
              </a:rPr>
              <a:t>différent·es</a:t>
            </a:r>
            <a:r>
              <a:rPr lang="fr-FR" sz="1400" b="1" dirty="0" smtClean="0">
                <a:solidFill>
                  <a:schemeClr val="bg1">
                    <a:lumMod val="65000"/>
                  </a:schemeClr>
                </a:solidFill>
              </a:rPr>
              <a:t> ? »</a:t>
            </a:r>
          </a:p>
          <a:p>
            <a:pPr algn="ctr"/>
            <a:r>
              <a:rPr lang="fr-FR" sz="1400" b="1" dirty="0">
                <a:solidFill>
                  <a:schemeClr val="bg1">
                    <a:lumMod val="65000"/>
                  </a:schemeClr>
                </a:solidFill>
              </a:rPr>
              <a:t>Colloque final,  1</a:t>
            </a:r>
            <a:r>
              <a:rPr lang="fr-FR" sz="1400" b="1" baseline="30000" dirty="0">
                <a:solidFill>
                  <a:schemeClr val="bg1">
                    <a:lumMod val="65000"/>
                  </a:schemeClr>
                </a:solidFill>
              </a:rPr>
              <a:t>er</a:t>
            </a:r>
            <a:r>
              <a:rPr lang="fr-FR" sz="1400" b="1" dirty="0">
                <a:solidFill>
                  <a:schemeClr val="bg1">
                    <a:lumMod val="65000"/>
                  </a:schemeClr>
                </a:solidFill>
              </a:rPr>
              <a:t> juin 2022, Centre de Colloques du Campus Condorcet</a:t>
            </a:r>
          </a:p>
        </p:txBody>
      </p:sp>
      <p:pic>
        <p:nvPicPr>
          <p:cNvPr id="8" name="Image 7"/>
          <p:cNvPicPr/>
          <p:nvPr userDrawn="1"/>
        </p:nvPicPr>
        <p:blipFill>
          <a:blip r:embed="rId2"/>
          <a:stretch/>
        </p:blipFill>
        <p:spPr bwMode="auto">
          <a:xfrm>
            <a:off x="10096500" y="5851448"/>
            <a:ext cx="1638611" cy="885636"/>
          </a:xfrm>
          <a:prstGeom prst="rect">
            <a:avLst/>
          </a:prstGeom>
          <a:noFill/>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74" y="5509520"/>
            <a:ext cx="895350" cy="1334886"/>
          </a:xfrm>
          <a:prstGeom prst="rect">
            <a:avLst/>
          </a:prstGeom>
        </p:spPr>
      </p:pic>
    </p:spTree>
    <p:extLst>
      <p:ext uri="{BB962C8B-B14F-4D97-AF65-F5344CB8AC3E}">
        <p14:creationId xmlns:p14="http://schemas.microsoft.com/office/powerpoint/2010/main" val="1387974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7" name="Rectangle 6"/>
          <p:cNvSpPr/>
          <p:nvPr userDrawn="1"/>
        </p:nvSpPr>
        <p:spPr>
          <a:xfrm>
            <a:off x="838200" y="6176963"/>
            <a:ext cx="10515600" cy="523220"/>
          </a:xfrm>
          <a:prstGeom prst="rect">
            <a:avLst/>
          </a:prstGeom>
        </p:spPr>
        <p:txBody>
          <a:bodyPr wrap="square">
            <a:spAutoFit/>
          </a:bodyPr>
          <a:lstStyle/>
          <a:p>
            <a:pPr algn="ctr"/>
            <a:r>
              <a:rPr lang="fr-FR" sz="1400" b="1" dirty="0" smtClean="0">
                <a:solidFill>
                  <a:schemeClr val="bg1">
                    <a:lumMod val="65000"/>
                  </a:schemeClr>
                </a:solidFill>
              </a:rPr>
              <a:t>« Filles / Garçons : </a:t>
            </a:r>
            <a:r>
              <a:rPr lang="fr-FR" sz="1400" b="1" dirty="0" err="1" smtClean="0">
                <a:solidFill>
                  <a:schemeClr val="bg1">
                    <a:lumMod val="65000"/>
                  </a:schemeClr>
                </a:solidFill>
              </a:rPr>
              <a:t>tou·tes</a:t>
            </a:r>
            <a:r>
              <a:rPr lang="fr-FR" sz="1400" b="1" dirty="0" smtClean="0">
                <a:solidFill>
                  <a:schemeClr val="bg1">
                    <a:lumMod val="65000"/>
                  </a:schemeClr>
                </a:solidFill>
              </a:rPr>
              <a:t> </a:t>
            </a:r>
            <a:r>
              <a:rPr lang="fr-FR" sz="1400" b="1" dirty="0" err="1" smtClean="0">
                <a:solidFill>
                  <a:schemeClr val="bg1">
                    <a:lumMod val="65000"/>
                  </a:schemeClr>
                </a:solidFill>
              </a:rPr>
              <a:t>pareil·les</a:t>
            </a:r>
            <a:r>
              <a:rPr lang="fr-FR" sz="1400" b="1" dirty="0" smtClean="0">
                <a:solidFill>
                  <a:schemeClr val="bg1">
                    <a:lumMod val="65000"/>
                  </a:schemeClr>
                </a:solidFill>
              </a:rPr>
              <a:t>, </a:t>
            </a:r>
            <a:r>
              <a:rPr lang="fr-FR" sz="1400" b="1" dirty="0" err="1" smtClean="0">
                <a:solidFill>
                  <a:schemeClr val="bg1">
                    <a:lumMod val="65000"/>
                  </a:schemeClr>
                </a:solidFill>
              </a:rPr>
              <a:t>tou·tes</a:t>
            </a:r>
            <a:r>
              <a:rPr lang="fr-FR" sz="1400" b="1" dirty="0" smtClean="0">
                <a:solidFill>
                  <a:schemeClr val="bg1">
                    <a:lumMod val="65000"/>
                  </a:schemeClr>
                </a:solidFill>
              </a:rPr>
              <a:t> </a:t>
            </a:r>
            <a:r>
              <a:rPr lang="fr-FR" sz="1400" b="1" dirty="0" err="1" smtClean="0">
                <a:solidFill>
                  <a:schemeClr val="bg1">
                    <a:lumMod val="65000"/>
                  </a:schemeClr>
                </a:solidFill>
              </a:rPr>
              <a:t>différent·es</a:t>
            </a:r>
            <a:r>
              <a:rPr lang="fr-FR" sz="1400" b="1" dirty="0" smtClean="0">
                <a:solidFill>
                  <a:schemeClr val="bg1">
                    <a:lumMod val="65000"/>
                  </a:schemeClr>
                </a:solidFill>
              </a:rPr>
              <a:t> ? »</a:t>
            </a:r>
          </a:p>
          <a:p>
            <a:pPr algn="ctr"/>
            <a:r>
              <a:rPr lang="fr-FR" sz="1400" b="1" dirty="0">
                <a:solidFill>
                  <a:schemeClr val="bg1">
                    <a:lumMod val="65000"/>
                  </a:schemeClr>
                </a:solidFill>
              </a:rPr>
              <a:t>Colloque final,  1</a:t>
            </a:r>
            <a:r>
              <a:rPr lang="fr-FR" sz="1400" b="1" baseline="30000" dirty="0">
                <a:solidFill>
                  <a:schemeClr val="bg1">
                    <a:lumMod val="65000"/>
                  </a:schemeClr>
                </a:solidFill>
              </a:rPr>
              <a:t>er</a:t>
            </a:r>
            <a:r>
              <a:rPr lang="fr-FR" sz="1400" b="1" dirty="0">
                <a:solidFill>
                  <a:schemeClr val="bg1">
                    <a:lumMod val="65000"/>
                  </a:schemeClr>
                </a:solidFill>
              </a:rPr>
              <a:t> juin 2022, Centre de Colloques du Campus Condorcet</a:t>
            </a:r>
          </a:p>
        </p:txBody>
      </p:sp>
      <p:pic>
        <p:nvPicPr>
          <p:cNvPr id="8" name="Image 7"/>
          <p:cNvPicPr/>
          <p:nvPr userDrawn="1"/>
        </p:nvPicPr>
        <p:blipFill>
          <a:blip r:embed="rId2"/>
          <a:stretch/>
        </p:blipFill>
        <p:spPr bwMode="auto">
          <a:xfrm>
            <a:off x="10096500" y="5851448"/>
            <a:ext cx="1638611" cy="885636"/>
          </a:xfrm>
          <a:prstGeom prst="rect">
            <a:avLst/>
          </a:prstGeom>
          <a:noFill/>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74" y="5509520"/>
            <a:ext cx="895350" cy="1334886"/>
          </a:xfrm>
          <a:prstGeom prst="rect">
            <a:avLst/>
          </a:prstGeom>
        </p:spPr>
      </p:pic>
    </p:spTree>
    <p:extLst>
      <p:ext uri="{BB962C8B-B14F-4D97-AF65-F5344CB8AC3E}">
        <p14:creationId xmlns:p14="http://schemas.microsoft.com/office/powerpoint/2010/main" val="30353593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6" name="Rectangle 5"/>
          <p:cNvSpPr/>
          <p:nvPr userDrawn="1"/>
        </p:nvSpPr>
        <p:spPr>
          <a:xfrm>
            <a:off x="838200" y="6176963"/>
            <a:ext cx="10515600" cy="523220"/>
          </a:xfrm>
          <a:prstGeom prst="rect">
            <a:avLst/>
          </a:prstGeom>
        </p:spPr>
        <p:txBody>
          <a:bodyPr wrap="square">
            <a:spAutoFit/>
          </a:bodyPr>
          <a:lstStyle/>
          <a:p>
            <a:pPr algn="ctr"/>
            <a:r>
              <a:rPr lang="fr-FR" sz="1400" b="1" dirty="0" smtClean="0">
                <a:solidFill>
                  <a:schemeClr val="bg1">
                    <a:lumMod val="65000"/>
                  </a:schemeClr>
                </a:solidFill>
              </a:rPr>
              <a:t>« Filles / Garçons : </a:t>
            </a:r>
            <a:r>
              <a:rPr lang="fr-FR" sz="1400" b="1" dirty="0" err="1" smtClean="0">
                <a:solidFill>
                  <a:schemeClr val="bg1">
                    <a:lumMod val="65000"/>
                  </a:schemeClr>
                </a:solidFill>
              </a:rPr>
              <a:t>tou·tes</a:t>
            </a:r>
            <a:r>
              <a:rPr lang="fr-FR" sz="1400" b="1" dirty="0" smtClean="0">
                <a:solidFill>
                  <a:schemeClr val="bg1">
                    <a:lumMod val="65000"/>
                  </a:schemeClr>
                </a:solidFill>
              </a:rPr>
              <a:t> </a:t>
            </a:r>
            <a:r>
              <a:rPr lang="fr-FR" sz="1400" b="1" dirty="0" err="1" smtClean="0">
                <a:solidFill>
                  <a:schemeClr val="bg1">
                    <a:lumMod val="65000"/>
                  </a:schemeClr>
                </a:solidFill>
              </a:rPr>
              <a:t>pareil·les</a:t>
            </a:r>
            <a:r>
              <a:rPr lang="fr-FR" sz="1400" b="1" dirty="0" smtClean="0">
                <a:solidFill>
                  <a:schemeClr val="bg1">
                    <a:lumMod val="65000"/>
                  </a:schemeClr>
                </a:solidFill>
              </a:rPr>
              <a:t>, </a:t>
            </a:r>
            <a:r>
              <a:rPr lang="fr-FR" sz="1400" b="1" dirty="0" err="1" smtClean="0">
                <a:solidFill>
                  <a:schemeClr val="bg1">
                    <a:lumMod val="65000"/>
                  </a:schemeClr>
                </a:solidFill>
              </a:rPr>
              <a:t>tou·tes</a:t>
            </a:r>
            <a:r>
              <a:rPr lang="fr-FR" sz="1400" b="1" dirty="0" smtClean="0">
                <a:solidFill>
                  <a:schemeClr val="bg1">
                    <a:lumMod val="65000"/>
                  </a:schemeClr>
                </a:solidFill>
              </a:rPr>
              <a:t> </a:t>
            </a:r>
            <a:r>
              <a:rPr lang="fr-FR" sz="1400" b="1" dirty="0" err="1" smtClean="0">
                <a:solidFill>
                  <a:schemeClr val="bg1">
                    <a:lumMod val="65000"/>
                  </a:schemeClr>
                </a:solidFill>
              </a:rPr>
              <a:t>différent·es</a:t>
            </a:r>
            <a:r>
              <a:rPr lang="fr-FR" sz="1400" b="1" dirty="0" smtClean="0">
                <a:solidFill>
                  <a:schemeClr val="bg1">
                    <a:lumMod val="65000"/>
                  </a:schemeClr>
                </a:solidFill>
              </a:rPr>
              <a:t> ? »</a:t>
            </a:r>
          </a:p>
          <a:p>
            <a:pPr algn="ctr"/>
            <a:r>
              <a:rPr lang="fr-FR" sz="1400" b="1" dirty="0">
                <a:solidFill>
                  <a:schemeClr val="bg1">
                    <a:lumMod val="65000"/>
                  </a:schemeClr>
                </a:solidFill>
              </a:rPr>
              <a:t>Colloque final,  1</a:t>
            </a:r>
            <a:r>
              <a:rPr lang="fr-FR" sz="1400" b="1" baseline="30000" dirty="0">
                <a:solidFill>
                  <a:schemeClr val="bg1">
                    <a:lumMod val="65000"/>
                  </a:schemeClr>
                </a:solidFill>
              </a:rPr>
              <a:t>er</a:t>
            </a:r>
            <a:r>
              <a:rPr lang="fr-FR" sz="1400" b="1" dirty="0">
                <a:solidFill>
                  <a:schemeClr val="bg1">
                    <a:lumMod val="65000"/>
                  </a:schemeClr>
                </a:solidFill>
              </a:rPr>
              <a:t> juin 2022, Centre de Colloques du Campus Condorcet</a:t>
            </a:r>
          </a:p>
        </p:txBody>
      </p:sp>
      <p:pic>
        <p:nvPicPr>
          <p:cNvPr id="7" name="Image 6"/>
          <p:cNvPicPr/>
          <p:nvPr userDrawn="1"/>
        </p:nvPicPr>
        <p:blipFill>
          <a:blip r:embed="rId2"/>
          <a:stretch/>
        </p:blipFill>
        <p:spPr bwMode="auto">
          <a:xfrm>
            <a:off x="10096500" y="5851448"/>
            <a:ext cx="1638611" cy="885636"/>
          </a:xfrm>
          <a:prstGeom prst="rect">
            <a:avLst/>
          </a:prstGeom>
          <a:noFill/>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74" y="5509520"/>
            <a:ext cx="895350" cy="1334886"/>
          </a:xfrm>
          <a:prstGeom prst="rect">
            <a:avLst/>
          </a:prstGeom>
        </p:spPr>
      </p:pic>
    </p:spTree>
    <p:extLst>
      <p:ext uri="{BB962C8B-B14F-4D97-AF65-F5344CB8AC3E}">
        <p14:creationId xmlns:p14="http://schemas.microsoft.com/office/powerpoint/2010/main" val="27556466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Rectangle 7"/>
          <p:cNvSpPr/>
          <p:nvPr userDrawn="1"/>
        </p:nvSpPr>
        <p:spPr>
          <a:xfrm>
            <a:off x="838200" y="6176963"/>
            <a:ext cx="10515600" cy="523220"/>
          </a:xfrm>
          <a:prstGeom prst="rect">
            <a:avLst/>
          </a:prstGeom>
        </p:spPr>
        <p:txBody>
          <a:bodyPr wrap="square">
            <a:spAutoFit/>
          </a:bodyPr>
          <a:lstStyle/>
          <a:p>
            <a:pPr algn="ctr"/>
            <a:r>
              <a:rPr lang="fr-FR" sz="1400" b="1" dirty="0" smtClean="0">
                <a:solidFill>
                  <a:schemeClr val="bg1">
                    <a:lumMod val="65000"/>
                  </a:schemeClr>
                </a:solidFill>
              </a:rPr>
              <a:t>« Filles / Garçons : </a:t>
            </a:r>
            <a:r>
              <a:rPr lang="fr-FR" sz="1400" b="1" dirty="0" err="1" smtClean="0">
                <a:solidFill>
                  <a:schemeClr val="bg1">
                    <a:lumMod val="65000"/>
                  </a:schemeClr>
                </a:solidFill>
              </a:rPr>
              <a:t>tou·tes</a:t>
            </a:r>
            <a:r>
              <a:rPr lang="fr-FR" sz="1400" b="1" dirty="0" smtClean="0">
                <a:solidFill>
                  <a:schemeClr val="bg1">
                    <a:lumMod val="65000"/>
                  </a:schemeClr>
                </a:solidFill>
              </a:rPr>
              <a:t> </a:t>
            </a:r>
            <a:r>
              <a:rPr lang="fr-FR" sz="1400" b="1" dirty="0" err="1" smtClean="0">
                <a:solidFill>
                  <a:schemeClr val="bg1">
                    <a:lumMod val="65000"/>
                  </a:schemeClr>
                </a:solidFill>
              </a:rPr>
              <a:t>pareil·les</a:t>
            </a:r>
            <a:r>
              <a:rPr lang="fr-FR" sz="1400" b="1" dirty="0" smtClean="0">
                <a:solidFill>
                  <a:schemeClr val="bg1">
                    <a:lumMod val="65000"/>
                  </a:schemeClr>
                </a:solidFill>
              </a:rPr>
              <a:t>, </a:t>
            </a:r>
            <a:r>
              <a:rPr lang="fr-FR" sz="1400" b="1" dirty="0" err="1" smtClean="0">
                <a:solidFill>
                  <a:schemeClr val="bg1">
                    <a:lumMod val="65000"/>
                  </a:schemeClr>
                </a:solidFill>
              </a:rPr>
              <a:t>tou·tes</a:t>
            </a:r>
            <a:r>
              <a:rPr lang="fr-FR" sz="1400" b="1" dirty="0" smtClean="0">
                <a:solidFill>
                  <a:schemeClr val="bg1">
                    <a:lumMod val="65000"/>
                  </a:schemeClr>
                </a:solidFill>
              </a:rPr>
              <a:t> </a:t>
            </a:r>
            <a:r>
              <a:rPr lang="fr-FR" sz="1400" b="1" dirty="0" err="1" smtClean="0">
                <a:solidFill>
                  <a:schemeClr val="bg1">
                    <a:lumMod val="65000"/>
                  </a:schemeClr>
                </a:solidFill>
              </a:rPr>
              <a:t>différent·es</a:t>
            </a:r>
            <a:r>
              <a:rPr lang="fr-FR" sz="1400" b="1" dirty="0" smtClean="0">
                <a:solidFill>
                  <a:schemeClr val="bg1">
                    <a:lumMod val="65000"/>
                  </a:schemeClr>
                </a:solidFill>
              </a:rPr>
              <a:t> ? »</a:t>
            </a:r>
          </a:p>
          <a:p>
            <a:pPr algn="ctr"/>
            <a:r>
              <a:rPr lang="fr-FR" sz="1400" b="1" dirty="0">
                <a:solidFill>
                  <a:schemeClr val="bg1">
                    <a:lumMod val="65000"/>
                  </a:schemeClr>
                </a:solidFill>
              </a:rPr>
              <a:t>Colloque final,  1</a:t>
            </a:r>
            <a:r>
              <a:rPr lang="fr-FR" sz="1400" b="1" baseline="30000" dirty="0">
                <a:solidFill>
                  <a:schemeClr val="bg1">
                    <a:lumMod val="65000"/>
                  </a:schemeClr>
                </a:solidFill>
              </a:rPr>
              <a:t>er</a:t>
            </a:r>
            <a:r>
              <a:rPr lang="fr-FR" sz="1400" b="1" dirty="0">
                <a:solidFill>
                  <a:schemeClr val="bg1">
                    <a:lumMod val="65000"/>
                  </a:schemeClr>
                </a:solidFill>
              </a:rPr>
              <a:t> juin 2022, Centre de Colloques du Campus Condorcet</a:t>
            </a:r>
          </a:p>
        </p:txBody>
      </p:sp>
      <p:pic>
        <p:nvPicPr>
          <p:cNvPr id="9" name="Image 8"/>
          <p:cNvPicPr/>
          <p:nvPr userDrawn="1"/>
        </p:nvPicPr>
        <p:blipFill>
          <a:blip r:embed="rId2"/>
          <a:stretch/>
        </p:blipFill>
        <p:spPr bwMode="auto">
          <a:xfrm>
            <a:off x="10096500" y="5851448"/>
            <a:ext cx="1638611" cy="885636"/>
          </a:xfrm>
          <a:prstGeom prst="rect">
            <a:avLst/>
          </a:prstGeom>
          <a:noFill/>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74" y="5509520"/>
            <a:ext cx="895350" cy="1334886"/>
          </a:xfrm>
          <a:prstGeom prst="rect">
            <a:avLst/>
          </a:prstGeom>
        </p:spPr>
      </p:pic>
    </p:spTree>
    <p:extLst>
      <p:ext uri="{BB962C8B-B14F-4D97-AF65-F5344CB8AC3E}">
        <p14:creationId xmlns:p14="http://schemas.microsoft.com/office/powerpoint/2010/main" val="39065411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Rectangle 9"/>
          <p:cNvSpPr/>
          <p:nvPr userDrawn="1"/>
        </p:nvSpPr>
        <p:spPr>
          <a:xfrm>
            <a:off x="838200" y="6176963"/>
            <a:ext cx="10515600" cy="523220"/>
          </a:xfrm>
          <a:prstGeom prst="rect">
            <a:avLst/>
          </a:prstGeom>
        </p:spPr>
        <p:txBody>
          <a:bodyPr wrap="square">
            <a:spAutoFit/>
          </a:bodyPr>
          <a:lstStyle/>
          <a:p>
            <a:pPr algn="ctr"/>
            <a:r>
              <a:rPr lang="fr-FR" sz="1400" b="1" dirty="0" smtClean="0">
                <a:solidFill>
                  <a:schemeClr val="bg1">
                    <a:lumMod val="65000"/>
                  </a:schemeClr>
                </a:solidFill>
              </a:rPr>
              <a:t>« Filles / Garçons : </a:t>
            </a:r>
            <a:r>
              <a:rPr lang="fr-FR" sz="1400" b="1" dirty="0" err="1" smtClean="0">
                <a:solidFill>
                  <a:schemeClr val="bg1">
                    <a:lumMod val="65000"/>
                  </a:schemeClr>
                </a:solidFill>
              </a:rPr>
              <a:t>tou·tes</a:t>
            </a:r>
            <a:r>
              <a:rPr lang="fr-FR" sz="1400" b="1" dirty="0" smtClean="0">
                <a:solidFill>
                  <a:schemeClr val="bg1">
                    <a:lumMod val="65000"/>
                  </a:schemeClr>
                </a:solidFill>
              </a:rPr>
              <a:t> </a:t>
            </a:r>
            <a:r>
              <a:rPr lang="fr-FR" sz="1400" b="1" dirty="0" err="1" smtClean="0">
                <a:solidFill>
                  <a:schemeClr val="bg1">
                    <a:lumMod val="65000"/>
                  </a:schemeClr>
                </a:solidFill>
              </a:rPr>
              <a:t>pareil·les</a:t>
            </a:r>
            <a:r>
              <a:rPr lang="fr-FR" sz="1400" b="1" dirty="0" smtClean="0">
                <a:solidFill>
                  <a:schemeClr val="bg1">
                    <a:lumMod val="65000"/>
                  </a:schemeClr>
                </a:solidFill>
              </a:rPr>
              <a:t>, </a:t>
            </a:r>
            <a:r>
              <a:rPr lang="fr-FR" sz="1400" b="1" dirty="0" err="1" smtClean="0">
                <a:solidFill>
                  <a:schemeClr val="bg1">
                    <a:lumMod val="65000"/>
                  </a:schemeClr>
                </a:solidFill>
              </a:rPr>
              <a:t>tou·tes</a:t>
            </a:r>
            <a:r>
              <a:rPr lang="fr-FR" sz="1400" b="1" dirty="0" smtClean="0">
                <a:solidFill>
                  <a:schemeClr val="bg1">
                    <a:lumMod val="65000"/>
                  </a:schemeClr>
                </a:solidFill>
              </a:rPr>
              <a:t> </a:t>
            </a:r>
            <a:r>
              <a:rPr lang="fr-FR" sz="1400" b="1" dirty="0" err="1" smtClean="0">
                <a:solidFill>
                  <a:schemeClr val="bg1">
                    <a:lumMod val="65000"/>
                  </a:schemeClr>
                </a:solidFill>
              </a:rPr>
              <a:t>différent·es</a:t>
            </a:r>
            <a:r>
              <a:rPr lang="fr-FR" sz="1400" b="1" dirty="0" smtClean="0">
                <a:solidFill>
                  <a:schemeClr val="bg1">
                    <a:lumMod val="65000"/>
                  </a:schemeClr>
                </a:solidFill>
              </a:rPr>
              <a:t> ? »</a:t>
            </a:r>
          </a:p>
          <a:p>
            <a:pPr algn="ctr"/>
            <a:r>
              <a:rPr lang="fr-FR" sz="1400" b="1" dirty="0">
                <a:solidFill>
                  <a:schemeClr val="bg1">
                    <a:lumMod val="65000"/>
                  </a:schemeClr>
                </a:solidFill>
              </a:rPr>
              <a:t>Colloque final,  1</a:t>
            </a:r>
            <a:r>
              <a:rPr lang="fr-FR" sz="1400" b="1" baseline="30000" dirty="0">
                <a:solidFill>
                  <a:schemeClr val="bg1">
                    <a:lumMod val="65000"/>
                  </a:schemeClr>
                </a:solidFill>
              </a:rPr>
              <a:t>er</a:t>
            </a:r>
            <a:r>
              <a:rPr lang="fr-FR" sz="1400" b="1" dirty="0">
                <a:solidFill>
                  <a:schemeClr val="bg1">
                    <a:lumMod val="65000"/>
                  </a:schemeClr>
                </a:solidFill>
              </a:rPr>
              <a:t> juin 2022, Centre de Colloques du Campus Condorcet</a:t>
            </a:r>
          </a:p>
        </p:txBody>
      </p:sp>
      <p:pic>
        <p:nvPicPr>
          <p:cNvPr id="11" name="Image 10"/>
          <p:cNvPicPr/>
          <p:nvPr userDrawn="1"/>
        </p:nvPicPr>
        <p:blipFill>
          <a:blip r:embed="rId2"/>
          <a:stretch/>
        </p:blipFill>
        <p:spPr bwMode="auto">
          <a:xfrm>
            <a:off x="10096500" y="5851448"/>
            <a:ext cx="1638611" cy="885636"/>
          </a:xfrm>
          <a:prstGeom prst="rect">
            <a:avLst/>
          </a:prstGeom>
          <a:noFill/>
        </p:spPr>
      </p:pic>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74" y="5509520"/>
            <a:ext cx="895350" cy="1334886"/>
          </a:xfrm>
          <a:prstGeom prst="rect">
            <a:avLst/>
          </a:prstGeom>
        </p:spPr>
      </p:pic>
    </p:spTree>
    <p:extLst>
      <p:ext uri="{BB962C8B-B14F-4D97-AF65-F5344CB8AC3E}">
        <p14:creationId xmlns:p14="http://schemas.microsoft.com/office/powerpoint/2010/main" val="6765694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6" name="Rectangle 5"/>
          <p:cNvSpPr/>
          <p:nvPr userDrawn="1"/>
        </p:nvSpPr>
        <p:spPr>
          <a:xfrm>
            <a:off x="838200" y="6176963"/>
            <a:ext cx="10515600" cy="523220"/>
          </a:xfrm>
          <a:prstGeom prst="rect">
            <a:avLst/>
          </a:prstGeom>
        </p:spPr>
        <p:txBody>
          <a:bodyPr wrap="square">
            <a:spAutoFit/>
          </a:bodyPr>
          <a:lstStyle/>
          <a:p>
            <a:pPr algn="ctr"/>
            <a:r>
              <a:rPr lang="fr-FR" sz="1400" b="1" dirty="0" smtClean="0">
                <a:solidFill>
                  <a:schemeClr val="bg1">
                    <a:lumMod val="65000"/>
                  </a:schemeClr>
                </a:solidFill>
              </a:rPr>
              <a:t>« Filles / Garçons : </a:t>
            </a:r>
            <a:r>
              <a:rPr lang="fr-FR" sz="1400" b="1" dirty="0" err="1" smtClean="0">
                <a:solidFill>
                  <a:schemeClr val="bg1">
                    <a:lumMod val="65000"/>
                  </a:schemeClr>
                </a:solidFill>
              </a:rPr>
              <a:t>tou·tes</a:t>
            </a:r>
            <a:r>
              <a:rPr lang="fr-FR" sz="1400" b="1" dirty="0" smtClean="0">
                <a:solidFill>
                  <a:schemeClr val="bg1">
                    <a:lumMod val="65000"/>
                  </a:schemeClr>
                </a:solidFill>
              </a:rPr>
              <a:t> </a:t>
            </a:r>
            <a:r>
              <a:rPr lang="fr-FR" sz="1400" b="1" dirty="0" err="1" smtClean="0">
                <a:solidFill>
                  <a:schemeClr val="bg1">
                    <a:lumMod val="65000"/>
                  </a:schemeClr>
                </a:solidFill>
              </a:rPr>
              <a:t>pareil·les</a:t>
            </a:r>
            <a:r>
              <a:rPr lang="fr-FR" sz="1400" b="1" dirty="0" smtClean="0">
                <a:solidFill>
                  <a:schemeClr val="bg1">
                    <a:lumMod val="65000"/>
                  </a:schemeClr>
                </a:solidFill>
              </a:rPr>
              <a:t>, </a:t>
            </a:r>
            <a:r>
              <a:rPr lang="fr-FR" sz="1400" b="1" dirty="0" err="1" smtClean="0">
                <a:solidFill>
                  <a:schemeClr val="bg1">
                    <a:lumMod val="65000"/>
                  </a:schemeClr>
                </a:solidFill>
              </a:rPr>
              <a:t>tou·tes</a:t>
            </a:r>
            <a:r>
              <a:rPr lang="fr-FR" sz="1400" b="1" dirty="0" smtClean="0">
                <a:solidFill>
                  <a:schemeClr val="bg1">
                    <a:lumMod val="65000"/>
                  </a:schemeClr>
                </a:solidFill>
              </a:rPr>
              <a:t> </a:t>
            </a:r>
            <a:r>
              <a:rPr lang="fr-FR" sz="1400" b="1" dirty="0" err="1" smtClean="0">
                <a:solidFill>
                  <a:schemeClr val="bg1">
                    <a:lumMod val="65000"/>
                  </a:schemeClr>
                </a:solidFill>
              </a:rPr>
              <a:t>différent·es</a:t>
            </a:r>
            <a:r>
              <a:rPr lang="fr-FR" sz="1400" b="1" dirty="0" smtClean="0">
                <a:solidFill>
                  <a:schemeClr val="bg1">
                    <a:lumMod val="65000"/>
                  </a:schemeClr>
                </a:solidFill>
              </a:rPr>
              <a:t> ? »</a:t>
            </a:r>
          </a:p>
          <a:p>
            <a:pPr algn="ctr"/>
            <a:r>
              <a:rPr lang="fr-FR" sz="1400" b="1" dirty="0">
                <a:solidFill>
                  <a:schemeClr val="bg1">
                    <a:lumMod val="65000"/>
                  </a:schemeClr>
                </a:solidFill>
              </a:rPr>
              <a:t>Colloque final,  1</a:t>
            </a:r>
            <a:r>
              <a:rPr lang="fr-FR" sz="1400" b="1" baseline="30000" dirty="0">
                <a:solidFill>
                  <a:schemeClr val="bg1">
                    <a:lumMod val="65000"/>
                  </a:schemeClr>
                </a:solidFill>
              </a:rPr>
              <a:t>er</a:t>
            </a:r>
            <a:r>
              <a:rPr lang="fr-FR" sz="1400" b="1" dirty="0">
                <a:solidFill>
                  <a:schemeClr val="bg1">
                    <a:lumMod val="65000"/>
                  </a:schemeClr>
                </a:solidFill>
              </a:rPr>
              <a:t> juin 2022, Centre de Colloques du Campus Condorcet</a:t>
            </a:r>
          </a:p>
        </p:txBody>
      </p:sp>
      <p:pic>
        <p:nvPicPr>
          <p:cNvPr id="7" name="Image 6"/>
          <p:cNvPicPr/>
          <p:nvPr userDrawn="1"/>
        </p:nvPicPr>
        <p:blipFill>
          <a:blip r:embed="rId2"/>
          <a:stretch/>
        </p:blipFill>
        <p:spPr bwMode="auto">
          <a:xfrm>
            <a:off x="10096500" y="5851448"/>
            <a:ext cx="1638611" cy="885636"/>
          </a:xfrm>
          <a:prstGeom prst="rect">
            <a:avLst/>
          </a:prstGeom>
          <a:noFill/>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74" y="5509520"/>
            <a:ext cx="895350" cy="1334886"/>
          </a:xfrm>
          <a:prstGeom prst="rect">
            <a:avLst/>
          </a:prstGeom>
        </p:spPr>
      </p:pic>
    </p:spTree>
    <p:extLst>
      <p:ext uri="{BB962C8B-B14F-4D97-AF65-F5344CB8AC3E}">
        <p14:creationId xmlns:p14="http://schemas.microsoft.com/office/powerpoint/2010/main" val="33415230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838200" y="6176963"/>
            <a:ext cx="10515600" cy="523220"/>
          </a:xfrm>
          <a:prstGeom prst="rect">
            <a:avLst/>
          </a:prstGeom>
        </p:spPr>
        <p:txBody>
          <a:bodyPr wrap="square">
            <a:spAutoFit/>
          </a:bodyPr>
          <a:lstStyle/>
          <a:p>
            <a:pPr algn="ctr"/>
            <a:r>
              <a:rPr lang="fr-FR" sz="1400" b="1" dirty="0" smtClean="0">
                <a:solidFill>
                  <a:schemeClr val="bg1">
                    <a:lumMod val="65000"/>
                  </a:schemeClr>
                </a:solidFill>
              </a:rPr>
              <a:t>« Filles / Garçons : </a:t>
            </a:r>
            <a:r>
              <a:rPr lang="fr-FR" sz="1400" b="1" dirty="0" err="1" smtClean="0">
                <a:solidFill>
                  <a:schemeClr val="bg1">
                    <a:lumMod val="65000"/>
                  </a:schemeClr>
                </a:solidFill>
              </a:rPr>
              <a:t>tou·tes</a:t>
            </a:r>
            <a:r>
              <a:rPr lang="fr-FR" sz="1400" b="1" dirty="0" smtClean="0">
                <a:solidFill>
                  <a:schemeClr val="bg1">
                    <a:lumMod val="65000"/>
                  </a:schemeClr>
                </a:solidFill>
              </a:rPr>
              <a:t> </a:t>
            </a:r>
            <a:r>
              <a:rPr lang="fr-FR" sz="1400" b="1" dirty="0" err="1" smtClean="0">
                <a:solidFill>
                  <a:schemeClr val="bg1">
                    <a:lumMod val="65000"/>
                  </a:schemeClr>
                </a:solidFill>
              </a:rPr>
              <a:t>pareil·les</a:t>
            </a:r>
            <a:r>
              <a:rPr lang="fr-FR" sz="1400" b="1" dirty="0" smtClean="0">
                <a:solidFill>
                  <a:schemeClr val="bg1">
                    <a:lumMod val="65000"/>
                  </a:schemeClr>
                </a:solidFill>
              </a:rPr>
              <a:t>, </a:t>
            </a:r>
            <a:r>
              <a:rPr lang="fr-FR" sz="1400" b="1" dirty="0" err="1" smtClean="0">
                <a:solidFill>
                  <a:schemeClr val="bg1">
                    <a:lumMod val="65000"/>
                  </a:schemeClr>
                </a:solidFill>
              </a:rPr>
              <a:t>tou·tes</a:t>
            </a:r>
            <a:r>
              <a:rPr lang="fr-FR" sz="1400" b="1" dirty="0" smtClean="0">
                <a:solidFill>
                  <a:schemeClr val="bg1">
                    <a:lumMod val="65000"/>
                  </a:schemeClr>
                </a:solidFill>
              </a:rPr>
              <a:t> </a:t>
            </a:r>
            <a:r>
              <a:rPr lang="fr-FR" sz="1400" b="1" dirty="0" err="1" smtClean="0">
                <a:solidFill>
                  <a:schemeClr val="bg1">
                    <a:lumMod val="65000"/>
                  </a:schemeClr>
                </a:solidFill>
              </a:rPr>
              <a:t>différent·es</a:t>
            </a:r>
            <a:r>
              <a:rPr lang="fr-FR" sz="1400" b="1" dirty="0" smtClean="0">
                <a:solidFill>
                  <a:schemeClr val="bg1">
                    <a:lumMod val="65000"/>
                  </a:schemeClr>
                </a:solidFill>
              </a:rPr>
              <a:t> ? »</a:t>
            </a:r>
          </a:p>
          <a:p>
            <a:pPr algn="ctr"/>
            <a:r>
              <a:rPr lang="fr-FR" sz="1400" b="1" dirty="0">
                <a:solidFill>
                  <a:schemeClr val="bg1">
                    <a:lumMod val="65000"/>
                  </a:schemeClr>
                </a:solidFill>
              </a:rPr>
              <a:t>Colloque final,  1</a:t>
            </a:r>
            <a:r>
              <a:rPr lang="fr-FR" sz="1400" b="1" baseline="30000" dirty="0">
                <a:solidFill>
                  <a:schemeClr val="bg1">
                    <a:lumMod val="65000"/>
                  </a:schemeClr>
                </a:solidFill>
              </a:rPr>
              <a:t>er</a:t>
            </a:r>
            <a:r>
              <a:rPr lang="fr-FR" sz="1400" b="1" dirty="0">
                <a:solidFill>
                  <a:schemeClr val="bg1">
                    <a:lumMod val="65000"/>
                  </a:schemeClr>
                </a:solidFill>
              </a:rPr>
              <a:t> juin 2022, Centre de Colloques du Campus Condorcet</a:t>
            </a:r>
          </a:p>
        </p:txBody>
      </p:sp>
      <p:pic>
        <p:nvPicPr>
          <p:cNvPr id="6" name="Image 5"/>
          <p:cNvPicPr/>
          <p:nvPr userDrawn="1"/>
        </p:nvPicPr>
        <p:blipFill>
          <a:blip r:embed="rId2"/>
          <a:stretch/>
        </p:blipFill>
        <p:spPr bwMode="auto">
          <a:xfrm>
            <a:off x="10096500" y="5851448"/>
            <a:ext cx="1638611" cy="885636"/>
          </a:xfrm>
          <a:prstGeom prst="rect">
            <a:avLst/>
          </a:prstGeom>
          <a:noFill/>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74" y="5509520"/>
            <a:ext cx="895350" cy="1334886"/>
          </a:xfrm>
          <a:prstGeom prst="rect">
            <a:avLst/>
          </a:prstGeom>
        </p:spPr>
      </p:pic>
    </p:spTree>
    <p:extLst>
      <p:ext uri="{BB962C8B-B14F-4D97-AF65-F5344CB8AC3E}">
        <p14:creationId xmlns:p14="http://schemas.microsoft.com/office/powerpoint/2010/main" val="20465413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297636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30" r:id="rId4"/>
    <p:sldLayoutId id="2147483722" r:id="rId5"/>
    <p:sldLayoutId id="2147483723" r:id="rId6"/>
    <p:sldLayoutId id="2147483724" r:id="rId7"/>
    <p:sldLayoutId id="2147483725"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29.xml"/><Relationship Id="rId1" Type="http://schemas.openxmlformats.org/officeDocument/2006/relationships/slideLayout" Target="../slideLayouts/slideLayout8.xml"/><Relationship Id="rId4" Type="http://schemas.openxmlformats.org/officeDocument/2006/relationships/image" Target="../media/image16.svg"/></Relationships>
</file>

<file path=ppt/slides/_rels/slide5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chart" Target="../charts/chart31.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4/relationships/chartEx" Target="../charts/chartEx1.xml"/><Relationship Id="rId1" Type="http://schemas.openxmlformats.org/officeDocument/2006/relationships/slideLayout" Target="../slideLayouts/slideLayout5.xml"/><Relationship Id="rId5" Type="http://schemas.openxmlformats.org/officeDocument/2006/relationships/image" Target="../media/image18.png"/><Relationship Id="rId4" Type="http://schemas.microsoft.com/office/2014/relationships/chartEx" Target="../charts/chartEx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40.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824049" y="2123426"/>
            <a:ext cx="11196965" cy="3663405"/>
          </a:xfrm>
        </p:spPr>
        <p:txBody>
          <a:bodyPr>
            <a:normAutofit fontScale="90000"/>
          </a:bodyPr>
          <a:lstStyle/>
          <a:p>
            <a:r>
              <a:rPr lang="fr-FR" sz="5400" cap="small" dirty="0" smtClean="0"/>
              <a:t/>
            </a:r>
            <a:br>
              <a:rPr lang="fr-FR" sz="5400" cap="small" dirty="0" smtClean="0"/>
            </a:br>
            <a:r>
              <a:rPr lang="fr-FR" sz="5400" cap="small" dirty="0"/>
              <a:t/>
            </a:r>
            <a:br>
              <a:rPr lang="fr-FR" sz="5400" cap="small" dirty="0"/>
            </a:br>
            <a:r>
              <a:rPr lang="fr-FR" sz="5400" cap="small" dirty="0" smtClean="0"/>
              <a:t/>
            </a:r>
            <a:br>
              <a:rPr lang="fr-FR" sz="5400" cap="small" dirty="0" smtClean="0"/>
            </a:br>
            <a:r>
              <a:rPr lang="fr-FR" sz="5400" cap="small" dirty="0" smtClean="0"/>
              <a:t/>
            </a:r>
            <a:br>
              <a:rPr lang="fr-FR" sz="5400" cap="small" dirty="0" smtClean="0"/>
            </a:br>
            <a:r>
              <a:rPr lang="fr-FR" sz="5400" cap="small" dirty="0"/>
              <a:t/>
            </a:r>
            <a:br>
              <a:rPr lang="fr-FR" sz="5400" cap="small" dirty="0"/>
            </a:br>
            <a:r>
              <a:rPr lang="fr-FR" sz="5400" cap="small" dirty="0" smtClean="0"/>
              <a:t/>
            </a:r>
            <a:br>
              <a:rPr lang="fr-FR" sz="5400" cap="small" dirty="0" smtClean="0"/>
            </a:br>
            <a:r>
              <a:rPr lang="fr-FR" sz="5400" cap="small" dirty="0" smtClean="0"/>
              <a:t/>
            </a:r>
            <a:br>
              <a:rPr lang="fr-FR" sz="5400" cap="small" dirty="0" smtClean="0"/>
            </a:br>
            <a:r>
              <a:rPr lang="fr-FR" sz="5400" cap="small" dirty="0"/>
              <a:t/>
            </a:r>
            <a:br>
              <a:rPr lang="fr-FR" sz="5400" cap="small" dirty="0"/>
            </a:br>
            <a:r>
              <a:rPr lang="fr-FR" sz="5400" cap="small" dirty="0" smtClean="0"/>
              <a:t/>
            </a:r>
            <a:br>
              <a:rPr lang="fr-FR" sz="5400" cap="small" dirty="0" smtClean="0"/>
            </a:br>
            <a:r>
              <a:rPr lang="fr-FR" sz="5400" cap="small" dirty="0"/>
              <a:t/>
            </a:r>
            <a:br>
              <a:rPr lang="fr-FR" sz="5400" cap="small" dirty="0"/>
            </a:br>
            <a:r>
              <a:rPr lang="fr-FR" sz="5400" cap="small" dirty="0" smtClean="0"/>
              <a:t/>
            </a:r>
            <a:br>
              <a:rPr lang="fr-FR" sz="5400" cap="small" dirty="0" smtClean="0"/>
            </a:br>
            <a:r>
              <a:rPr lang="fr-FR" sz="5400" cap="small" dirty="0"/>
              <a:t/>
            </a:r>
            <a:br>
              <a:rPr lang="fr-FR" sz="5400" cap="small" dirty="0"/>
            </a:br>
            <a:r>
              <a:rPr lang="fr-FR" sz="5400" cap="small" dirty="0" smtClean="0"/>
              <a:t/>
            </a:r>
            <a:br>
              <a:rPr lang="fr-FR" sz="5400" cap="small" dirty="0" smtClean="0"/>
            </a:br>
            <a:r>
              <a:rPr lang="fr-FR" sz="5400" cap="small" dirty="0"/>
              <a:t/>
            </a:r>
            <a:br>
              <a:rPr lang="fr-FR" sz="5400" cap="small" dirty="0"/>
            </a:br>
            <a:r>
              <a:rPr lang="fr-FR" sz="5400" cap="small" dirty="0" smtClean="0"/>
              <a:t/>
            </a:r>
            <a:br>
              <a:rPr lang="fr-FR" sz="5400" cap="small" dirty="0" smtClean="0"/>
            </a:br>
            <a:r>
              <a:rPr lang="fr-FR" sz="5400" cap="small" dirty="0"/>
              <a:t/>
            </a:r>
            <a:br>
              <a:rPr lang="fr-FR" sz="5400" cap="small" dirty="0"/>
            </a:br>
            <a:r>
              <a:rPr lang="fr-FR" sz="5400" b="1" cap="small" dirty="0">
                <a:solidFill>
                  <a:schemeClr val="tx2">
                    <a:lumMod val="75000"/>
                  </a:schemeClr>
                </a:solidFill>
              </a:rPr>
              <a:t>La fabrique de l’enquête</a:t>
            </a:r>
            <a:r>
              <a:rPr lang="fr-FR" sz="5400" b="1" cap="small" dirty="0" smtClean="0">
                <a:solidFill>
                  <a:schemeClr val="tx2">
                    <a:lumMod val="75000"/>
                  </a:schemeClr>
                </a:solidFill>
              </a:rPr>
              <a:t/>
            </a:r>
            <a:br>
              <a:rPr lang="fr-FR" sz="5400" b="1" cap="small" dirty="0" smtClean="0">
                <a:solidFill>
                  <a:schemeClr val="tx2">
                    <a:lumMod val="75000"/>
                  </a:schemeClr>
                </a:solidFill>
              </a:rPr>
            </a:br>
            <a:r>
              <a:rPr lang="fr-FR" sz="4400" i="1" dirty="0">
                <a:solidFill>
                  <a:schemeClr val="tx2">
                    <a:lumMod val="75000"/>
                  </a:schemeClr>
                </a:solidFill>
              </a:rPr>
              <a:t>Filles-Garçons : </a:t>
            </a:r>
            <a:br>
              <a:rPr lang="fr-FR" sz="4400" i="1" dirty="0">
                <a:solidFill>
                  <a:schemeClr val="tx2">
                    <a:lumMod val="75000"/>
                  </a:schemeClr>
                </a:solidFill>
              </a:rPr>
            </a:br>
            <a:r>
              <a:rPr lang="fr-FR" sz="4400" i="1" dirty="0">
                <a:solidFill>
                  <a:schemeClr val="tx2">
                    <a:lumMod val="75000"/>
                  </a:schemeClr>
                </a:solidFill>
              </a:rPr>
              <a:t>tous pareils, tous différents ? </a:t>
            </a:r>
            <a:br>
              <a:rPr lang="fr-FR" sz="4400" i="1" dirty="0">
                <a:solidFill>
                  <a:schemeClr val="tx2">
                    <a:lumMod val="75000"/>
                  </a:schemeClr>
                </a:solidFill>
              </a:rPr>
            </a:br>
            <a:r>
              <a:rPr lang="fr-FR" sz="4400" dirty="0" smtClean="0">
                <a:solidFill>
                  <a:schemeClr val="tx2">
                    <a:lumMod val="75000"/>
                  </a:schemeClr>
                </a:solidFill>
              </a:rPr>
              <a:t/>
            </a:r>
            <a:br>
              <a:rPr lang="fr-FR" sz="4400" dirty="0" smtClean="0">
                <a:solidFill>
                  <a:schemeClr val="tx2">
                    <a:lumMod val="75000"/>
                  </a:schemeClr>
                </a:solidFill>
              </a:rPr>
            </a:br>
            <a:r>
              <a:rPr lang="fr-FR" sz="4400" dirty="0" smtClean="0">
                <a:solidFill>
                  <a:srgbClr val="D8A412"/>
                </a:solidFill>
              </a:rPr>
              <a:t>par </a:t>
            </a:r>
            <a:r>
              <a:rPr lang="fr-FR" sz="4400" dirty="0" err="1">
                <a:solidFill>
                  <a:srgbClr val="D8A412"/>
                </a:solidFill>
              </a:rPr>
              <a:t>Louna</a:t>
            </a:r>
            <a:r>
              <a:rPr lang="fr-FR" sz="4400" dirty="0">
                <a:solidFill>
                  <a:srgbClr val="D8A412"/>
                </a:solidFill>
              </a:rPr>
              <a:t> </a:t>
            </a:r>
            <a:r>
              <a:rPr lang="fr-FR" sz="4400" dirty="0" err="1">
                <a:solidFill>
                  <a:srgbClr val="D8A412"/>
                </a:solidFill>
              </a:rPr>
              <a:t>Baudhuin</a:t>
            </a:r>
            <a:r>
              <a:rPr lang="fr-FR" sz="4400" dirty="0">
                <a:solidFill>
                  <a:srgbClr val="D8A412"/>
                </a:solidFill>
              </a:rPr>
              <a:t>, </a:t>
            </a:r>
            <a:r>
              <a:rPr lang="fr-FR" sz="4400" dirty="0" err="1">
                <a:solidFill>
                  <a:srgbClr val="D8A412"/>
                </a:solidFill>
              </a:rPr>
              <a:t>Imène</a:t>
            </a:r>
            <a:r>
              <a:rPr lang="fr-FR" sz="4400" dirty="0">
                <a:solidFill>
                  <a:srgbClr val="D8A412"/>
                </a:solidFill>
              </a:rPr>
              <a:t> </a:t>
            </a:r>
            <a:r>
              <a:rPr lang="fr-FR" sz="4400" dirty="0" err="1">
                <a:solidFill>
                  <a:srgbClr val="D8A412"/>
                </a:solidFill>
              </a:rPr>
              <a:t>Salhi</a:t>
            </a:r>
            <a:r>
              <a:rPr lang="fr-FR" sz="4400" dirty="0">
                <a:solidFill>
                  <a:srgbClr val="D8A412"/>
                </a:solidFill>
              </a:rPr>
              <a:t> et Manon </a:t>
            </a:r>
            <a:r>
              <a:rPr lang="fr-FR" sz="4400" dirty="0" err="1">
                <a:solidFill>
                  <a:srgbClr val="D8A412"/>
                </a:solidFill>
              </a:rPr>
              <a:t>Raboul</a:t>
            </a:r>
            <a:r>
              <a:rPr lang="fr-FR" sz="4400" dirty="0">
                <a:solidFill>
                  <a:srgbClr val="D8A412"/>
                </a:solidFill>
              </a:rPr>
              <a:t/>
            </a:r>
            <a:br>
              <a:rPr lang="fr-FR" sz="4400" dirty="0">
                <a:solidFill>
                  <a:srgbClr val="D8A412"/>
                </a:solidFill>
              </a:rPr>
            </a:br>
            <a:r>
              <a:rPr lang="fr-FR" sz="4400" dirty="0">
                <a:solidFill>
                  <a:srgbClr val="D8A412"/>
                </a:solidFill>
              </a:rPr>
              <a:t>avec Cris</a:t>
            </a:r>
          </a:p>
        </p:txBody>
      </p:sp>
    </p:spTree>
    <p:extLst>
      <p:ext uri="{BB962C8B-B14F-4D97-AF65-F5344CB8AC3E}">
        <p14:creationId xmlns:p14="http://schemas.microsoft.com/office/powerpoint/2010/main" val="3618380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6888" y="162478"/>
            <a:ext cx="10515600" cy="1325563"/>
          </a:xfrm>
        </p:spPr>
        <p:txBody>
          <a:bodyPr vert="horz" lIns="91440" tIns="45720" rIns="91440" bIns="45720" rtlCol="0" anchor="ctr">
            <a:normAutofit/>
          </a:bodyPr>
          <a:lstStyle/>
          <a:p>
            <a:r>
              <a:rPr lang="fr-FR" sz="3200" dirty="0">
                <a:solidFill>
                  <a:srgbClr val="FF0000"/>
                </a:solidFill>
              </a:rPr>
              <a:t>Niveau de vie et parcours scolaire</a:t>
            </a:r>
          </a:p>
        </p:txBody>
      </p:sp>
      <p:graphicFrame>
        <p:nvGraphicFramePr>
          <p:cNvPr id="7" name="Espace réservé du contenu 6"/>
          <p:cNvGraphicFramePr>
            <a:graphicFrameLocks noGrp="1"/>
          </p:cNvGraphicFramePr>
          <p:nvPr>
            <p:ph sz="half" idx="2"/>
            <p:extLst/>
          </p:nvPr>
        </p:nvGraphicFramePr>
        <p:xfrm>
          <a:off x="839788" y="1300143"/>
          <a:ext cx="5157787" cy="45386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Espace réservé du contenu 7"/>
          <p:cNvGraphicFramePr>
            <a:graphicFrameLocks noGrp="1"/>
          </p:cNvGraphicFramePr>
          <p:nvPr>
            <p:ph sz="quarter" idx="4"/>
            <p:extLst/>
          </p:nvPr>
        </p:nvGraphicFramePr>
        <p:xfrm>
          <a:off x="6259513" y="1300142"/>
          <a:ext cx="5183188" cy="3919557"/>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046194" y="5667375"/>
            <a:ext cx="5126006" cy="646331"/>
          </a:xfrm>
          <a:prstGeom prst="rect">
            <a:avLst/>
          </a:prstGeom>
          <a:noFill/>
        </p:spPr>
        <p:txBody>
          <a:bodyPr wrap="square" rtlCol="0">
            <a:spAutoFit/>
          </a:bodyPr>
          <a:lstStyle/>
          <a:p>
            <a:r>
              <a:rPr lang="fr-FR" sz="1200" b="1" dirty="0" smtClean="0">
                <a:solidFill>
                  <a:schemeClr val="tx1">
                    <a:lumMod val="65000"/>
                    <a:lumOff val="35000"/>
                  </a:schemeClr>
                </a:solidFill>
              </a:rPr>
              <a:t>Champ</a:t>
            </a:r>
            <a:r>
              <a:rPr lang="fr-FR" sz="1200" dirty="0" smtClean="0">
                <a:solidFill>
                  <a:schemeClr val="tx1">
                    <a:lumMod val="65000"/>
                    <a:lumOff val="35000"/>
                  </a:schemeClr>
                </a:solidFill>
              </a:rPr>
              <a:t> : élèves du collège M. </a:t>
            </a:r>
            <a:r>
              <a:rPr lang="fr-FR" sz="1200" dirty="0" err="1" smtClean="0">
                <a:solidFill>
                  <a:schemeClr val="tx1">
                    <a:lumMod val="65000"/>
                    <a:lumOff val="35000"/>
                  </a:schemeClr>
                </a:solidFill>
              </a:rPr>
              <a:t>Makeba</a:t>
            </a:r>
            <a:r>
              <a:rPr lang="fr-FR" sz="1200" dirty="0" smtClean="0">
                <a:solidFill>
                  <a:schemeClr val="tx1">
                    <a:lumMod val="65000"/>
                    <a:lumOff val="35000"/>
                  </a:schemeClr>
                </a:solidFill>
              </a:rPr>
              <a:t> et des lycées H. Boucher et H. </a:t>
            </a:r>
            <a:r>
              <a:rPr lang="fr-FR" sz="1200" dirty="0">
                <a:solidFill>
                  <a:schemeClr val="tx1">
                    <a:lumMod val="65000"/>
                    <a:lumOff val="35000"/>
                  </a:schemeClr>
                </a:solidFill>
              </a:rPr>
              <a:t>B</a:t>
            </a:r>
            <a:r>
              <a:rPr lang="fr-FR" sz="1200" dirty="0" smtClean="0">
                <a:solidFill>
                  <a:schemeClr val="tx1">
                    <a:lumMod val="65000"/>
                    <a:lumOff val="35000"/>
                  </a:schemeClr>
                </a:solidFill>
              </a:rPr>
              <a:t>ergson </a:t>
            </a:r>
          </a:p>
          <a:p>
            <a:r>
              <a:rPr lang="fr-FR" sz="1200" b="1" dirty="0" smtClean="0">
                <a:solidFill>
                  <a:schemeClr val="tx1">
                    <a:lumMod val="65000"/>
                    <a:lumOff val="35000"/>
                  </a:schemeClr>
                </a:solidFill>
              </a:rPr>
              <a:t>Source </a:t>
            </a:r>
            <a:r>
              <a:rPr lang="fr-FR" sz="1200" dirty="0" smtClean="0">
                <a:solidFill>
                  <a:schemeClr val="tx1">
                    <a:lumMod val="65000"/>
                    <a:lumOff val="35000"/>
                  </a:schemeClr>
                </a:solidFill>
              </a:rPr>
              <a:t>: enquête « Filles/Garçons : tout-tes </a:t>
            </a:r>
            <a:r>
              <a:rPr lang="fr-FR" sz="1200" dirty="0" err="1" smtClean="0">
                <a:solidFill>
                  <a:schemeClr val="tx1">
                    <a:lumMod val="65000"/>
                    <a:lumOff val="35000"/>
                  </a:schemeClr>
                </a:solidFill>
              </a:rPr>
              <a:t>pareil-les</a:t>
            </a:r>
            <a:r>
              <a:rPr lang="fr-FR" sz="1200" dirty="0" smtClean="0">
                <a:solidFill>
                  <a:schemeClr val="tx1">
                    <a:lumMod val="65000"/>
                    <a:lumOff val="35000"/>
                  </a:schemeClr>
                </a:solidFill>
              </a:rPr>
              <a:t>, </a:t>
            </a:r>
            <a:r>
              <a:rPr lang="fr-FR" sz="1200" dirty="0" err="1" smtClean="0">
                <a:solidFill>
                  <a:schemeClr val="tx1">
                    <a:lumMod val="65000"/>
                    <a:lumOff val="35000"/>
                  </a:schemeClr>
                </a:solidFill>
              </a:rPr>
              <a:t>tou-tes</a:t>
            </a:r>
            <a:r>
              <a:rPr lang="fr-FR" sz="1200" dirty="0" smtClean="0">
                <a:solidFill>
                  <a:schemeClr val="tx1">
                    <a:lumMod val="65000"/>
                    <a:lumOff val="35000"/>
                  </a:schemeClr>
                </a:solidFill>
              </a:rPr>
              <a:t> </a:t>
            </a:r>
            <a:r>
              <a:rPr lang="fr-FR" sz="1200" dirty="0" err="1" smtClean="0">
                <a:solidFill>
                  <a:schemeClr val="tx1">
                    <a:lumMod val="65000"/>
                    <a:lumOff val="35000"/>
                  </a:schemeClr>
                </a:solidFill>
              </a:rPr>
              <a:t>différent-es</a:t>
            </a:r>
            <a:r>
              <a:rPr lang="fr-FR" sz="1200" dirty="0" smtClean="0">
                <a:solidFill>
                  <a:schemeClr val="tx1">
                    <a:lumMod val="65000"/>
                    <a:lumOff val="35000"/>
                  </a:schemeClr>
                </a:solidFill>
              </a:rPr>
              <a:t> ? », 2022</a:t>
            </a:r>
            <a:endParaRPr lang="fr-FR" sz="1200" dirty="0">
              <a:solidFill>
                <a:schemeClr val="tx1">
                  <a:lumMod val="65000"/>
                  <a:lumOff val="35000"/>
                </a:schemeClr>
              </a:solidFill>
            </a:endParaRPr>
          </a:p>
        </p:txBody>
      </p:sp>
      <p:sp>
        <p:nvSpPr>
          <p:cNvPr id="6" name="ZoneTexte 5"/>
          <p:cNvSpPr txBox="1"/>
          <p:nvPr/>
        </p:nvSpPr>
        <p:spPr>
          <a:xfrm>
            <a:off x="6316695" y="5344209"/>
            <a:ext cx="5126006" cy="646331"/>
          </a:xfrm>
          <a:prstGeom prst="rect">
            <a:avLst/>
          </a:prstGeom>
          <a:noFill/>
        </p:spPr>
        <p:txBody>
          <a:bodyPr wrap="square" rtlCol="0">
            <a:spAutoFit/>
          </a:bodyPr>
          <a:lstStyle/>
          <a:p>
            <a:r>
              <a:rPr lang="fr-FR" sz="1200" b="1" dirty="0" smtClean="0">
                <a:solidFill>
                  <a:schemeClr val="tx1">
                    <a:lumMod val="65000"/>
                    <a:lumOff val="35000"/>
                  </a:schemeClr>
                </a:solidFill>
              </a:rPr>
              <a:t>Champ</a:t>
            </a:r>
            <a:r>
              <a:rPr lang="fr-FR" sz="1200" dirty="0" smtClean="0">
                <a:solidFill>
                  <a:schemeClr val="tx1">
                    <a:lumMod val="65000"/>
                    <a:lumOff val="35000"/>
                  </a:schemeClr>
                </a:solidFill>
              </a:rPr>
              <a:t> : élèves du collège M. </a:t>
            </a:r>
            <a:r>
              <a:rPr lang="fr-FR" sz="1200" dirty="0" err="1" smtClean="0">
                <a:solidFill>
                  <a:schemeClr val="tx1">
                    <a:lumMod val="65000"/>
                    <a:lumOff val="35000"/>
                  </a:schemeClr>
                </a:solidFill>
              </a:rPr>
              <a:t>Makeba</a:t>
            </a:r>
            <a:r>
              <a:rPr lang="fr-FR" sz="1200" dirty="0" smtClean="0">
                <a:solidFill>
                  <a:schemeClr val="tx1">
                    <a:lumMod val="65000"/>
                    <a:lumOff val="35000"/>
                  </a:schemeClr>
                </a:solidFill>
              </a:rPr>
              <a:t> et des lycées H. Boucher et H. </a:t>
            </a:r>
            <a:r>
              <a:rPr lang="fr-FR" sz="1200" dirty="0">
                <a:solidFill>
                  <a:schemeClr val="tx1">
                    <a:lumMod val="65000"/>
                    <a:lumOff val="35000"/>
                  </a:schemeClr>
                </a:solidFill>
              </a:rPr>
              <a:t>B</a:t>
            </a:r>
            <a:r>
              <a:rPr lang="fr-FR" sz="1200" dirty="0" smtClean="0">
                <a:solidFill>
                  <a:schemeClr val="tx1">
                    <a:lumMod val="65000"/>
                    <a:lumOff val="35000"/>
                  </a:schemeClr>
                </a:solidFill>
              </a:rPr>
              <a:t>ergson </a:t>
            </a:r>
          </a:p>
          <a:p>
            <a:r>
              <a:rPr lang="fr-FR" sz="1200" b="1" dirty="0" smtClean="0">
                <a:solidFill>
                  <a:schemeClr val="tx1">
                    <a:lumMod val="65000"/>
                    <a:lumOff val="35000"/>
                  </a:schemeClr>
                </a:solidFill>
              </a:rPr>
              <a:t>Source </a:t>
            </a:r>
            <a:r>
              <a:rPr lang="fr-FR" sz="1200" dirty="0" smtClean="0">
                <a:solidFill>
                  <a:schemeClr val="tx1">
                    <a:lumMod val="65000"/>
                    <a:lumOff val="35000"/>
                  </a:schemeClr>
                </a:solidFill>
              </a:rPr>
              <a:t>: enquête « Filles/Garçons : tout-tes </a:t>
            </a:r>
            <a:r>
              <a:rPr lang="fr-FR" sz="1200" dirty="0" err="1" smtClean="0">
                <a:solidFill>
                  <a:schemeClr val="tx1">
                    <a:lumMod val="65000"/>
                    <a:lumOff val="35000"/>
                  </a:schemeClr>
                </a:solidFill>
              </a:rPr>
              <a:t>pareil-les</a:t>
            </a:r>
            <a:r>
              <a:rPr lang="fr-FR" sz="1200" dirty="0" smtClean="0">
                <a:solidFill>
                  <a:schemeClr val="tx1">
                    <a:lumMod val="65000"/>
                    <a:lumOff val="35000"/>
                  </a:schemeClr>
                </a:solidFill>
              </a:rPr>
              <a:t>, </a:t>
            </a:r>
            <a:r>
              <a:rPr lang="fr-FR" sz="1200" dirty="0" err="1" smtClean="0">
                <a:solidFill>
                  <a:schemeClr val="tx1">
                    <a:lumMod val="65000"/>
                    <a:lumOff val="35000"/>
                  </a:schemeClr>
                </a:solidFill>
              </a:rPr>
              <a:t>tou-tes</a:t>
            </a:r>
            <a:r>
              <a:rPr lang="fr-FR" sz="1200" dirty="0" smtClean="0">
                <a:solidFill>
                  <a:schemeClr val="tx1">
                    <a:lumMod val="65000"/>
                    <a:lumOff val="35000"/>
                  </a:schemeClr>
                </a:solidFill>
              </a:rPr>
              <a:t> </a:t>
            </a:r>
            <a:r>
              <a:rPr lang="fr-FR" sz="1200" dirty="0" err="1" smtClean="0">
                <a:solidFill>
                  <a:schemeClr val="tx1">
                    <a:lumMod val="65000"/>
                    <a:lumOff val="35000"/>
                  </a:schemeClr>
                </a:solidFill>
              </a:rPr>
              <a:t>différent-es</a:t>
            </a:r>
            <a:r>
              <a:rPr lang="fr-FR" sz="1200" dirty="0" smtClean="0">
                <a:solidFill>
                  <a:schemeClr val="tx1">
                    <a:lumMod val="65000"/>
                    <a:lumOff val="35000"/>
                  </a:schemeClr>
                </a:solidFill>
              </a:rPr>
              <a:t> ? », 2022</a:t>
            </a:r>
            <a:endParaRPr lang="fr-FR" sz="1200" dirty="0">
              <a:solidFill>
                <a:schemeClr val="tx1">
                  <a:lumMod val="65000"/>
                  <a:lumOff val="35000"/>
                </a:schemeClr>
              </a:solidFill>
            </a:endParaRPr>
          </a:p>
        </p:txBody>
      </p:sp>
    </p:spTree>
    <p:extLst>
      <p:ext uri="{BB962C8B-B14F-4D97-AF65-F5344CB8AC3E}">
        <p14:creationId xmlns:p14="http://schemas.microsoft.com/office/powerpoint/2010/main" val="4254878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r>
              <a:rPr lang="fr-FR" sz="3200" dirty="0">
                <a:solidFill>
                  <a:srgbClr val="FF0000"/>
                </a:solidFill>
              </a:rPr>
              <a:t>Configuration familiale</a:t>
            </a:r>
          </a:p>
        </p:txBody>
      </p:sp>
      <p:graphicFrame>
        <p:nvGraphicFramePr>
          <p:cNvPr id="8" name="Espace réservé du contenu 7"/>
          <p:cNvGraphicFramePr>
            <a:graphicFrameLocks noGrp="1"/>
          </p:cNvGraphicFramePr>
          <p:nvPr>
            <p:ph sz="quarter" idx="4"/>
            <p:extLst/>
          </p:nvPr>
        </p:nvGraphicFramePr>
        <p:xfrm>
          <a:off x="486320" y="1989574"/>
          <a:ext cx="5638800" cy="2910716"/>
        </p:xfrm>
        <a:graphic>
          <a:graphicData uri="http://schemas.openxmlformats.org/drawingml/2006/table">
            <a:tbl>
              <a:tblPr>
                <a:tableStyleId>{5C22544A-7EE6-4342-B048-85BDC9FD1C3A}</a:tableStyleId>
              </a:tblPr>
              <a:tblGrid>
                <a:gridCol w="2533650">
                  <a:extLst>
                    <a:ext uri="{9D8B030D-6E8A-4147-A177-3AD203B41FA5}">
                      <a16:colId xmlns:a16="http://schemas.microsoft.com/office/drawing/2014/main" val="2970275796"/>
                    </a:ext>
                  </a:extLst>
                </a:gridCol>
                <a:gridCol w="733425">
                  <a:extLst>
                    <a:ext uri="{9D8B030D-6E8A-4147-A177-3AD203B41FA5}">
                      <a16:colId xmlns:a16="http://schemas.microsoft.com/office/drawing/2014/main" val="3829555270"/>
                    </a:ext>
                  </a:extLst>
                </a:gridCol>
                <a:gridCol w="733425">
                  <a:extLst>
                    <a:ext uri="{9D8B030D-6E8A-4147-A177-3AD203B41FA5}">
                      <a16:colId xmlns:a16="http://schemas.microsoft.com/office/drawing/2014/main" val="3062636136"/>
                    </a:ext>
                  </a:extLst>
                </a:gridCol>
                <a:gridCol w="752475">
                  <a:extLst>
                    <a:ext uri="{9D8B030D-6E8A-4147-A177-3AD203B41FA5}">
                      <a16:colId xmlns:a16="http://schemas.microsoft.com/office/drawing/2014/main" val="3190766535"/>
                    </a:ext>
                  </a:extLst>
                </a:gridCol>
                <a:gridCol w="885825">
                  <a:extLst>
                    <a:ext uri="{9D8B030D-6E8A-4147-A177-3AD203B41FA5}">
                      <a16:colId xmlns:a16="http://schemas.microsoft.com/office/drawing/2014/main" val="2844799083"/>
                    </a:ext>
                  </a:extLst>
                </a:gridCol>
              </a:tblGrid>
              <a:tr h="336428">
                <a:tc>
                  <a:txBody>
                    <a:bodyPr/>
                    <a:lstStyle/>
                    <a:p>
                      <a:pPr algn="l" fontAlgn="b"/>
                      <a:endParaRPr lang="fr-FR" sz="1600" b="1" i="0" u="none" strike="noStrike" dirty="0">
                        <a:solidFill>
                          <a:srgbClr val="000000"/>
                        </a:solidFill>
                        <a:effectLst/>
                        <a:latin typeface="Calibri" panose="020F0502020204030204" pitchFamily="34" charset="0"/>
                      </a:endParaRPr>
                    </a:p>
                  </a:txBody>
                  <a:tcPr marL="5278" marR="5278" marT="52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500" u="none" strike="noStrike" dirty="0" smtClean="0">
                          <a:effectLst/>
                        </a:rPr>
                        <a:t> </a:t>
                      </a:r>
                      <a:r>
                        <a:rPr lang="fr-FR" sz="1500" u="none" strike="noStrike" dirty="0" err="1">
                          <a:effectLst/>
                        </a:rPr>
                        <a:t>Makeba</a:t>
                      </a:r>
                      <a:endParaRPr lang="fr-FR" sz="1500" b="1" i="0" u="none" strike="noStrike" dirty="0">
                        <a:solidFill>
                          <a:srgbClr val="00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500" u="none" strike="noStrike" dirty="0" smtClean="0">
                          <a:effectLst/>
                        </a:rPr>
                        <a:t>Bergson</a:t>
                      </a:r>
                      <a:endParaRPr lang="fr-FR" sz="1500" b="1" i="0" u="none" strike="noStrike" dirty="0">
                        <a:solidFill>
                          <a:srgbClr val="00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500" u="none" strike="noStrike" dirty="0" smtClean="0">
                          <a:effectLst/>
                        </a:rPr>
                        <a:t>Boucher</a:t>
                      </a:r>
                      <a:endParaRPr lang="fr-FR" sz="1500" b="1" i="0" u="none" strike="noStrike" dirty="0">
                        <a:solidFill>
                          <a:srgbClr val="00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500" u="none" strike="noStrike" dirty="0" smtClean="0">
                          <a:effectLst/>
                        </a:rPr>
                        <a:t>Ensemble</a:t>
                      </a:r>
                      <a:endParaRPr lang="fr-FR" sz="1500" b="1" i="0" u="none" strike="noStrike" dirty="0">
                        <a:solidFill>
                          <a:srgbClr val="00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710666974"/>
                  </a:ext>
                </a:extLst>
              </a:tr>
              <a:tr h="455931">
                <a:tc>
                  <a:txBody>
                    <a:bodyPr/>
                    <a:lstStyle/>
                    <a:p>
                      <a:pPr algn="l" fontAlgn="b"/>
                      <a:r>
                        <a:rPr lang="fr-FR" sz="1500" b="0" i="0" u="none" strike="noStrike" dirty="0" smtClean="0">
                          <a:solidFill>
                            <a:srgbClr val="000000"/>
                          </a:solidFill>
                          <a:effectLst/>
                          <a:latin typeface="Calibri" panose="020F0502020204030204" pitchFamily="34" charset="0"/>
                        </a:rPr>
                        <a:t> Vit</a:t>
                      </a:r>
                      <a:r>
                        <a:rPr lang="fr-FR" sz="1500" b="0" i="0" u="none" strike="noStrike" baseline="0" dirty="0" smtClean="0">
                          <a:solidFill>
                            <a:srgbClr val="000000"/>
                          </a:solidFill>
                          <a:effectLst/>
                          <a:latin typeface="Calibri" panose="020F0502020204030204" pitchFamily="34" charset="0"/>
                        </a:rPr>
                        <a:t> avec ses deux parents</a:t>
                      </a:r>
                      <a:endParaRPr lang="fr-FR" sz="1500" b="0" i="0" u="none" strike="noStrike" dirty="0">
                        <a:solidFill>
                          <a:srgbClr val="00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500" u="none" strike="noStrike" dirty="0" smtClean="0">
                          <a:solidFill>
                            <a:srgbClr val="FF0000"/>
                          </a:solidFill>
                          <a:effectLst/>
                        </a:rPr>
                        <a:t>69%</a:t>
                      </a:r>
                      <a:endParaRPr lang="fr-FR" sz="1500" b="0" i="0" u="none" strike="noStrike" dirty="0">
                        <a:solidFill>
                          <a:srgbClr val="FF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500" u="none" strike="noStrike" dirty="0" smtClean="0">
                          <a:effectLst/>
                        </a:rPr>
                        <a:t>59%</a:t>
                      </a:r>
                      <a:endParaRPr lang="fr-FR" sz="1500" b="0" i="0" u="none" strike="noStrike" dirty="0">
                        <a:solidFill>
                          <a:srgbClr val="00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500" u="none" strike="noStrike" dirty="0" smtClean="0">
                          <a:effectLst/>
                        </a:rPr>
                        <a:t>60%</a:t>
                      </a:r>
                      <a:endParaRPr lang="fr-FR" sz="1500" b="0" i="0" u="none" strike="noStrike" dirty="0">
                        <a:solidFill>
                          <a:srgbClr val="00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500" u="none" strike="noStrike" dirty="0" smtClean="0">
                          <a:effectLst/>
                        </a:rPr>
                        <a:t>61%</a:t>
                      </a:r>
                      <a:endParaRPr lang="fr-FR" sz="1500" b="0" i="0" u="none" strike="noStrike" dirty="0">
                        <a:solidFill>
                          <a:srgbClr val="00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424094510"/>
                  </a:ext>
                </a:extLst>
              </a:tr>
              <a:tr h="533400">
                <a:tc>
                  <a:txBody>
                    <a:bodyPr/>
                    <a:lstStyle/>
                    <a:p>
                      <a:pPr algn="l" fontAlgn="b"/>
                      <a:r>
                        <a:rPr lang="fr-FR" sz="1500" b="0" i="0" u="none" strike="noStrike" dirty="0" smtClean="0">
                          <a:solidFill>
                            <a:srgbClr val="000000"/>
                          </a:solidFill>
                          <a:effectLst/>
                          <a:latin typeface="Calibri" panose="020F0502020204030204" pitchFamily="34" charset="0"/>
                        </a:rPr>
                        <a:t> Vit en partie chez l’un, en partie chez l’autre</a:t>
                      </a:r>
                      <a:endParaRPr lang="fr-FR" sz="1500" b="0" i="0" u="none" strike="noStrike" dirty="0">
                        <a:solidFill>
                          <a:srgbClr val="00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500" u="none" strike="noStrike" dirty="0" smtClean="0">
                          <a:effectLst/>
                        </a:rPr>
                        <a:t>5%</a:t>
                      </a:r>
                      <a:endParaRPr lang="fr-FR" sz="1500" b="0" i="0" u="none" strike="noStrike" dirty="0">
                        <a:solidFill>
                          <a:srgbClr val="00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500" u="none" strike="noStrike" dirty="0" smtClean="0">
                          <a:effectLst/>
                        </a:rPr>
                        <a:t>8%</a:t>
                      </a:r>
                      <a:endParaRPr lang="fr-FR" sz="1500" b="0" i="0" u="none" strike="noStrike" dirty="0">
                        <a:solidFill>
                          <a:srgbClr val="00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500" u="none" strike="noStrike" dirty="0" smtClean="0">
                          <a:solidFill>
                            <a:srgbClr val="FF0000"/>
                          </a:solidFill>
                          <a:effectLst/>
                        </a:rPr>
                        <a:t>17%</a:t>
                      </a:r>
                      <a:endParaRPr lang="fr-FR" sz="1500" b="0" i="0" u="none" strike="noStrike" dirty="0">
                        <a:solidFill>
                          <a:srgbClr val="FF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500" u="none" strike="noStrike" dirty="0" smtClean="0">
                          <a:effectLst/>
                        </a:rPr>
                        <a:t>12%</a:t>
                      </a:r>
                      <a:endParaRPr lang="fr-FR" sz="1500" b="0" i="0" u="none" strike="noStrike" dirty="0">
                        <a:solidFill>
                          <a:srgbClr val="00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464566227"/>
                  </a:ext>
                </a:extLst>
              </a:tr>
              <a:tr h="534669">
                <a:tc>
                  <a:txBody>
                    <a:bodyPr/>
                    <a:lstStyle/>
                    <a:p>
                      <a:pPr algn="l" fontAlgn="b"/>
                      <a:r>
                        <a:rPr lang="fr-FR" sz="1500" b="0" i="0" u="none" strike="noStrike" dirty="0" smtClean="0">
                          <a:solidFill>
                            <a:srgbClr val="000000"/>
                          </a:solidFill>
                          <a:effectLst/>
                          <a:latin typeface="Calibri" panose="020F0502020204030204" pitchFamily="34" charset="0"/>
                        </a:rPr>
                        <a:t> Vit avec un seul de ses parents</a:t>
                      </a:r>
                      <a:endParaRPr lang="fr-FR" sz="1500" b="0" i="0" u="none" strike="noStrike" dirty="0">
                        <a:solidFill>
                          <a:srgbClr val="00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500" u="none" strike="noStrike" dirty="0" smtClean="0">
                          <a:effectLst/>
                        </a:rPr>
                        <a:t>24%</a:t>
                      </a:r>
                      <a:endParaRPr lang="fr-FR" sz="1500" b="0" i="0" u="none" strike="noStrike" dirty="0">
                        <a:solidFill>
                          <a:srgbClr val="00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500" u="none" strike="noStrike" dirty="0" smtClean="0">
                          <a:solidFill>
                            <a:srgbClr val="FF0000"/>
                          </a:solidFill>
                          <a:effectLst/>
                        </a:rPr>
                        <a:t>30%</a:t>
                      </a:r>
                      <a:endParaRPr lang="fr-FR" sz="1500" b="0" i="0" u="none" strike="noStrike" dirty="0">
                        <a:solidFill>
                          <a:srgbClr val="FF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500" u="none" strike="noStrike" dirty="0" smtClean="0">
                          <a:effectLst/>
                        </a:rPr>
                        <a:t>22%</a:t>
                      </a:r>
                      <a:endParaRPr lang="fr-FR" sz="1500" b="0" i="0" u="none" strike="noStrike" dirty="0">
                        <a:solidFill>
                          <a:srgbClr val="00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500" u="none" strike="noStrike" dirty="0" smtClean="0">
                          <a:effectLst/>
                        </a:rPr>
                        <a:t>25%</a:t>
                      </a:r>
                      <a:endParaRPr lang="fr-FR" sz="1500" b="0" i="0" u="none" strike="noStrike" dirty="0">
                        <a:solidFill>
                          <a:srgbClr val="00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30898239"/>
                  </a:ext>
                </a:extLst>
              </a:tr>
              <a:tr h="522606">
                <a:tc>
                  <a:txBody>
                    <a:bodyPr/>
                    <a:lstStyle/>
                    <a:p>
                      <a:pPr algn="l" fontAlgn="b"/>
                      <a:r>
                        <a:rPr lang="fr-FR" sz="1500" u="none" strike="noStrike" dirty="0" smtClean="0">
                          <a:effectLst/>
                        </a:rPr>
                        <a:t> Ne vit ni chez l’un,</a:t>
                      </a:r>
                      <a:r>
                        <a:rPr lang="fr-FR" sz="1500" u="none" strike="noStrike" baseline="0" dirty="0" smtClean="0">
                          <a:effectLst/>
                        </a:rPr>
                        <a:t> ni chez l’autre</a:t>
                      </a:r>
                      <a:endParaRPr lang="fr-FR" sz="1500" b="0" i="0" u="none" strike="noStrike" dirty="0">
                        <a:solidFill>
                          <a:srgbClr val="00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500" u="none" strike="noStrike" dirty="0" smtClean="0">
                          <a:effectLst/>
                        </a:rPr>
                        <a:t>2%</a:t>
                      </a:r>
                      <a:endParaRPr lang="fr-FR" sz="1500" b="0" i="0" u="none" strike="noStrike" dirty="0">
                        <a:solidFill>
                          <a:srgbClr val="00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500" u="none" strike="noStrike" dirty="0" smtClean="0">
                          <a:solidFill>
                            <a:schemeClr val="tx1"/>
                          </a:solidFill>
                          <a:effectLst/>
                        </a:rPr>
                        <a:t>3%</a:t>
                      </a:r>
                      <a:endParaRPr lang="fr-FR" sz="1500" b="0" i="0" u="none" strike="noStrike" dirty="0">
                        <a:solidFill>
                          <a:schemeClr val="tx1"/>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500" u="none" strike="noStrike" dirty="0" smtClean="0">
                          <a:effectLst/>
                        </a:rPr>
                        <a:t>1%</a:t>
                      </a:r>
                      <a:endParaRPr lang="fr-FR" sz="1500" b="0" i="0" u="none" strike="noStrike" dirty="0">
                        <a:solidFill>
                          <a:srgbClr val="00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500" u="none" strike="noStrike" dirty="0" smtClean="0">
                          <a:effectLst/>
                        </a:rPr>
                        <a:t>2%</a:t>
                      </a:r>
                      <a:endParaRPr lang="fr-FR" sz="1500" b="0" i="0" u="none" strike="noStrike" dirty="0">
                        <a:solidFill>
                          <a:srgbClr val="00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603292086"/>
                  </a:ext>
                </a:extLst>
              </a:tr>
              <a:tr h="527682">
                <a:tc>
                  <a:txBody>
                    <a:bodyPr/>
                    <a:lstStyle/>
                    <a:p>
                      <a:pPr algn="l" fontAlgn="b"/>
                      <a:r>
                        <a:rPr lang="fr-FR" sz="1500" u="none" strike="noStrike" dirty="0" smtClean="0">
                          <a:effectLst/>
                        </a:rPr>
                        <a:t> Total </a:t>
                      </a:r>
                      <a:endParaRPr lang="fr-FR" sz="1500" b="1" i="0" u="none" strike="noStrike" dirty="0">
                        <a:solidFill>
                          <a:srgbClr val="00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500" u="none" strike="noStrike" dirty="0" smtClean="0">
                          <a:effectLst/>
                        </a:rPr>
                        <a:t>100%</a:t>
                      </a:r>
                      <a:endParaRPr lang="fr-FR" sz="1500" b="1" i="0" u="none" strike="noStrike" dirty="0">
                        <a:solidFill>
                          <a:srgbClr val="00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500" u="none" strike="noStrike" dirty="0" smtClean="0">
                          <a:effectLst/>
                        </a:rPr>
                        <a:t>100%</a:t>
                      </a:r>
                      <a:endParaRPr lang="fr-FR" sz="1500" b="1" i="0" u="none" strike="noStrike" dirty="0">
                        <a:solidFill>
                          <a:srgbClr val="00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500" u="none" strike="noStrike" dirty="0" smtClean="0">
                          <a:effectLst/>
                        </a:rPr>
                        <a:t>100%</a:t>
                      </a:r>
                      <a:endParaRPr lang="fr-FR" sz="1500" b="1" i="0" u="none" strike="noStrike" dirty="0">
                        <a:solidFill>
                          <a:srgbClr val="00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500" u="none" strike="noStrike" dirty="0" smtClean="0">
                          <a:effectLst/>
                        </a:rPr>
                        <a:t>100%</a:t>
                      </a:r>
                      <a:endParaRPr lang="fr-FR" sz="1500" b="1" i="0" u="none" strike="noStrike" dirty="0">
                        <a:solidFill>
                          <a:srgbClr val="000000"/>
                        </a:solidFill>
                        <a:effectLst/>
                        <a:latin typeface="Calibri" panose="020F0502020204030204" pitchFamily="34" charset="0"/>
                      </a:endParaRPr>
                    </a:p>
                  </a:txBody>
                  <a:tcPr marL="5278" marR="5278" marT="5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731720532"/>
                  </a:ext>
                </a:extLst>
              </a:tr>
            </a:tbl>
          </a:graphicData>
        </a:graphic>
      </p:graphicFrame>
      <p:sp>
        <p:nvSpPr>
          <p:cNvPr id="9" name="ZoneTexte 8"/>
          <p:cNvSpPr txBox="1"/>
          <p:nvPr/>
        </p:nvSpPr>
        <p:spPr>
          <a:xfrm>
            <a:off x="402183" y="5039780"/>
            <a:ext cx="5441073" cy="461665"/>
          </a:xfrm>
          <a:prstGeom prst="rect">
            <a:avLst/>
          </a:prstGeom>
          <a:noFill/>
        </p:spPr>
        <p:txBody>
          <a:bodyPr wrap="square" rtlCol="0">
            <a:spAutoFit/>
          </a:bodyPr>
          <a:lstStyle/>
          <a:p>
            <a:r>
              <a:rPr lang="fr-FR" sz="1200" b="1" dirty="0" smtClean="0">
                <a:solidFill>
                  <a:schemeClr val="tx1">
                    <a:lumMod val="65000"/>
                    <a:lumOff val="35000"/>
                  </a:schemeClr>
                </a:solidFill>
              </a:rPr>
              <a:t>Champ</a:t>
            </a:r>
            <a:r>
              <a:rPr lang="fr-FR" sz="1200" dirty="0" smtClean="0">
                <a:solidFill>
                  <a:schemeClr val="tx1">
                    <a:lumMod val="65000"/>
                    <a:lumOff val="35000"/>
                  </a:schemeClr>
                </a:solidFill>
              </a:rPr>
              <a:t> : élèves du collège M. </a:t>
            </a:r>
            <a:r>
              <a:rPr lang="fr-FR" sz="1200" dirty="0" err="1" smtClean="0">
                <a:solidFill>
                  <a:schemeClr val="tx1">
                    <a:lumMod val="65000"/>
                    <a:lumOff val="35000"/>
                  </a:schemeClr>
                </a:solidFill>
              </a:rPr>
              <a:t>Makeba</a:t>
            </a:r>
            <a:r>
              <a:rPr lang="fr-FR" sz="1200" dirty="0" smtClean="0">
                <a:solidFill>
                  <a:schemeClr val="tx1">
                    <a:lumMod val="65000"/>
                    <a:lumOff val="35000"/>
                  </a:schemeClr>
                </a:solidFill>
              </a:rPr>
              <a:t> et des lycées H. Boucher et H. </a:t>
            </a:r>
            <a:r>
              <a:rPr lang="fr-FR" sz="1200" dirty="0">
                <a:solidFill>
                  <a:schemeClr val="tx1">
                    <a:lumMod val="65000"/>
                    <a:lumOff val="35000"/>
                  </a:schemeClr>
                </a:solidFill>
              </a:rPr>
              <a:t>B</a:t>
            </a:r>
            <a:r>
              <a:rPr lang="fr-FR" sz="1200" dirty="0" smtClean="0">
                <a:solidFill>
                  <a:schemeClr val="tx1">
                    <a:lumMod val="65000"/>
                    <a:lumOff val="35000"/>
                  </a:schemeClr>
                </a:solidFill>
              </a:rPr>
              <a:t>ergson </a:t>
            </a:r>
          </a:p>
          <a:p>
            <a:r>
              <a:rPr lang="fr-FR" sz="1200" b="1" dirty="0" smtClean="0">
                <a:solidFill>
                  <a:schemeClr val="tx1">
                    <a:lumMod val="65000"/>
                    <a:lumOff val="35000"/>
                  </a:schemeClr>
                </a:solidFill>
              </a:rPr>
              <a:t>Source </a:t>
            </a:r>
            <a:r>
              <a:rPr lang="fr-FR" sz="1200" dirty="0" smtClean="0">
                <a:solidFill>
                  <a:schemeClr val="tx1">
                    <a:lumMod val="65000"/>
                    <a:lumOff val="35000"/>
                  </a:schemeClr>
                </a:solidFill>
              </a:rPr>
              <a:t>: enquête « Filles/Garçons : tout-tes </a:t>
            </a:r>
            <a:r>
              <a:rPr lang="fr-FR" sz="1200" dirty="0" err="1" smtClean="0">
                <a:solidFill>
                  <a:schemeClr val="tx1">
                    <a:lumMod val="65000"/>
                    <a:lumOff val="35000"/>
                  </a:schemeClr>
                </a:solidFill>
              </a:rPr>
              <a:t>pareil-les</a:t>
            </a:r>
            <a:r>
              <a:rPr lang="fr-FR" sz="1200" dirty="0" smtClean="0">
                <a:solidFill>
                  <a:schemeClr val="tx1">
                    <a:lumMod val="65000"/>
                    <a:lumOff val="35000"/>
                  </a:schemeClr>
                </a:solidFill>
              </a:rPr>
              <a:t>, </a:t>
            </a:r>
            <a:r>
              <a:rPr lang="fr-FR" sz="1200" dirty="0" err="1" smtClean="0">
                <a:solidFill>
                  <a:schemeClr val="tx1">
                    <a:lumMod val="65000"/>
                    <a:lumOff val="35000"/>
                  </a:schemeClr>
                </a:solidFill>
              </a:rPr>
              <a:t>tou-tes</a:t>
            </a:r>
            <a:r>
              <a:rPr lang="fr-FR" sz="1200" dirty="0" smtClean="0">
                <a:solidFill>
                  <a:schemeClr val="tx1">
                    <a:lumMod val="65000"/>
                    <a:lumOff val="35000"/>
                  </a:schemeClr>
                </a:solidFill>
              </a:rPr>
              <a:t> </a:t>
            </a:r>
            <a:r>
              <a:rPr lang="fr-FR" sz="1200" dirty="0" err="1" smtClean="0">
                <a:solidFill>
                  <a:schemeClr val="tx1">
                    <a:lumMod val="65000"/>
                    <a:lumOff val="35000"/>
                  </a:schemeClr>
                </a:solidFill>
              </a:rPr>
              <a:t>différent-es</a:t>
            </a:r>
            <a:r>
              <a:rPr lang="fr-FR" sz="1200" dirty="0" smtClean="0">
                <a:solidFill>
                  <a:schemeClr val="tx1">
                    <a:lumMod val="65000"/>
                    <a:lumOff val="35000"/>
                  </a:schemeClr>
                </a:solidFill>
              </a:rPr>
              <a:t> ? », 2022</a:t>
            </a:r>
            <a:endParaRPr lang="fr-FR" sz="1200" dirty="0">
              <a:solidFill>
                <a:schemeClr val="tx1">
                  <a:lumMod val="65000"/>
                  <a:lumOff val="35000"/>
                </a:schemeClr>
              </a:solidFill>
            </a:endParaRPr>
          </a:p>
        </p:txBody>
      </p:sp>
      <p:sp>
        <p:nvSpPr>
          <p:cNvPr id="10" name="Espace réservé du texte 2"/>
          <p:cNvSpPr>
            <a:spLocks noGrp="1"/>
          </p:cNvSpPr>
          <p:nvPr>
            <p:ph type="body" idx="1"/>
          </p:nvPr>
        </p:nvSpPr>
        <p:spPr>
          <a:xfrm>
            <a:off x="1338809" y="1471613"/>
            <a:ext cx="4100512" cy="438150"/>
          </a:xfrm>
        </p:spPr>
        <p:txBody>
          <a:bodyPr/>
          <a:lstStyle/>
          <a:p>
            <a:r>
              <a:rPr lang="fr-FR" dirty="0" err="1" smtClean="0"/>
              <a:t>Co-résidence</a:t>
            </a:r>
            <a:r>
              <a:rPr lang="fr-FR" dirty="0" smtClean="0"/>
              <a:t> avec les parents</a:t>
            </a:r>
            <a:endParaRPr lang="fr-FR" dirty="0"/>
          </a:p>
        </p:txBody>
      </p:sp>
      <p:sp>
        <p:nvSpPr>
          <p:cNvPr id="11" name="Espace réservé du texte 2"/>
          <p:cNvSpPr>
            <a:spLocks noGrp="1"/>
          </p:cNvSpPr>
          <p:nvPr>
            <p:ph type="body" idx="1"/>
          </p:nvPr>
        </p:nvSpPr>
        <p:spPr>
          <a:xfrm>
            <a:off x="6488415" y="1168582"/>
            <a:ext cx="5157787" cy="438150"/>
          </a:xfrm>
        </p:spPr>
        <p:txBody>
          <a:bodyPr/>
          <a:lstStyle/>
          <a:p>
            <a:r>
              <a:rPr lang="fr-FR" dirty="0" smtClean="0"/>
              <a:t>Nombre de frères et sœurs des élèves</a:t>
            </a:r>
            <a:endParaRPr lang="fr-FR" dirty="0"/>
          </a:p>
        </p:txBody>
      </p:sp>
      <p:graphicFrame>
        <p:nvGraphicFramePr>
          <p:cNvPr id="12" name="Espace réservé du contenu 6"/>
          <p:cNvGraphicFramePr>
            <a:graphicFrameLocks noGrp="1"/>
          </p:cNvGraphicFramePr>
          <p:nvPr>
            <p:ph sz="half" idx="2"/>
            <p:extLst/>
          </p:nvPr>
        </p:nvGraphicFramePr>
        <p:xfrm>
          <a:off x="6488415" y="1606732"/>
          <a:ext cx="5157787"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13" name="ZoneTexte 12"/>
          <p:cNvSpPr txBox="1"/>
          <p:nvPr/>
        </p:nvSpPr>
        <p:spPr>
          <a:xfrm>
            <a:off x="6696847" y="5258666"/>
            <a:ext cx="5126006" cy="646331"/>
          </a:xfrm>
          <a:prstGeom prst="rect">
            <a:avLst/>
          </a:prstGeom>
          <a:noFill/>
        </p:spPr>
        <p:txBody>
          <a:bodyPr wrap="square" rtlCol="0">
            <a:spAutoFit/>
          </a:bodyPr>
          <a:lstStyle/>
          <a:p>
            <a:r>
              <a:rPr lang="fr-FR" sz="1200" b="1" dirty="0" smtClean="0">
                <a:solidFill>
                  <a:schemeClr val="tx1">
                    <a:lumMod val="65000"/>
                    <a:lumOff val="35000"/>
                  </a:schemeClr>
                </a:solidFill>
              </a:rPr>
              <a:t>Champ</a:t>
            </a:r>
            <a:r>
              <a:rPr lang="fr-FR" sz="1200" dirty="0" smtClean="0">
                <a:solidFill>
                  <a:schemeClr val="tx1">
                    <a:lumMod val="65000"/>
                    <a:lumOff val="35000"/>
                  </a:schemeClr>
                </a:solidFill>
              </a:rPr>
              <a:t> : élèves du collège M. </a:t>
            </a:r>
            <a:r>
              <a:rPr lang="fr-FR" sz="1200" dirty="0" err="1" smtClean="0">
                <a:solidFill>
                  <a:schemeClr val="tx1">
                    <a:lumMod val="65000"/>
                    <a:lumOff val="35000"/>
                  </a:schemeClr>
                </a:solidFill>
              </a:rPr>
              <a:t>Makeba</a:t>
            </a:r>
            <a:r>
              <a:rPr lang="fr-FR" sz="1200" dirty="0" smtClean="0">
                <a:solidFill>
                  <a:schemeClr val="tx1">
                    <a:lumMod val="65000"/>
                    <a:lumOff val="35000"/>
                  </a:schemeClr>
                </a:solidFill>
              </a:rPr>
              <a:t> et des lycées H. Boucher et H. </a:t>
            </a:r>
            <a:r>
              <a:rPr lang="fr-FR" sz="1200" dirty="0">
                <a:solidFill>
                  <a:schemeClr val="tx1">
                    <a:lumMod val="65000"/>
                    <a:lumOff val="35000"/>
                  </a:schemeClr>
                </a:solidFill>
              </a:rPr>
              <a:t>B</a:t>
            </a:r>
            <a:r>
              <a:rPr lang="fr-FR" sz="1200" dirty="0" smtClean="0">
                <a:solidFill>
                  <a:schemeClr val="tx1">
                    <a:lumMod val="65000"/>
                    <a:lumOff val="35000"/>
                  </a:schemeClr>
                </a:solidFill>
              </a:rPr>
              <a:t>ergson </a:t>
            </a:r>
          </a:p>
          <a:p>
            <a:r>
              <a:rPr lang="fr-FR" sz="1200" b="1" dirty="0" smtClean="0">
                <a:solidFill>
                  <a:schemeClr val="tx1">
                    <a:lumMod val="65000"/>
                    <a:lumOff val="35000"/>
                  </a:schemeClr>
                </a:solidFill>
              </a:rPr>
              <a:t>Source </a:t>
            </a:r>
            <a:r>
              <a:rPr lang="fr-FR" sz="1200" dirty="0" smtClean="0">
                <a:solidFill>
                  <a:schemeClr val="tx1">
                    <a:lumMod val="65000"/>
                    <a:lumOff val="35000"/>
                  </a:schemeClr>
                </a:solidFill>
              </a:rPr>
              <a:t>: enquête « Filles/Garçons : tout-tes </a:t>
            </a:r>
            <a:r>
              <a:rPr lang="fr-FR" sz="1200" dirty="0" err="1" smtClean="0">
                <a:solidFill>
                  <a:schemeClr val="tx1">
                    <a:lumMod val="65000"/>
                    <a:lumOff val="35000"/>
                  </a:schemeClr>
                </a:solidFill>
              </a:rPr>
              <a:t>pareil-les</a:t>
            </a:r>
            <a:r>
              <a:rPr lang="fr-FR" sz="1200" dirty="0" smtClean="0">
                <a:solidFill>
                  <a:schemeClr val="tx1">
                    <a:lumMod val="65000"/>
                    <a:lumOff val="35000"/>
                  </a:schemeClr>
                </a:solidFill>
              </a:rPr>
              <a:t>, </a:t>
            </a:r>
            <a:r>
              <a:rPr lang="fr-FR" sz="1200" dirty="0" err="1" smtClean="0">
                <a:solidFill>
                  <a:schemeClr val="tx1">
                    <a:lumMod val="65000"/>
                    <a:lumOff val="35000"/>
                  </a:schemeClr>
                </a:solidFill>
              </a:rPr>
              <a:t>tou-tes</a:t>
            </a:r>
            <a:r>
              <a:rPr lang="fr-FR" sz="1200" dirty="0" smtClean="0">
                <a:solidFill>
                  <a:schemeClr val="tx1">
                    <a:lumMod val="65000"/>
                    <a:lumOff val="35000"/>
                  </a:schemeClr>
                </a:solidFill>
              </a:rPr>
              <a:t> </a:t>
            </a:r>
            <a:r>
              <a:rPr lang="fr-FR" sz="1200" dirty="0" err="1" smtClean="0">
                <a:solidFill>
                  <a:schemeClr val="tx1">
                    <a:lumMod val="65000"/>
                    <a:lumOff val="35000"/>
                  </a:schemeClr>
                </a:solidFill>
              </a:rPr>
              <a:t>différent-es</a:t>
            </a:r>
            <a:r>
              <a:rPr lang="fr-FR" sz="1200" dirty="0" smtClean="0">
                <a:solidFill>
                  <a:schemeClr val="tx1">
                    <a:lumMod val="65000"/>
                    <a:lumOff val="35000"/>
                  </a:schemeClr>
                </a:solidFill>
              </a:rPr>
              <a:t> ? », 2022</a:t>
            </a:r>
            <a:endParaRPr lang="fr-FR" sz="1200" dirty="0">
              <a:solidFill>
                <a:schemeClr val="tx1">
                  <a:lumMod val="65000"/>
                  <a:lumOff val="35000"/>
                </a:schemeClr>
              </a:solidFill>
            </a:endParaRPr>
          </a:p>
        </p:txBody>
      </p:sp>
    </p:spTree>
    <p:extLst>
      <p:ext uri="{BB962C8B-B14F-4D97-AF65-F5344CB8AC3E}">
        <p14:creationId xmlns:p14="http://schemas.microsoft.com/office/powerpoint/2010/main" val="333619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r>
              <a:rPr lang="fr-FR" sz="3200" dirty="0" smtClean="0">
                <a:solidFill>
                  <a:srgbClr val="FF0000"/>
                </a:solidFill>
              </a:rPr>
              <a:t>Traditions familiales</a:t>
            </a:r>
            <a:endParaRPr lang="fr-FR" sz="3200" dirty="0">
              <a:solidFill>
                <a:srgbClr val="FF0000"/>
              </a:solidFill>
            </a:endParaRPr>
          </a:p>
        </p:txBody>
      </p:sp>
      <p:graphicFrame>
        <p:nvGraphicFramePr>
          <p:cNvPr id="7" name="Espace réservé du contenu 6"/>
          <p:cNvGraphicFramePr>
            <a:graphicFrameLocks noGrp="1"/>
          </p:cNvGraphicFramePr>
          <p:nvPr>
            <p:ph sz="half" idx="2"/>
            <p:extLst/>
          </p:nvPr>
        </p:nvGraphicFramePr>
        <p:xfrm>
          <a:off x="630168" y="1292707"/>
          <a:ext cx="10931665" cy="4874669"/>
        </p:xfrm>
        <a:graphic>
          <a:graphicData uri="http://schemas.openxmlformats.org/drawingml/2006/chart">
            <c:chart xmlns:c="http://schemas.openxmlformats.org/drawingml/2006/chart" xmlns:r="http://schemas.openxmlformats.org/officeDocument/2006/relationships" r:id="rId2"/>
          </a:graphicData>
        </a:graphic>
      </p:graphicFrame>
      <p:sp>
        <p:nvSpPr>
          <p:cNvPr id="8" name="ZoneTexte 7"/>
          <p:cNvSpPr txBox="1"/>
          <p:nvPr/>
        </p:nvSpPr>
        <p:spPr>
          <a:xfrm>
            <a:off x="9774405" y="4308881"/>
            <a:ext cx="2138922" cy="1384995"/>
          </a:xfrm>
          <a:prstGeom prst="rect">
            <a:avLst/>
          </a:prstGeom>
          <a:noFill/>
        </p:spPr>
        <p:txBody>
          <a:bodyPr wrap="square" rtlCol="0">
            <a:spAutoFit/>
          </a:bodyPr>
          <a:lstStyle/>
          <a:p>
            <a:r>
              <a:rPr lang="fr-FR" sz="1200" b="1" dirty="0" smtClean="0">
                <a:solidFill>
                  <a:schemeClr val="tx1">
                    <a:lumMod val="65000"/>
                    <a:lumOff val="35000"/>
                  </a:schemeClr>
                </a:solidFill>
              </a:rPr>
              <a:t>Champ</a:t>
            </a:r>
            <a:r>
              <a:rPr lang="fr-FR" sz="1200" dirty="0" smtClean="0">
                <a:solidFill>
                  <a:schemeClr val="tx1">
                    <a:lumMod val="65000"/>
                    <a:lumOff val="35000"/>
                  </a:schemeClr>
                </a:solidFill>
              </a:rPr>
              <a:t> : élèves du collège M. </a:t>
            </a:r>
            <a:r>
              <a:rPr lang="fr-FR" sz="1200" dirty="0" err="1" smtClean="0">
                <a:solidFill>
                  <a:schemeClr val="tx1">
                    <a:lumMod val="65000"/>
                    <a:lumOff val="35000"/>
                  </a:schemeClr>
                </a:solidFill>
              </a:rPr>
              <a:t>Makeba</a:t>
            </a:r>
            <a:r>
              <a:rPr lang="fr-FR" sz="1200" dirty="0" smtClean="0">
                <a:solidFill>
                  <a:schemeClr val="tx1">
                    <a:lumMod val="65000"/>
                    <a:lumOff val="35000"/>
                  </a:schemeClr>
                </a:solidFill>
              </a:rPr>
              <a:t> et des lycées H. Boucher et H. </a:t>
            </a:r>
            <a:r>
              <a:rPr lang="fr-FR" sz="1200" dirty="0">
                <a:solidFill>
                  <a:schemeClr val="tx1">
                    <a:lumMod val="65000"/>
                    <a:lumOff val="35000"/>
                  </a:schemeClr>
                </a:solidFill>
              </a:rPr>
              <a:t>B</a:t>
            </a:r>
            <a:r>
              <a:rPr lang="fr-FR" sz="1200" dirty="0" smtClean="0">
                <a:solidFill>
                  <a:schemeClr val="tx1">
                    <a:lumMod val="65000"/>
                    <a:lumOff val="35000"/>
                  </a:schemeClr>
                </a:solidFill>
              </a:rPr>
              <a:t>ergson </a:t>
            </a:r>
          </a:p>
          <a:p>
            <a:r>
              <a:rPr lang="fr-FR" sz="1200" b="1" dirty="0" smtClean="0">
                <a:solidFill>
                  <a:schemeClr val="tx1">
                    <a:lumMod val="65000"/>
                    <a:lumOff val="35000"/>
                  </a:schemeClr>
                </a:solidFill>
              </a:rPr>
              <a:t>Source </a:t>
            </a:r>
            <a:r>
              <a:rPr lang="fr-FR" sz="1200" dirty="0" smtClean="0">
                <a:solidFill>
                  <a:schemeClr val="tx1">
                    <a:lumMod val="65000"/>
                    <a:lumOff val="35000"/>
                  </a:schemeClr>
                </a:solidFill>
              </a:rPr>
              <a:t>: enquête « Filles/Garçons : tout-tes </a:t>
            </a:r>
            <a:r>
              <a:rPr lang="fr-FR" sz="1200" dirty="0" err="1" smtClean="0">
                <a:solidFill>
                  <a:schemeClr val="tx1">
                    <a:lumMod val="65000"/>
                    <a:lumOff val="35000"/>
                  </a:schemeClr>
                </a:solidFill>
              </a:rPr>
              <a:t>pareil-les</a:t>
            </a:r>
            <a:r>
              <a:rPr lang="fr-FR" sz="1200" dirty="0" smtClean="0">
                <a:solidFill>
                  <a:schemeClr val="tx1">
                    <a:lumMod val="65000"/>
                    <a:lumOff val="35000"/>
                  </a:schemeClr>
                </a:solidFill>
              </a:rPr>
              <a:t>, </a:t>
            </a:r>
            <a:r>
              <a:rPr lang="fr-FR" sz="1200" dirty="0" err="1" smtClean="0">
                <a:solidFill>
                  <a:schemeClr val="tx1">
                    <a:lumMod val="65000"/>
                    <a:lumOff val="35000"/>
                  </a:schemeClr>
                </a:solidFill>
              </a:rPr>
              <a:t>tou-tes</a:t>
            </a:r>
            <a:r>
              <a:rPr lang="fr-FR" sz="1200" dirty="0" smtClean="0">
                <a:solidFill>
                  <a:schemeClr val="tx1">
                    <a:lumMod val="65000"/>
                    <a:lumOff val="35000"/>
                  </a:schemeClr>
                </a:solidFill>
              </a:rPr>
              <a:t> </a:t>
            </a:r>
            <a:r>
              <a:rPr lang="fr-FR" sz="1200" dirty="0" err="1" smtClean="0">
                <a:solidFill>
                  <a:schemeClr val="tx1">
                    <a:lumMod val="65000"/>
                    <a:lumOff val="35000"/>
                  </a:schemeClr>
                </a:solidFill>
              </a:rPr>
              <a:t>différent-es</a:t>
            </a:r>
            <a:r>
              <a:rPr lang="fr-FR" sz="1200" dirty="0" smtClean="0">
                <a:solidFill>
                  <a:schemeClr val="tx1">
                    <a:lumMod val="65000"/>
                    <a:lumOff val="35000"/>
                  </a:schemeClr>
                </a:solidFill>
              </a:rPr>
              <a:t> ? », 2022</a:t>
            </a:r>
            <a:endParaRPr lang="fr-FR" sz="1200" dirty="0">
              <a:solidFill>
                <a:schemeClr val="tx1">
                  <a:lumMod val="65000"/>
                  <a:lumOff val="35000"/>
                </a:schemeClr>
              </a:solidFill>
            </a:endParaRPr>
          </a:p>
        </p:txBody>
      </p:sp>
    </p:spTree>
    <p:extLst>
      <p:ext uri="{BB962C8B-B14F-4D97-AF65-F5344CB8AC3E}">
        <p14:creationId xmlns:p14="http://schemas.microsoft.com/office/powerpoint/2010/main" val="2861852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7"/>
          <p:cNvGraphicFramePr>
            <a:graphicFrameLocks noGrp="1"/>
          </p:cNvGraphicFramePr>
          <p:nvPr>
            <p:ph sz="half" idx="2"/>
            <p:extLst/>
          </p:nvPr>
        </p:nvGraphicFramePr>
        <p:xfrm>
          <a:off x="839788" y="1929916"/>
          <a:ext cx="10714200" cy="2932581"/>
        </p:xfrm>
        <a:graphic>
          <a:graphicData uri="http://schemas.openxmlformats.org/drawingml/2006/table">
            <a:tbl>
              <a:tblPr/>
              <a:tblGrid>
                <a:gridCol w="1794924">
                  <a:extLst>
                    <a:ext uri="{9D8B030D-6E8A-4147-A177-3AD203B41FA5}">
                      <a16:colId xmlns:a16="http://schemas.microsoft.com/office/drawing/2014/main" val="1240097582"/>
                    </a:ext>
                  </a:extLst>
                </a:gridCol>
                <a:gridCol w="1486546">
                  <a:extLst>
                    <a:ext uri="{9D8B030D-6E8A-4147-A177-3AD203B41FA5}">
                      <a16:colId xmlns:a16="http://schemas.microsoft.com/office/drawing/2014/main" val="321920314"/>
                    </a:ext>
                  </a:extLst>
                </a:gridCol>
                <a:gridCol w="1486546">
                  <a:extLst>
                    <a:ext uri="{9D8B030D-6E8A-4147-A177-3AD203B41FA5}">
                      <a16:colId xmlns:a16="http://schemas.microsoft.com/office/drawing/2014/main" val="2390717807"/>
                    </a:ext>
                  </a:extLst>
                </a:gridCol>
                <a:gridCol w="1486546">
                  <a:extLst>
                    <a:ext uri="{9D8B030D-6E8A-4147-A177-3AD203B41FA5}">
                      <a16:colId xmlns:a16="http://schemas.microsoft.com/office/drawing/2014/main" val="1529542606"/>
                    </a:ext>
                  </a:extLst>
                </a:gridCol>
                <a:gridCol w="1486546">
                  <a:extLst>
                    <a:ext uri="{9D8B030D-6E8A-4147-A177-3AD203B41FA5}">
                      <a16:colId xmlns:a16="http://schemas.microsoft.com/office/drawing/2014/main" val="3075185107"/>
                    </a:ext>
                  </a:extLst>
                </a:gridCol>
                <a:gridCol w="1486546">
                  <a:extLst>
                    <a:ext uri="{9D8B030D-6E8A-4147-A177-3AD203B41FA5}">
                      <a16:colId xmlns:a16="http://schemas.microsoft.com/office/drawing/2014/main" val="3192644565"/>
                    </a:ext>
                  </a:extLst>
                </a:gridCol>
                <a:gridCol w="1486546">
                  <a:extLst>
                    <a:ext uri="{9D8B030D-6E8A-4147-A177-3AD203B41FA5}">
                      <a16:colId xmlns:a16="http://schemas.microsoft.com/office/drawing/2014/main" val="1005624334"/>
                    </a:ext>
                  </a:extLst>
                </a:gridCol>
              </a:tblGrid>
              <a:tr h="677147">
                <a:tc>
                  <a:txBody>
                    <a:bodyPr/>
                    <a:lstStyle/>
                    <a:p>
                      <a:pPr algn="r" fontAlgn="b"/>
                      <a:r>
                        <a:rPr lang="fr-FR" sz="1800" b="1" i="0" u="none" strike="noStrike" dirty="0" smtClean="0">
                          <a:solidFill>
                            <a:srgbClr val="000000"/>
                          </a:solidFill>
                          <a:effectLst/>
                          <a:latin typeface="Calibri" panose="020F0502020204030204" pitchFamily="34" charset="0"/>
                        </a:rPr>
                        <a:t>MERE</a:t>
                      </a:r>
                    </a:p>
                    <a:p>
                      <a:pPr algn="l" fontAlgn="b"/>
                      <a:r>
                        <a:rPr lang="fr-FR" sz="1800" b="1" i="0" u="none" strike="noStrike" dirty="0" smtClean="0">
                          <a:solidFill>
                            <a:srgbClr val="000000"/>
                          </a:solidFill>
                          <a:effectLst/>
                          <a:latin typeface="Calibri" panose="020F0502020204030204" pitchFamily="34" charset="0"/>
                        </a:rPr>
                        <a:t>PERE</a:t>
                      </a:r>
                      <a:endParaRPr lang="fr-FR" sz="1800" b="1" i="0" u="none" strike="noStrike" dirty="0">
                        <a:solidFill>
                          <a:srgbClr val="000000"/>
                        </a:solidFill>
                        <a:effectLst/>
                        <a:latin typeface="Calibri" panose="020F0502020204030204" pitchFamily="34" charset="0"/>
                      </a:endParaRP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fr-FR" sz="1400" b="1" i="0" u="none" strike="noStrike" dirty="0">
                          <a:solidFill>
                            <a:srgbClr val="000000"/>
                          </a:solidFill>
                          <a:effectLst/>
                          <a:latin typeface="Calibri" panose="020F0502020204030204" pitchFamily="34" charset="0"/>
                        </a:rPr>
                        <a:t>Pas du tout d'accord</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fr-FR" sz="1400" b="1" i="0" u="none" strike="noStrike" dirty="0">
                          <a:solidFill>
                            <a:srgbClr val="000000"/>
                          </a:solidFill>
                          <a:effectLst/>
                          <a:latin typeface="Calibri" panose="020F0502020204030204" pitchFamily="34" charset="0"/>
                        </a:rPr>
                        <a:t>Pas d'accord</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fr-FR" sz="1400" b="1" i="0" u="none" strike="noStrike" dirty="0">
                          <a:solidFill>
                            <a:srgbClr val="000000"/>
                          </a:solidFill>
                          <a:effectLst/>
                          <a:latin typeface="Calibri" panose="020F0502020204030204" pitchFamily="34" charset="0"/>
                        </a:rPr>
                        <a:t>Ni d'accord ni pas d'accord</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fr-FR" sz="1400" b="1" i="0" u="none" strike="noStrike" dirty="0">
                          <a:solidFill>
                            <a:srgbClr val="000000"/>
                          </a:solidFill>
                          <a:effectLst/>
                          <a:latin typeface="Calibri" panose="020F0502020204030204" pitchFamily="34" charset="0"/>
                        </a:rPr>
                        <a:t>D'accord</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fr-FR" sz="1400" b="1" i="0" u="none" strike="noStrike" dirty="0">
                          <a:solidFill>
                            <a:srgbClr val="000000"/>
                          </a:solidFill>
                          <a:effectLst/>
                          <a:latin typeface="Calibri" panose="020F0502020204030204" pitchFamily="34" charset="0"/>
                        </a:rPr>
                        <a:t>Tout à fait d'accord</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fr-FR" sz="1400" b="1" i="0" u="none" strike="noStrike" dirty="0">
                          <a:solidFill>
                            <a:srgbClr val="000000"/>
                          </a:solidFill>
                          <a:effectLst/>
                          <a:latin typeface="Calibri" panose="020F0502020204030204" pitchFamily="34" charset="0"/>
                        </a:rPr>
                        <a:t>Total général</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528930485"/>
                  </a:ext>
                </a:extLst>
              </a:tr>
              <a:tr h="365006">
                <a:tc>
                  <a:txBody>
                    <a:bodyPr/>
                    <a:lstStyle/>
                    <a:p>
                      <a:pPr algn="l" fontAlgn="b"/>
                      <a:r>
                        <a:rPr lang="fr-FR" sz="1400" b="1" i="0" u="none" strike="noStrike" dirty="0">
                          <a:solidFill>
                            <a:srgbClr val="000000"/>
                          </a:solidFill>
                          <a:effectLst/>
                          <a:latin typeface="Calibri" panose="020F0502020204030204" pitchFamily="34" charset="0"/>
                        </a:rPr>
                        <a:t>Pas du tout d'accord</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3%</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6E797"/>
                    </a:solidFill>
                  </a:tcPr>
                </a:tc>
                <a:tc>
                  <a:txBody>
                    <a:bodyPr/>
                    <a:lstStyle/>
                    <a:p>
                      <a:pPr algn="ctr" fontAlgn="b"/>
                      <a:r>
                        <a:rPr lang="fr-FR" sz="1400" b="0" i="0" u="none" strike="noStrike" dirty="0">
                          <a:solidFill>
                            <a:srgbClr val="000000"/>
                          </a:solidFill>
                          <a:effectLst/>
                          <a:latin typeface="Calibri" panose="020F0502020204030204" pitchFamily="34" charset="0"/>
                        </a:rPr>
                        <a:t>1%</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BEE9C"/>
                    </a:solidFill>
                  </a:tcPr>
                </a:tc>
                <a:tc>
                  <a:txBody>
                    <a:bodyPr/>
                    <a:lstStyle/>
                    <a:p>
                      <a:pPr algn="ctr" fontAlgn="b"/>
                      <a:r>
                        <a:rPr lang="fr-FR" sz="1400" b="0" i="0" u="none" strike="noStrike">
                          <a:solidFill>
                            <a:srgbClr val="000000"/>
                          </a:solidFill>
                          <a:effectLst/>
                          <a:latin typeface="Calibri" panose="020F0502020204030204" pitchFamily="34" charset="0"/>
                        </a:rPr>
                        <a:t>0%</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EF9C"/>
                    </a:solidFill>
                  </a:tcPr>
                </a:tc>
                <a:tc>
                  <a:txBody>
                    <a:bodyPr/>
                    <a:lstStyle/>
                    <a:p>
                      <a:pPr algn="ctr" fontAlgn="b"/>
                      <a:r>
                        <a:rPr lang="fr-FR" sz="1400" b="0" i="0" u="none" strike="noStrike" dirty="0">
                          <a:solidFill>
                            <a:srgbClr val="000000"/>
                          </a:solidFill>
                          <a:effectLst/>
                          <a:latin typeface="Calibri" panose="020F0502020204030204" pitchFamily="34" charset="0"/>
                        </a:rPr>
                        <a:t>1%</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BEE9B"/>
                    </a:solidFill>
                  </a:tcPr>
                </a:tc>
                <a:tc>
                  <a:txBody>
                    <a:bodyPr/>
                    <a:lstStyle/>
                    <a:p>
                      <a:pPr algn="ctr" fontAlgn="b"/>
                      <a:r>
                        <a:rPr lang="fr-FR" sz="1400" b="0" i="0" u="none" strike="noStrike" dirty="0">
                          <a:solidFill>
                            <a:srgbClr val="000000"/>
                          </a:solidFill>
                          <a:effectLst/>
                          <a:latin typeface="Calibri" panose="020F0502020204030204" pitchFamily="34" charset="0"/>
                        </a:rPr>
                        <a:t>0%</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EF9C"/>
                    </a:solidFill>
                  </a:tcPr>
                </a:tc>
                <a:tc>
                  <a:txBody>
                    <a:bodyPr/>
                    <a:lstStyle/>
                    <a:p>
                      <a:pPr algn="ctr" fontAlgn="b"/>
                      <a:r>
                        <a:rPr lang="fr-FR" sz="1400" b="0" i="0" u="none" strike="noStrike" dirty="0">
                          <a:solidFill>
                            <a:srgbClr val="000000"/>
                          </a:solidFill>
                          <a:effectLst/>
                          <a:latin typeface="Calibri" panose="020F0502020204030204" pitchFamily="34" charset="0"/>
                        </a:rPr>
                        <a:t>5%</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68371969"/>
                  </a:ext>
                </a:extLst>
              </a:tr>
              <a:tr h="365006">
                <a:tc>
                  <a:txBody>
                    <a:bodyPr/>
                    <a:lstStyle/>
                    <a:p>
                      <a:pPr algn="l" fontAlgn="b"/>
                      <a:r>
                        <a:rPr lang="fr-FR" sz="1400" b="1" i="0" u="none" strike="noStrike" dirty="0">
                          <a:solidFill>
                            <a:srgbClr val="000000"/>
                          </a:solidFill>
                          <a:effectLst/>
                          <a:latin typeface="Calibri" panose="020F0502020204030204" pitchFamily="34" charset="0"/>
                        </a:rPr>
                        <a:t>Pas d'accord</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1%</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AEE9B"/>
                    </a:solidFill>
                  </a:tcPr>
                </a:tc>
                <a:tc>
                  <a:txBody>
                    <a:bodyPr/>
                    <a:lstStyle/>
                    <a:p>
                      <a:pPr algn="ctr" fontAlgn="b"/>
                      <a:r>
                        <a:rPr lang="fr-FR" sz="1400" b="0" i="0" u="none" strike="noStrike" dirty="0">
                          <a:solidFill>
                            <a:srgbClr val="000000"/>
                          </a:solidFill>
                          <a:effectLst/>
                          <a:latin typeface="Calibri" panose="020F0502020204030204" pitchFamily="34" charset="0"/>
                        </a:rPr>
                        <a:t>9%</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AFD68C"/>
                    </a:solidFill>
                  </a:tcPr>
                </a:tc>
                <a:tc>
                  <a:txBody>
                    <a:bodyPr/>
                    <a:lstStyle/>
                    <a:p>
                      <a:pPr algn="ctr" fontAlgn="b"/>
                      <a:r>
                        <a:rPr lang="fr-FR" sz="1400" b="0" i="0" u="none" strike="noStrike" dirty="0">
                          <a:solidFill>
                            <a:srgbClr val="000000"/>
                          </a:solidFill>
                          <a:effectLst/>
                          <a:latin typeface="Calibri" panose="020F0502020204030204" pitchFamily="34" charset="0"/>
                        </a:rPr>
                        <a:t>3%</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BE998"/>
                    </a:solidFill>
                  </a:tcPr>
                </a:tc>
                <a:tc>
                  <a:txBody>
                    <a:bodyPr/>
                    <a:lstStyle/>
                    <a:p>
                      <a:pPr algn="ctr" fontAlgn="b"/>
                      <a:r>
                        <a:rPr lang="fr-FR" sz="1400" b="0" i="0" u="none" strike="noStrike" dirty="0">
                          <a:solidFill>
                            <a:srgbClr val="000000"/>
                          </a:solidFill>
                          <a:effectLst/>
                          <a:latin typeface="Calibri" panose="020F0502020204030204" pitchFamily="34" charset="0"/>
                        </a:rPr>
                        <a:t>2%</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FEA99"/>
                    </a:solidFill>
                  </a:tcPr>
                </a:tc>
                <a:tc>
                  <a:txBody>
                    <a:bodyPr/>
                    <a:lstStyle/>
                    <a:p>
                      <a:pPr algn="ctr" fontAlgn="b"/>
                      <a:r>
                        <a:rPr lang="fr-FR" sz="1400" b="0" i="0" u="none" strike="noStrike" dirty="0">
                          <a:solidFill>
                            <a:srgbClr val="000000"/>
                          </a:solidFill>
                          <a:effectLst/>
                          <a:latin typeface="Calibri" panose="020F0502020204030204" pitchFamily="34" charset="0"/>
                        </a:rPr>
                        <a:t>1%</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CEF9C"/>
                    </a:solidFill>
                  </a:tcPr>
                </a:tc>
                <a:tc>
                  <a:txBody>
                    <a:bodyPr/>
                    <a:lstStyle/>
                    <a:p>
                      <a:pPr algn="ctr" fontAlgn="b"/>
                      <a:r>
                        <a:rPr lang="fr-FR" sz="1400" b="0" i="0" u="none" strike="noStrike" dirty="0">
                          <a:solidFill>
                            <a:srgbClr val="000000"/>
                          </a:solidFill>
                          <a:effectLst/>
                          <a:latin typeface="Calibri" panose="020F0502020204030204" pitchFamily="34" charset="0"/>
                        </a:rPr>
                        <a:t>16%</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88657853"/>
                  </a:ext>
                </a:extLst>
              </a:tr>
              <a:tr h="365006">
                <a:tc>
                  <a:txBody>
                    <a:bodyPr/>
                    <a:lstStyle/>
                    <a:p>
                      <a:pPr algn="l" fontAlgn="b"/>
                      <a:r>
                        <a:rPr lang="fr-FR" sz="1400" b="1" i="0" u="none" strike="noStrike" dirty="0">
                          <a:solidFill>
                            <a:srgbClr val="000000"/>
                          </a:solidFill>
                          <a:effectLst/>
                          <a:latin typeface="Calibri" panose="020F0502020204030204" pitchFamily="34" charset="0"/>
                        </a:rPr>
                        <a:t>Ni d'accord ni pas d'accord</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fr-FR" sz="1400" b="0" i="0" u="none" strike="noStrike">
                          <a:solidFill>
                            <a:srgbClr val="000000"/>
                          </a:solidFill>
                          <a:effectLst/>
                          <a:latin typeface="Calibri" panose="020F0502020204030204" pitchFamily="34" charset="0"/>
                        </a:rPr>
                        <a:t>0%</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EEF9C"/>
                    </a:solidFill>
                  </a:tcPr>
                </a:tc>
                <a:tc>
                  <a:txBody>
                    <a:bodyPr/>
                    <a:lstStyle/>
                    <a:p>
                      <a:pPr algn="ctr" fontAlgn="b"/>
                      <a:r>
                        <a:rPr lang="fr-FR" sz="1400" b="0" i="0" u="none" strike="noStrike" dirty="0">
                          <a:solidFill>
                            <a:srgbClr val="000000"/>
                          </a:solidFill>
                          <a:effectLst/>
                          <a:latin typeface="Calibri" panose="020F0502020204030204" pitchFamily="34" charset="0"/>
                        </a:rPr>
                        <a:t>4%</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DFE596"/>
                    </a:solidFill>
                  </a:tcPr>
                </a:tc>
                <a:tc>
                  <a:txBody>
                    <a:bodyPr/>
                    <a:lstStyle/>
                    <a:p>
                      <a:pPr algn="ctr" fontAlgn="b"/>
                      <a:r>
                        <a:rPr lang="fr-FR" sz="1400" b="0" i="0" u="none" strike="noStrike" dirty="0">
                          <a:solidFill>
                            <a:srgbClr val="000000"/>
                          </a:solidFill>
                          <a:effectLst/>
                          <a:latin typeface="Calibri" panose="020F0502020204030204" pitchFamily="34" charset="0"/>
                        </a:rPr>
                        <a:t>9%</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B5D88D"/>
                    </a:solidFill>
                  </a:tcPr>
                </a:tc>
                <a:tc>
                  <a:txBody>
                    <a:bodyPr/>
                    <a:lstStyle/>
                    <a:p>
                      <a:pPr algn="ctr" fontAlgn="b"/>
                      <a:r>
                        <a:rPr lang="fr-FR" sz="1400" b="0" i="0" u="none" strike="noStrike" dirty="0">
                          <a:solidFill>
                            <a:srgbClr val="000000"/>
                          </a:solidFill>
                          <a:effectLst/>
                          <a:latin typeface="Calibri" panose="020F0502020204030204" pitchFamily="34" charset="0"/>
                        </a:rPr>
                        <a:t>5%</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D7E394"/>
                    </a:solidFill>
                  </a:tcPr>
                </a:tc>
                <a:tc>
                  <a:txBody>
                    <a:bodyPr/>
                    <a:lstStyle/>
                    <a:p>
                      <a:pPr algn="ctr" fontAlgn="b"/>
                      <a:r>
                        <a:rPr lang="fr-FR" sz="1400" b="0" i="0" u="none" strike="noStrike" dirty="0">
                          <a:solidFill>
                            <a:srgbClr val="000000"/>
                          </a:solidFill>
                          <a:effectLst/>
                          <a:latin typeface="Calibri" panose="020F0502020204030204" pitchFamily="34" charset="0"/>
                        </a:rPr>
                        <a:t>1%</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5EC9A"/>
                    </a:solidFill>
                  </a:tcPr>
                </a:tc>
                <a:tc>
                  <a:txBody>
                    <a:bodyPr/>
                    <a:lstStyle/>
                    <a:p>
                      <a:pPr algn="ctr" fontAlgn="b"/>
                      <a:r>
                        <a:rPr lang="fr-FR" sz="1400" b="0" i="0" u="none" strike="noStrike" dirty="0">
                          <a:solidFill>
                            <a:srgbClr val="000000"/>
                          </a:solidFill>
                          <a:effectLst/>
                          <a:latin typeface="Calibri" panose="020F0502020204030204" pitchFamily="34" charset="0"/>
                        </a:rPr>
                        <a:t>19%</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3050752"/>
                  </a:ext>
                </a:extLst>
              </a:tr>
              <a:tr h="365006">
                <a:tc>
                  <a:txBody>
                    <a:bodyPr/>
                    <a:lstStyle/>
                    <a:p>
                      <a:pPr algn="l" fontAlgn="b"/>
                      <a:r>
                        <a:rPr lang="fr-FR" sz="1400" b="1" i="0" u="none" strike="noStrike" dirty="0">
                          <a:solidFill>
                            <a:srgbClr val="000000"/>
                          </a:solidFill>
                          <a:effectLst/>
                          <a:latin typeface="Calibri" panose="020F0502020204030204" pitchFamily="34" charset="0"/>
                        </a:rPr>
                        <a:t>D'accord</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fr-FR" sz="1400" b="0" i="0" u="none" strike="noStrike">
                          <a:solidFill>
                            <a:srgbClr val="000000"/>
                          </a:solidFill>
                          <a:effectLst/>
                          <a:latin typeface="Calibri" panose="020F0502020204030204" pitchFamily="34" charset="0"/>
                        </a:rPr>
                        <a:t>1%</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BEE9C"/>
                    </a:solidFill>
                  </a:tcPr>
                </a:tc>
                <a:tc>
                  <a:txBody>
                    <a:bodyPr/>
                    <a:lstStyle/>
                    <a:p>
                      <a:pPr algn="ctr" fontAlgn="b"/>
                      <a:r>
                        <a:rPr lang="fr-FR" sz="1400" b="0" i="0" u="none" strike="noStrike" dirty="0">
                          <a:solidFill>
                            <a:srgbClr val="000000"/>
                          </a:solidFill>
                          <a:effectLst/>
                          <a:latin typeface="Calibri" panose="020F0502020204030204" pitchFamily="34" charset="0"/>
                        </a:rPr>
                        <a:t>3%</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4E797"/>
                    </a:solidFill>
                  </a:tcPr>
                </a:tc>
                <a:tc>
                  <a:txBody>
                    <a:bodyPr/>
                    <a:lstStyle/>
                    <a:p>
                      <a:pPr algn="ctr" fontAlgn="b"/>
                      <a:r>
                        <a:rPr lang="fr-FR" sz="1400" b="0" i="0" u="none" strike="noStrike" dirty="0">
                          <a:solidFill>
                            <a:srgbClr val="000000"/>
                          </a:solidFill>
                          <a:effectLst/>
                          <a:latin typeface="Calibri" panose="020F0502020204030204" pitchFamily="34" charset="0"/>
                        </a:rPr>
                        <a:t>3%</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5E797"/>
                    </a:solidFill>
                  </a:tcPr>
                </a:tc>
                <a:tc>
                  <a:txBody>
                    <a:bodyPr/>
                    <a:lstStyle/>
                    <a:p>
                      <a:pPr algn="ctr" fontAlgn="b"/>
                      <a:r>
                        <a:rPr lang="fr-FR" sz="1400" b="0" i="0" u="none" strike="noStrike" dirty="0">
                          <a:solidFill>
                            <a:srgbClr val="000000"/>
                          </a:solidFill>
                          <a:effectLst/>
                          <a:latin typeface="Calibri" panose="020F0502020204030204" pitchFamily="34" charset="0"/>
                        </a:rPr>
                        <a:t>18%</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67C07C"/>
                    </a:solidFill>
                  </a:tcPr>
                </a:tc>
                <a:tc>
                  <a:txBody>
                    <a:bodyPr/>
                    <a:lstStyle/>
                    <a:p>
                      <a:pPr algn="ctr" fontAlgn="b"/>
                      <a:r>
                        <a:rPr lang="fr-FR" sz="1400" b="0" i="0" u="none" strike="noStrike" dirty="0">
                          <a:solidFill>
                            <a:srgbClr val="000000"/>
                          </a:solidFill>
                          <a:effectLst/>
                          <a:latin typeface="Calibri" panose="020F0502020204030204" pitchFamily="34" charset="0"/>
                        </a:rPr>
                        <a:t>6%</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C9DE91"/>
                    </a:solidFill>
                  </a:tcPr>
                </a:tc>
                <a:tc>
                  <a:txBody>
                    <a:bodyPr/>
                    <a:lstStyle/>
                    <a:p>
                      <a:pPr algn="ctr" fontAlgn="b"/>
                      <a:r>
                        <a:rPr lang="fr-FR" sz="1400" b="0" i="0" u="none" strike="noStrike" dirty="0">
                          <a:solidFill>
                            <a:srgbClr val="000000"/>
                          </a:solidFill>
                          <a:effectLst/>
                          <a:latin typeface="Calibri" panose="020F0502020204030204" pitchFamily="34" charset="0"/>
                        </a:rPr>
                        <a:t>31%</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56478366"/>
                  </a:ext>
                </a:extLst>
              </a:tr>
              <a:tr h="365006">
                <a:tc>
                  <a:txBody>
                    <a:bodyPr/>
                    <a:lstStyle/>
                    <a:p>
                      <a:pPr algn="l" fontAlgn="b"/>
                      <a:r>
                        <a:rPr lang="fr-FR" sz="1400" b="1" i="0" u="none" strike="noStrike" dirty="0">
                          <a:solidFill>
                            <a:srgbClr val="000000"/>
                          </a:solidFill>
                          <a:effectLst/>
                          <a:latin typeface="Calibri" panose="020F0502020204030204" pitchFamily="34" charset="0"/>
                        </a:rPr>
                        <a:t>Tout à fait d'accord</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fr-FR" sz="1400" b="0" i="0" u="none" strike="noStrike">
                          <a:solidFill>
                            <a:srgbClr val="000000"/>
                          </a:solidFill>
                          <a:effectLst/>
                          <a:latin typeface="Calibri" panose="020F0502020204030204" pitchFamily="34" charset="0"/>
                        </a:rPr>
                        <a:t>1%</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CEE9C"/>
                    </a:solidFill>
                  </a:tcPr>
                </a:tc>
                <a:tc>
                  <a:txBody>
                    <a:bodyPr/>
                    <a:lstStyle/>
                    <a:p>
                      <a:pPr algn="ctr" fontAlgn="b"/>
                      <a:r>
                        <a:rPr lang="fr-FR" sz="1400" b="0" i="0" u="none" strike="noStrike">
                          <a:solidFill>
                            <a:srgbClr val="000000"/>
                          </a:solidFill>
                          <a:effectLst/>
                          <a:latin typeface="Calibri" panose="020F0502020204030204" pitchFamily="34" charset="0"/>
                        </a:rPr>
                        <a:t>2%</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DEA99"/>
                    </a:solidFill>
                  </a:tcPr>
                </a:tc>
                <a:tc>
                  <a:txBody>
                    <a:bodyPr/>
                    <a:lstStyle/>
                    <a:p>
                      <a:pPr algn="ctr" fontAlgn="b"/>
                      <a:r>
                        <a:rPr lang="fr-FR" sz="1400" b="0" i="0" u="none" strike="noStrike" dirty="0">
                          <a:solidFill>
                            <a:srgbClr val="000000"/>
                          </a:solidFill>
                          <a:effectLst/>
                          <a:latin typeface="Calibri" panose="020F0502020204030204" pitchFamily="34" charset="0"/>
                        </a:rPr>
                        <a:t>1%</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ED9B"/>
                    </a:solidFill>
                  </a:tcPr>
                </a:tc>
                <a:tc>
                  <a:txBody>
                    <a:bodyPr/>
                    <a:lstStyle/>
                    <a:p>
                      <a:pPr algn="ctr" fontAlgn="b"/>
                      <a:r>
                        <a:rPr lang="fr-FR" sz="1400" b="0" i="0" u="none" strike="noStrike" dirty="0">
                          <a:solidFill>
                            <a:srgbClr val="000000"/>
                          </a:solidFill>
                          <a:effectLst/>
                          <a:latin typeface="Calibri" panose="020F0502020204030204" pitchFamily="34" charset="0"/>
                        </a:rPr>
                        <a:t>6%</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CCDF92"/>
                    </a:solidFill>
                  </a:tcPr>
                </a:tc>
                <a:tc>
                  <a:txBody>
                    <a:bodyPr/>
                    <a:lstStyle/>
                    <a:p>
                      <a:pPr algn="ctr" fontAlgn="b"/>
                      <a:r>
                        <a:rPr lang="fr-FR" sz="1400" b="0" i="0" u="none" strike="noStrike" dirty="0">
                          <a:solidFill>
                            <a:srgbClr val="000000"/>
                          </a:solidFill>
                          <a:effectLst/>
                          <a:latin typeface="Calibri" panose="020F0502020204030204" pitchFamily="34" charset="0"/>
                        </a:rPr>
                        <a:t>18%</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63BE7B"/>
                    </a:solidFill>
                  </a:tcPr>
                </a:tc>
                <a:tc>
                  <a:txBody>
                    <a:bodyPr/>
                    <a:lstStyle/>
                    <a:p>
                      <a:pPr algn="ctr" fontAlgn="b"/>
                      <a:r>
                        <a:rPr lang="fr-FR" sz="1400" b="0" i="0" u="none" strike="noStrike" dirty="0">
                          <a:solidFill>
                            <a:srgbClr val="000000"/>
                          </a:solidFill>
                          <a:effectLst/>
                          <a:latin typeface="Calibri" panose="020F0502020204030204" pitchFamily="34" charset="0"/>
                        </a:rPr>
                        <a:t>28%</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92495835"/>
                  </a:ext>
                </a:extLst>
              </a:tr>
              <a:tr h="365006">
                <a:tc>
                  <a:txBody>
                    <a:bodyPr/>
                    <a:lstStyle/>
                    <a:p>
                      <a:pPr algn="l" fontAlgn="b"/>
                      <a:r>
                        <a:rPr lang="fr-FR" sz="1400" b="1" i="0" u="none" strike="noStrike" dirty="0">
                          <a:solidFill>
                            <a:srgbClr val="000000"/>
                          </a:solidFill>
                          <a:effectLst/>
                          <a:latin typeface="Calibri" panose="020F0502020204030204" pitchFamily="34" charset="0"/>
                        </a:rPr>
                        <a:t>Total général</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6%</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fr-FR" sz="1400" b="0" i="0" u="none" strike="noStrike" dirty="0">
                          <a:solidFill>
                            <a:srgbClr val="000000"/>
                          </a:solidFill>
                          <a:effectLst/>
                          <a:latin typeface="Calibri" panose="020F0502020204030204" pitchFamily="34" charset="0"/>
                        </a:rPr>
                        <a:t>20%</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fr-FR" sz="1400" b="0" i="0" u="none" strike="noStrike" dirty="0">
                          <a:solidFill>
                            <a:srgbClr val="000000"/>
                          </a:solidFill>
                          <a:effectLst/>
                          <a:latin typeface="Calibri" panose="020F0502020204030204" pitchFamily="34" charset="0"/>
                        </a:rPr>
                        <a:t>16%</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fr-FR" sz="1400" b="0" i="0" u="none" strike="noStrike" dirty="0">
                          <a:solidFill>
                            <a:srgbClr val="000000"/>
                          </a:solidFill>
                          <a:effectLst/>
                          <a:latin typeface="Calibri" panose="020F0502020204030204" pitchFamily="34" charset="0"/>
                        </a:rPr>
                        <a:t>32%</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fr-FR" sz="1400" b="0" i="0" u="none" strike="noStrike" dirty="0">
                          <a:solidFill>
                            <a:srgbClr val="000000"/>
                          </a:solidFill>
                          <a:effectLst/>
                          <a:latin typeface="Calibri" panose="020F0502020204030204" pitchFamily="34" charset="0"/>
                        </a:rPr>
                        <a:t>27%</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fr-FR" sz="1400" b="0" i="0" u="none" strike="noStrike" dirty="0">
                          <a:solidFill>
                            <a:srgbClr val="000000"/>
                          </a:solidFill>
                          <a:effectLst/>
                          <a:latin typeface="Calibri" panose="020F0502020204030204" pitchFamily="34" charset="0"/>
                        </a:rPr>
                        <a:t>100%</a:t>
                      </a:r>
                    </a:p>
                  </a:txBody>
                  <a:tcPr marL="3684" marR="3684" marT="368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81641324"/>
                  </a:ext>
                </a:extLst>
              </a:tr>
            </a:tbl>
          </a:graphicData>
        </a:graphic>
      </p:graphicFrame>
      <p:sp>
        <p:nvSpPr>
          <p:cNvPr id="9" name="Titre 1"/>
          <p:cNvSpPr>
            <a:spLocks noGrp="1"/>
          </p:cNvSpPr>
          <p:nvPr>
            <p:ph type="title"/>
          </p:nvPr>
        </p:nvSpPr>
        <p:spPr/>
        <p:txBody>
          <a:bodyPr vert="horz" lIns="91440" tIns="45720" rIns="91440" bIns="45720" rtlCol="0" anchor="ctr">
            <a:normAutofit/>
          </a:bodyPr>
          <a:lstStyle/>
          <a:p>
            <a:r>
              <a:rPr lang="fr-FR" sz="3200" dirty="0" smtClean="0">
                <a:solidFill>
                  <a:srgbClr val="FF0000"/>
                </a:solidFill>
              </a:rPr>
              <a:t>Traditions familiales</a:t>
            </a:r>
            <a:endParaRPr lang="fr-FR" sz="3200" dirty="0">
              <a:solidFill>
                <a:srgbClr val="FF0000"/>
              </a:solidFill>
            </a:endParaRPr>
          </a:p>
        </p:txBody>
      </p:sp>
      <p:sp>
        <p:nvSpPr>
          <p:cNvPr id="10" name="ZoneTexte 9"/>
          <p:cNvSpPr txBox="1"/>
          <p:nvPr/>
        </p:nvSpPr>
        <p:spPr>
          <a:xfrm>
            <a:off x="736226" y="5047444"/>
            <a:ext cx="7849833" cy="461665"/>
          </a:xfrm>
          <a:prstGeom prst="rect">
            <a:avLst/>
          </a:prstGeom>
          <a:noFill/>
        </p:spPr>
        <p:txBody>
          <a:bodyPr wrap="square" rtlCol="0">
            <a:spAutoFit/>
          </a:bodyPr>
          <a:lstStyle/>
          <a:p>
            <a:r>
              <a:rPr lang="fr-FR" sz="1200" b="1" dirty="0" smtClean="0">
                <a:solidFill>
                  <a:schemeClr val="tx1">
                    <a:lumMod val="65000"/>
                    <a:lumOff val="35000"/>
                  </a:schemeClr>
                </a:solidFill>
              </a:rPr>
              <a:t>Champ</a:t>
            </a:r>
            <a:r>
              <a:rPr lang="fr-FR" sz="1200" dirty="0" smtClean="0">
                <a:solidFill>
                  <a:schemeClr val="tx1">
                    <a:lumMod val="65000"/>
                    <a:lumOff val="35000"/>
                  </a:schemeClr>
                </a:solidFill>
              </a:rPr>
              <a:t> : élèves du collège M. </a:t>
            </a:r>
            <a:r>
              <a:rPr lang="fr-FR" sz="1200" dirty="0" err="1" smtClean="0">
                <a:solidFill>
                  <a:schemeClr val="tx1">
                    <a:lumMod val="65000"/>
                    <a:lumOff val="35000"/>
                  </a:schemeClr>
                </a:solidFill>
              </a:rPr>
              <a:t>Makeba</a:t>
            </a:r>
            <a:r>
              <a:rPr lang="fr-FR" sz="1200" dirty="0" smtClean="0">
                <a:solidFill>
                  <a:schemeClr val="tx1">
                    <a:lumMod val="65000"/>
                    <a:lumOff val="35000"/>
                  </a:schemeClr>
                </a:solidFill>
              </a:rPr>
              <a:t> et des lycées H. Boucher et H. </a:t>
            </a:r>
            <a:r>
              <a:rPr lang="fr-FR" sz="1200" dirty="0">
                <a:solidFill>
                  <a:schemeClr val="tx1">
                    <a:lumMod val="65000"/>
                    <a:lumOff val="35000"/>
                  </a:schemeClr>
                </a:solidFill>
              </a:rPr>
              <a:t>B</a:t>
            </a:r>
            <a:r>
              <a:rPr lang="fr-FR" sz="1200" dirty="0" smtClean="0">
                <a:solidFill>
                  <a:schemeClr val="tx1">
                    <a:lumMod val="65000"/>
                    <a:lumOff val="35000"/>
                  </a:schemeClr>
                </a:solidFill>
              </a:rPr>
              <a:t>ergson </a:t>
            </a:r>
          </a:p>
          <a:p>
            <a:r>
              <a:rPr lang="fr-FR" sz="1200" b="1" dirty="0" smtClean="0">
                <a:solidFill>
                  <a:schemeClr val="tx1">
                    <a:lumMod val="65000"/>
                    <a:lumOff val="35000"/>
                  </a:schemeClr>
                </a:solidFill>
              </a:rPr>
              <a:t>Source </a:t>
            </a:r>
            <a:r>
              <a:rPr lang="fr-FR" sz="1200" dirty="0" smtClean="0">
                <a:solidFill>
                  <a:schemeClr val="tx1">
                    <a:lumMod val="65000"/>
                    <a:lumOff val="35000"/>
                  </a:schemeClr>
                </a:solidFill>
              </a:rPr>
              <a:t>: enquête « Filles/Garçons : tout-tes </a:t>
            </a:r>
            <a:r>
              <a:rPr lang="fr-FR" sz="1200" dirty="0" err="1" smtClean="0">
                <a:solidFill>
                  <a:schemeClr val="tx1">
                    <a:lumMod val="65000"/>
                    <a:lumOff val="35000"/>
                  </a:schemeClr>
                </a:solidFill>
              </a:rPr>
              <a:t>pareil-les</a:t>
            </a:r>
            <a:r>
              <a:rPr lang="fr-FR" sz="1200" dirty="0" smtClean="0">
                <a:solidFill>
                  <a:schemeClr val="tx1">
                    <a:lumMod val="65000"/>
                    <a:lumOff val="35000"/>
                  </a:schemeClr>
                </a:solidFill>
              </a:rPr>
              <a:t>, </a:t>
            </a:r>
            <a:r>
              <a:rPr lang="fr-FR" sz="1200" dirty="0" err="1" smtClean="0">
                <a:solidFill>
                  <a:schemeClr val="tx1">
                    <a:lumMod val="65000"/>
                    <a:lumOff val="35000"/>
                  </a:schemeClr>
                </a:solidFill>
              </a:rPr>
              <a:t>tou-tes</a:t>
            </a:r>
            <a:r>
              <a:rPr lang="fr-FR" sz="1200" dirty="0" smtClean="0">
                <a:solidFill>
                  <a:schemeClr val="tx1">
                    <a:lumMod val="65000"/>
                    <a:lumOff val="35000"/>
                  </a:schemeClr>
                </a:solidFill>
              </a:rPr>
              <a:t> </a:t>
            </a:r>
            <a:r>
              <a:rPr lang="fr-FR" sz="1200" dirty="0" err="1" smtClean="0">
                <a:solidFill>
                  <a:schemeClr val="tx1">
                    <a:lumMod val="65000"/>
                    <a:lumOff val="35000"/>
                  </a:schemeClr>
                </a:solidFill>
              </a:rPr>
              <a:t>différent-es</a:t>
            </a:r>
            <a:r>
              <a:rPr lang="fr-FR" sz="1200" dirty="0" smtClean="0">
                <a:solidFill>
                  <a:schemeClr val="tx1">
                    <a:lumMod val="65000"/>
                    <a:lumOff val="35000"/>
                  </a:schemeClr>
                </a:solidFill>
              </a:rPr>
              <a:t> ? », 2022</a:t>
            </a:r>
            <a:endParaRPr lang="fr-FR" sz="1200" dirty="0">
              <a:solidFill>
                <a:schemeClr val="tx1">
                  <a:lumMod val="65000"/>
                  <a:lumOff val="35000"/>
                </a:schemeClr>
              </a:solidFill>
            </a:endParaRPr>
          </a:p>
        </p:txBody>
      </p:sp>
      <p:sp>
        <p:nvSpPr>
          <p:cNvPr id="12" name="Espace réservé du contenu 11"/>
          <p:cNvSpPr>
            <a:spLocks noGrp="1"/>
          </p:cNvSpPr>
          <p:nvPr>
            <p:ph sz="half" idx="2"/>
          </p:nvPr>
        </p:nvSpPr>
        <p:spPr>
          <a:xfrm>
            <a:off x="839788" y="1528223"/>
            <a:ext cx="8559934" cy="401693"/>
          </a:xfrm>
        </p:spPr>
        <p:txBody>
          <a:bodyPr>
            <a:normAutofit fontScale="62500" lnSpcReduction="20000"/>
          </a:bodyPr>
          <a:lstStyle/>
          <a:p>
            <a:pPr marL="0" indent="0">
              <a:buNone/>
            </a:pPr>
            <a:r>
              <a:rPr lang="fr-FR" b="1" dirty="0" smtClean="0"/>
              <a:t>« Ton </a:t>
            </a:r>
            <a:r>
              <a:rPr lang="fr-FR" b="1" dirty="0"/>
              <a:t>père/ ta mère a grandi dans une famille où les traditions sont </a:t>
            </a:r>
            <a:r>
              <a:rPr lang="fr-FR" b="1" dirty="0" smtClean="0"/>
              <a:t>importantes »</a:t>
            </a:r>
            <a:endParaRPr lang="fr-FR" b="1" dirty="0"/>
          </a:p>
        </p:txBody>
      </p:sp>
    </p:spTree>
    <p:extLst>
      <p:ext uri="{BB962C8B-B14F-4D97-AF65-F5344CB8AC3E}">
        <p14:creationId xmlns:p14="http://schemas.microsoft.com/office/powerpoint/2010/main" val="3280580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rgbClr val="FF0000"/>
                </a:solidFill>
              </a:rPr>
              <a:t>A retenir…</a:t>
            </a:r>
            <a:endParaRPr lang="fr-FR" sz="3200" dirty="0">
              <a:solidFill>
                <a:srgbClr val="FF0000"/>
              </a:solidFill>
            </a:endParaRPr>
          </a:p>
        </p:txBody>
      </p:sp>
      <p:sp>
        <p:nvSpPr>
          <p:cNvPr id="6" name="Espace réservé du contenu 5"/>
          <p:cNvSpPr>
            <a:spLocks noGrp="1"/>
          </p:cNvSpPr>
          <p:nvPr>
            <p:ph sz="quarter" idx="4"/>
          </p:nvPr>
        </p:nvSpPr>
        <p:spPr>
          <a:xfrm>
            <a:off x="898452" y="1505614"/>
            <a:ext cx="10719390" cy="4271409"/>
          </a:xfrm>
        </p:spPr>
        <p:txBody>
          <a:bodyPr>
            <a:normAutofit fontScale="55000" lnSpcReduction="20000"/>
          </a:bodyPr>
          <a:lstStyle/>
          <a:p>
            <a:r>
              <a:rPr lang="fr-FR" sz="3800" dirty="0" smtClean="0"/>
              <a:t>Un bon taux de participation moyen à l’enquête ! </a:t>
            </a:r>
          </a:p>
          <a:p>
            <a:pPr marL="0" indent="0">
              <a:buNone/>
            </a:pPr>
            <a:endParaRPr lang="fr-FR" sz="3800" dirty="0" smtClean="0"/>
          </a:p>
          <a:p>
            <a:r>
              <a:rPr lang="fr-FR" sz="3800" dirty="0" smtClean="0"/>
              <a:t>Une population composée majoritairement </a:t>
            </a:r>
            <a:r>
              <a:rPr lang="fr-FR" sz="3800" smtClean="0"/>
              <a:t>de lycéens, </a:t>
            </a:r>
            <a:r>
              <a:rPr lang="fr-FR" sz="3800" dirty="0" smtClean="0"/>
              <a:t>avec des profils socio-économiques relativement variés</a:t>
            </a:r>
          </a:p>
          <a:p>
            <a:endParaRPr lang="fr-FR" sz="3800" dirty="0"/>
          </a:p>
          <a:p>
            <a:r>
              <a:rPr lang="fr-FR" sz="3800" dirty="0" smtClean="0"/>
              <a:t>Des populations scolaires différentes d’un établissement à l’autre en termes de niveau de vie, structure familiale et parcours scolaires</a:t>
            </a:r>
          </a:p>
          <a:p>
            <a:pPr marL="0" indent="0">
              <a:buNone/>
            </a:pPr>
            <a:endParaRPr lang="fr-FR" sz="3800" dirty="0" smtClean="0"/>
          </a:p>
          <a:p>
            <a:r>
              <a:rPr lang="fr-FR" sz="3800" dirty="0" smtClean="0"/>
              <a:t>Statistiques marquantes : </a:t>
            </a:r>
          </a:p>
          <a:p>
            <a:pPr lvl="1"/>
            <a:r>
              <a:rPr lang="fr-FR" sz="3600" dirty="0" smtClean="0"/>
              <a:t>39 % ne vivent pas avec leurs deux parents</a:t>
            </a:r>
          </a:p>
          <a:p>
            <a:pPr lvl="1"/>
            <a:r>
              <a:rPr lang="fr-FR" sz="3600" dirty="0" smtClean="0"/>
              <a:t>59 % ont 3 frères et sœurs ou plus</a:t>
            </a:r>
          </a:p>
          <a:p>
            <a:pPr lvl="1"/>
            <a:r>
              <a:rPr lang="fr-FR" sz="3600" dirty="0" smtClean="0"/>
              <a:t>11 % ne partent pas en vacances</a:t>
            </a:r>
          </a:p>
          <a:p>
            <a:pPr lvl="1"/>
            <a:r>
              <a:rPr lang="fr-FR" sz="3600" dirty="0" smtClean="0"/>
              <a:t>48 % déclarent vivre dans une famille où les traditions sont importantes</a:t>
            </a:r>
          </a:p>
          <a:p>
            <a:pPr marL="0" indent="0">
              <a:buNone/>
            </a:pPr>
            <a:endParaRPr lang="fr-FR" dirty="0" smtClean="0"/>
          </a:p>
        </p:txBody>
      </p:sp>
    </p:spTree>
    <p:extLst>
      <p:ext uri="{BB962C8B-B14F-4D97-AF65-F5344CB8AC3E}">
        <p14:creationId xmlns:p14="http://schemas.microsoft.com/office/powerpoint/2010/main" val="626042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606015" y="2767263"/>
            <a:ext cx="11200973" cy="2791328"/>
          </a:xfrm>
        </p:spPr>
        <p:txBody>
          <a:bodyPr>
            <a:normAutofit fontScale="90000"/>
          </a:bodyPr>
          <a:lstStyle/>
          <a:p>
            <a:pPr>
              <a:lnSpc>
                <a:spcPct val="100000"/>
              </a:lnSpc>
            </a:pPr>
            <a:r>
              <a:rPr lang="fr-FR" sz="5400" cap="small" dirty="0" smtClean="0"/>
              <a:t/>
            </a:r>
            <a:br>
              <a:rPr lang="fr-FR" sz="5400" cap="small" dirty="0" smtClean="0"/>
            </a:br>
            <a:r>
              <a:rPr lang="fr-FR" sz="5400" cap="small" dirty="0"/>
              <a:t/>
            </a:r>
            <a:br>
              <a:rPr lang="fr-FR" sz="5400" cap="small" dirty="0"/>
            </a:br>
            <a:r>
              <a:rPr lang="fr-FR" sz="5400" cap="small" dirty="0" smtClean="0"/>
              <a:t/>
            </a:r>
            <a:br>
              <a:rPr lang="fr-FR" sz="5400" cap="small" dirty="0" smtClean="0"/>
            </a:br>
            <a:r>
              <a:rPr lang="fr-FR" sz="5400" cap="small" dirty="0" smtClean="0"/>
              <a:t/>
            </a:r>
            <a:br>
              <a:rPr lang="fr-FR" sz="5400" cap="small" dirty="0" smtClean="0"/>
            </a:br>
            <a:r>
              <a:rPr lang="fr-FR" sz="5400" cap="small" dirty="0"/>
              <a:t/>
            </a:r>
            <a:br>
              <a:rPr lang="fr-FR" sz="5400" cap="small" dirty="0"/>
            </a:br>
            <a:r>
              <a:rPr lang="fr-FR" sz="5400" cap="small" dirty="0" smtClean="0"/>
              <a:t/>
            </a:r>
            <a:br>
              <a:rPr lang="fr-FR" sz="5400" cap="small" dirty="0" smtClean="0"/>
            </a:br>
            <a:r>
              <a:rPr lang="fr-FR" sz="5400" cap="small" dirty="0" smtClean="0"/>
              <a:t/>
            </a:r>
            <a:br>
              <a:rPr lang="fr-FR" sz="5400" cap="small" dirty="0" smtClean="0"/>
            </a:br>
            <a:r>
              <a:rPr lang="fr-FR" sz="5400" cap="small" dirty="0" smtClean="0"/>
              <a:t/>
            </a:r>
            <a:br>
              <a:rPr lang="fr-FR" sz="5400" cap="small" dirty="0" smtClean="0"/>
            </a:br>
            <a:r>
              <a:rPr lang="fr-FR" sz="5400" b="1" cap="small" dirty="0">
                <a:solidFill>
                  <a:schemeClr val="tx2">
                    <a:lumMod val="75000"/>
                  </a:schemeClr>
                </a:solidFill>
              </a:rPr>
              <a:t>L’investissement en cours </a:t>
            </a:r>
            <a:r>
              <a:rPr lang="fr-FR" sz="5400" b="1" cap="small" dirty="0" smtClean="0">
                <a:solidFill>
                  <a:schemeClr val="tx2">
                    <a:lumMod val="75000"/>
                  </a:schemeClr>
                </a:solidFill>
              </a:rPr>
              <a:t/>
            </a:r>
            <a:br>
              <a:rPr lang="fr-FR" sz="5400" b="1" cap="small" dirty="0" smtClean="0">
                <a:solidFill>
                  <a:schemeClr val="tx2">
                    <a:lumMod val="75000"/>
                  </a:schemeClr>
                </a:solidFill>
              </a:rPr>
            </a:br>
            <a:r>
              <a:rPr lang="fr-FR" sz="4400" i="1" dirty="0">
                <a:solidFill>
                  <a:schemeClr val="tx2">
                    <a:lumMod val="75000"/>
                  </a:schemeClr>
                </a:solidFill>
              </a:rPr>
              <a:t>Les différences entre filles et </a:t>
            </a:r>
            <a:r>
              <a:rPr lang="fr-FR" sz="4400" i="1" dirty="0" smtClean="0">
                <a:solidFill>
                  <a:schemeClr val="tx2">
                    <a:lumMod val="75000"/>
                  </a:schemeClr>
                </a:solidFill>
              </a:rPr>
              <a:t>garçons</a:t>
            </a:r>
            <a:r>
              <a:rPr lang="fr-FR" sz="4400" cap="small" dirty="0" smtClean="0">
                <a:solidFill>
                  <a:schemeClr val="tx2">
                    <a:lumMod val="75000"/>
                  </a:schemeClr>
                </a:solidFill>
              </a:rPr>
              <a:t/>
            </a:r>
            <a:br>
              <a:rPr lang="fr-FR" sz="4400" cap="small" dirty="0" smtClean="0">
                <a:solidFill>
                  <a:schemeClr val="tx2">
                    <a:lumMod val="75000"/>
                  </a:schemeClr>
                </a:solidFill>
              </a:rPr>
            </a:br>
            <a:r>
              <a:rPr lang="fr-FR" sz="4400" dirty="0" smtClean="0">
                <a:solidFill>
                  <a:schemeClr val="tx2">
                    <a:lumMod val="75000"/>
                  </a:schemeClr>
                </a:solidFill>
              </a:rPr>
              <a:t/>
            </a:r>
            <a:br>
              <a:rPr lang="fr-FR" sz="4400" dirty="0" smtClean="0">
                <a:solidFill>
                  <a:schemeClr val="tx2">
                    <a:lumMod val="75000"/>
                  </a:schemeClr>
                </a:solidFill>
              </a:rPr>
            </a:br>
            <a:r>
              <a:rPr lang="fr-FR" sz="4400" dirty="0">
                <a:solidFill>
                  <a:srgbClr val="D8A412"/>
                </a:solidFill>
              </a:rPr>
              <a:t> par </a:t>
            </a:r>
            <a:r>
              <a:rPr lang="fr-FR" sz="4400" dirty="0" err="1" smtClean="0">
                <a:solidFill>
                  <a:srgbClr val="D8A412"/>
                </a:solidFill>
              </a:rPr>
              <a:t>Imène</a:t>
            </a:r>
            <a:r>
              <a:rPr lang="fr-FR" sz="4400" dirty="0" smtClean="0">
                <a:solidFill>
                  <a:srgbClr val="D8A412"/>
                </a:solidFill>
              </a:rPr>
              <a:t> </a:t>
            </a:r>
            <a:r>
              <a:rPr lang="fr-FR" sz="4400" dirty="0" err="1" smtClean="0">
                <a:solidFill>
                  <a:srgbClr val="D8A412"/>
                </a:solidFill>
              </a:rPr>
              <a:t>Salhi</a:t>
            </a:r>
            <a:r>
              <a:rPr lang="fr-FR" sz="4400" dirty="0" smtClean="0">
                <a:solidFill>
                  <a:srgbClr val="D8A412"/>
                </a:solidFill>
              </a:rPr>
              <a:t> , Radja Diarra </a:t>
            </a:r>
            <a:r>
              <a:rPr lang="fr-FR" sz="4400" dirty="0">
                <a:solidFill>
                  <a:srgbClr val="D8A412"/>
                </a:solidFill>
              </a:rPr>
              <a:t>et </a:t>
            </a:r>
            <a:r>
              <a:rPr lang="fr-FR" sz="4400" dirty="0" smtClean="0">
                <a:solidFill>
                  <a:srgbClr val="D8A412"/>
                </a:solidFill>
              </a:rPr>
              <a:t>Élise </a:t>
            </a:r>
            <a:r>
              <a:rPr lang="fr-FR" sz="4400" dirty="0" err="1" smtClean="0">
                <a:solidFill>
                  <a:srgbClr val="D8A412"/>
                </a:solidFill>
              </a:rPr>
              <a:t>Sezer</a:t>
            </a:r>
            <a:r>
              <a:rPr lang="fr-FR" sz="4400" dirty="0">
                <a:solidFill>
                  <a:srgbClr val="D8A412"/>
                </a:solidFill>
              </a:rPr>
              <a:t/>
            </a:r>
            <a:br>
              <a:rPr lang="fr-FR" sz="4400" dirty="0">
                <a:solidFill>
                  <a:srgbClr val="D8A412"/>
                </a:solidFill>
              </a:rPr>
            </a:br>
            <a:r>
              <a:rPr lang="fr-FR" sz="4400" dirty="0" smtClean="0">
                <a:solidFill>
                  <a:srgbClr val="D8A412"/>
                </a:solidFill>
              </a:rPr>
              <a:t>avec Géraldine et Constance</a:t>
            </a:r>
            <a:endParaRPr lang="fr-FR" sz="4400" dirty="0">
              <a:solidFill>
                <a:srgbClr val="D8A412"/>
              </a:solidFill>
            </a:endParaRPr>
          </a:p>
        </p:txBody>
      </p:sp>
    </p:spTree>
    <p:extLst>
      <p:ext uri="{BB962C8B-B14F-4D97-AF65-F5344CB8AC3E}">
        <p14:creationId xmlns:p14="http://schemas.microsoft.com/office/powerpoint/2010/main" val="3486523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95733"/>
            <a:ext cx="10515600" cy="937464"/>
          </a:xfrm>
        </p:spPr>
        <p:txBody>
          <a:bodyPr>
            <a:normAutofit/>
          </a:bodyPr>
          <a:lstStyle/>
          <a:p>
            <a:r>
              <a:rPr lang="fr-FR" sz="3600" b="1" dirty="0" smtClean="0">
                <a:solidFill>
                  <a:srgbClr val="00B050"/>
                </a:solidFill>
              </a:rPr>
              <a:t>Qui pose des questions en cours ?</a:t>
            </a:r>
            <a:endParaRPr lang="fr-FR" sz="3600" b="1" dirty="0">
              <a:solidFill>
                <a:srgbClr val="00B050"/>
              </a:solidFill>
            </a:endParaRPr>
          </a:p>
        </p:txBody>
      </p:sp>
      <p:sp>
        <p:nvSpPr>
          <p:cNvPr id="8" name="ZoneTexte 7"/>
          <p:cNvSpPr txBox="1"/>
          <p:nvPr/>
        </p:nvSpPr>
        <p:spPr>
          <a:xfrm>
            <a:off x="839788" y="1227438"/>
            <a:ext cx="10775563" cy="646331"/>
          </a:xfrm>
          <a:prstGeom prst="rect">
            <a:avLst/>
          </a:prstGeom>
          <a:noFill/>
        </p:spPr>
        <p:txBody>
          <a:bodyPr wrap="square" rtlCol="0">
            <a:spAutoFit/>
          </a:bodyPr>
          <a:lstStyle/>
          <a:p>
            <a:r>
              <a:rPr lang="fr-FR" sz="3600" dirty="0"/>
              <a:t> </a:t>
            </a:r>
            <a:r>
              <a:rPr lang="fr-FR" sz="3600" dirty="0" smtClean="0"/>
              <a:t> </a:t>
            </a:r>
            <a:endParaRPr lang="fr-FR" sz="3600" dirty="0"/>
          </a:p>
        </p:txBody>
      </p:sp>
      <p:graphicFrame>
        <p:nvGraphicFramePr>
          <p:cNvPr id="10" name="Graphique 9"/>
          <p:cNvGraphicFramePr>
            <a:graphicFrameLocks/>
          </p:cNvGraphicFramePr>
          <p:nvPr>
            <p:extLst/>
          </p:nvPr>
        </p:nvGraphicFramePr>
        <p:xfrm>
          <a:off x="1717963" y="1765722"/>
          <a:ext cx="9513455" cy="1740477"/>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715817" y="971642"/>
            <a:ext cx="11032837" cy="707886"/>
          </a:xfrm>
          <a:prstGeom prst="rect">
            <a:avLst/>
          </a:prstGeom>
        </p:spPr>
        <p:txBody>
          <a:bodyPr wrap="square">
            <a:spAutoFit/>
          </a:bodyPr>
          <a:lstStyle/>
          <a:p>
            <a:r>
              <a:rPr lang="fr-FR" sz="2000" i="1" dirty="0" smtClean="0"/>
              <a:t>Les </a:t>
            </a:r>
            <a:r>
              <a:rPr lang="fr-FR" sz="2000" i="1" dirty="0"/>
              <a:t>garçons </a:t>
            </a:r>
            <a:r>
              <a:rPr lang="fr-FR" sz="2000" i="1" dirty="0" smtClean="0"/>
              <a:t>déclarent poser </a:t>
            </a:r>
            <a:r>
              <a:rPr lang="fr-FR" sz="2000" i="1" dirty="0"/>
              <a:t>plus </a:t>
            </a:r>
            <a:r>
              <a:rPr lang="fr-FR" sz="2000" i="1" dirty="0" smtClean="0"/>
              <a:t>souvent des </a:t>
            </a:r>
            <a:r>
              <a:rPr lang="fr-FR" sz="2000" i="1" dirty="0"/>
              <a:t>questions que les </a:t>
            </a:r>
            <a:r>
              <a:rPr lang="fr-FR" sz="2000" i="1" dirty="0" smtClean="0"/>
              <a:t>filles, surtout au lycée. </a:t>
            </a:r>
          </a:p>
          <a:p>
            <a:r>
              <a:rPr lang="fr-FR" sz="2000" i="1" dirty="0" smtClean="0"/>
              <a:t>Au collège, c’est plus souvent les filles.</a:t>
            </a:r>
            <a:endParaRPr lang="fr-FR" sz="2000" i="1" dirty="0"/>
          </a:p>
        </p:txBody>
      </p:sp>
      <p:graphicFrame>
        <p:nvGraphicFramePr>
          <p:cNvPr id="12" name="Graphique 11"/>
          <p:cNvGraphicFramePr>
            <a:graphicFrameLocks/>
          </p:cNvGraphicFramePr>
          <p:nvPr>
            <p:extLst/>
          </p:nvPr>
        </p:nvGraphicFramePr>
        <p:xfrm>
          <a:off x="1477818" y="3417452"/>
          <a:ext cx="9396113" cy="29556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2299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5207" y="216398"/>
            <a:ext cx="10219884" cy="1877437"/>
          </a:xfrm>
          <a:prstGeom prst="rect">
            <a:avLst/>
          </a:prstGeom>
        </p:spPr>
        <p:txBody>
          <a:bodyPr wrap="square">
            <a:spAutoFit/>
          </a:bodyPr>
          <a:lstStyle/>
          <a:p>
            <a:r>
              <a:rPr lang="fr-FR" sz="3600" dirty="0">
                <a:solidFill>
                  <a:srgbClr val="00B050"/>
                </a:solidFill>
              </a:rPr>
              <a:t>Qui pose des questions en cours </a:t>
            </a:r>
            <a:r>
              <a:rPr lang="fr-FR" sz="3600" dirty="0" smtClean="0">
                <a:solidFill>
                  <a:srgbClr val="00B050"/>
                </a:solidFill>
              </a:rPr>
              <a:t>?</a:t>
            </a:r>
          </a:p>
          <a:p>
            <a:r>
              <a:rPr lang="fr-FR" sz="2000" i="1" dirty="0" smtClean="0"/>
              <a:t>Parmi les élèves qui partent souvent en vacances, ce qui peut indiquer un niveau socioéconomique élevé, les filles et les garçons posent autant de questions, tandis que parmi les élèves qui ne partent pas souvent ou jamais en vacances, et donc possiblement en situation plus défavorisée, les garçons posent plus de questions que les filles. </a:t>
            </a:r>
            <a:endParaRPr lang="fr-FR" sz="2000" i="1" dirty="0"/>
          </a:p>
        </p:txBody>
      </p:sp>
      <p:graphicFrame>
        <p:nvGraphicFramePr>
          <p:cNvPr id="4" name="Graphique 3"/>
          <p:cNvGraphicFramePr>
            <a:graphicFrameLocks/>
          </p:cNvGraphicFramePr>
          <p:nvPr>
            <p:extLst/>
          </p:nvPr>
        </p:nvGraphicFramePr>
        <p:xfrm>
          <a:off x="1251681" y="2093835"/>
          <a:ext cx="9619519" cy="4136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9907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71946" y="360601"/>
            <a:ext cx="10515600" cy="635000"/>
          </a:xfrm>
        </p:spPr>
        <p:txBody>
          <a:bodyPr>
            <a:normAutofit/>
          </a:bodyPr>
          <a:lstStyle/>
          <a:p>
            <a:r>
              <a:rPr lang="fr-FR" sz="3600" b="1" dirty="0" smtClean="0">
                <a:solidFill>
                  <a:srgbClr val="00B050"/>
                </a:solidFill>
              </a:rPr>
              <a:t>Qui utilise son portable en cours ?</a:t>
            </a:r>
            <a:endParaRPr lang="fr-FR" sz="3600" b="1" dirty="0">
              <a:solidFill>
                <a:srgbClr val="00B050"/>
              </a:solidFill>
            </a:endParaRPr>
          </a:p>
        </p:txBody>
      </p:sp>
      <p:graphicFrame>
        <p:nvGraphicFramePr>
          <p:cNvPr id="7" name="Graphique 6"/>
          <p:cNvGraphicFramePr>
            <a:graphicFrameLocks/>
          </p:cNvGraphicFramePr>
          <p:nvPr>
            <p:extLst/>
          </p:nvPr>
        </p:nvGraphicFramePr>
        <p:xfrm>
          <a:off x="1537193" y="2174033"/>
          <a:ext cx="9075389" cy="3123181"/>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537192" y="1466708"/>
            <a:ext cx="9816607" cy="400110"/>
          </a:xfrm>
          <a:prstGeom prst="rect">
            <a:avLst/>
          </a:prstGeom>
        </p:spPr>
        <p:txBody>
          <a:bodyPr wrap="square">
            <a:spAutoFit/>
          </a:bodyPr>
          <a:lstStyle/>
          <a:p>
            <a:r>
              <a:rPr lang="fr-FR" sz="2000" i="1" dirty="0" smtClean="0"/>
              <a:t> Les filles déclarent plus souvent utiliser leur portable en cours ( réseaux, vidéos, etc. )</a:t>
            </a:r>
            <a:endParaRPr lang="fr-FR" sz="2000" i="1" dirty="0"/>
          </a:p>
        </p:txBody>
      </p:sp>
    </p:spTree>
    <p:extLst>
      <p:ext uri="{BB962C8B-B14F-4D97-AF65-F5344CB8AC3E}">
        <p14:creationId xmlns:p14="http://schemas.microsoft.com/office/powerpoint/2010/main" val="1957012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2000" i="1" dirty="0" smtClean="0">
                <a:latin typeface="+mn-lt"/>
              </a:rPr>
              <a:t/>
            </a:r>
            <a:br>
              <a:rPr lang="fr-FR" sz="2000" i="1" dirty="0" smtClean="0">
                <a:latin typeface="+mn-lt"/>
              </a:rPr>
            </a:br>
            <a:r>
              <a:rPr lang="fr-FR" sz="2000" i="1" dirty="0" smtClean="0">
                <a:latin typeface="+mn-lt"/>
              </a:rPr>
              <a:t>Au </a:t>
            </a:r>
            <a:r>
              <a:rPr lang="fr-FR" sz="2000" i="1" dirty="0">
                <a:latin typeface="+mn-lt"/>
              </a:rPr>
              <a:t>lycée les élèves utilisent plus leur tel que les </a:t>
            </a:r>
            <a:r>
              <a:rPr lang="fr-FR" sz="2000" i="1" dirty="0" smtClean="0">
                <a:latin typeface="+mn-lt"/>
              </a:rPr>
              <a:t>collégiens, à Bergson plus qu’à Hélène Boucher.</a:t>
            </a:r>
            <a:endParaRPr lang="fr-FR" sz="2000" i="1" dirty="0">
              <a:latin typeface="+mn-lt"/>
            </a:endParaRPr>
          </a:p>
        </p:txBody>
      </p:sp>
      <p:graphicFrame>
        <p:nvGraphicFramePr>
          <p:cNvPr id="5" name="Graphique 4"/>
          <p:cNvGraphicFramePr>
            <a:graphicFrameLocks/>
          </p:cNvGraphicFramePr>
          <p:nvPr>
            <p:extLst/>
          </p:nvPr>
        </p:nvGraphicFramePr>
        <p:xfrm>
          <a:off x="2022764" y="1357745"/>
          <a:ext cx="8839200" cy="4699145"/>
        </p:xfrm>
        <a:graphic>
          <a:graphicData uri="http://schemas.openxmlformats.org/drawingml/2006/chart">
            <c:chart xmlns:c="http://schemas.openxmlformats.org/drawingml/2006/chart" xmlns:r="http://schemas.openxmlformats.org/officeDocument/2006/relationships" r:id="rId2"/>
          </a:graphicData>
        </a:graphic>
      </p:graphicFrame>
      <p:sp>
        <p:nvSpPr>
          <p:cNvPr id="6" name="Titre 4"/>
          <p:cNvSpPr txBox="1">
            <a:spLocks/>
          </p:cNvSpPr>
          <p:nvPr/>
        </p:nvSpPr>
        <p:spPr>
          <a:xfrm>
            <a:off x="542636" y="392906"/>
            <a:ext cx="10515600" cy="635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smtClean="0">
                <a:solidFill>
                  <a:srgbClr val="00B050"/>
                </a:solidFill>
              </a:rPr>
              <a:t>Qui utilise son portable en cours ?</a:t>
            </a:r>
            <a:endParaRPr lang="fr-FR" sz="3600" b="1" dirty="0">
              <a:solidFill>
                <a:srgbClr val="00B050"/>
              </a:solidFill>
            </a:endParaRPr>
          </a:p>
        </p:txBody>
      </p:sp>
    </p:spTree>
    <p:extLst>
      <p:ext uri="{BB962C8B-B14F-4D97-AF65-F5344CB8AC3E}">
        <p14:creationId xmlns:p14="http://schemas.microsoft.com/office/powerpoint/2010/main" val="2579933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a:bodyPr>
          <a:lstStyle/>
          <a:p>
            <a:r>
              <a:rPr lang="fr-FR" sz="3600" dirty="0" smtClean="0">
                <a:solidFill>
                  <a:srgbClr val="FF0000"/>
                </a:solidFill>
              </a:rPr>
              <a:t>La préparation de l’enquête</a:t>
            </a:r>
            <a:endParaRPr lang="fr-FR" sz="3600" dirty="0">
              <a:solidFill>
                <a:srgbClr val="FF0000"/>
              </a:solidFill>
            </a:endParaRPr>
          </a:p>
        </p:txBody>
      </p:sp>
      <p:sp>
        <p:nvSpPr>
          <p:cNvPr id="25" name="Espace réservé du contenu 2"/>
          <p:cNvSpPr>
            <a:spLocks noGrp="1"/>
          </p:cNvSpPr>
          <p:nvPr>
            <p:ph idx="1"/>
          </p:nvPr>
        </p:nvSpPr>
        <p:spPr>
          <a:xfrm>
            <a:off x="838200" y="1426234"/>
            <a:ext cx="10515600" cy="4750729"/>
          </a:xfrm>
        </p:spPr>
        <p:txBody>
          <a:bodyPr/>
          <a:lstStyle/>
          <a:p>
            <a:r>
              <a:rPr lang="fr-FR" dirty="0" smtClean="0"/>
              <a:t>Les questions de recherche</a:t>
            </a:r>
          </a:p>
          <a:p>
            <a:pPr lvl="1"/>
            <a:r>
              <a:rPr lang="fr-FR" dirty="0" smtClean="0"/>
              <a:t>Un thème d’enquête pré-choisi : différences et similarités entre filles et garçons au collège et au lycée</a:t>
            </a:r>
          </a:p>
          <a:p>
            <a:pPr lvl="1"/>
            <a:r>
              <a:rPr lang="fr-FR" dirty="0" smtClean="0"/>
              <a:t>Les thèmes des modules (cf. programme), les hypothèses à tester</a:t>
            </a:r>
          </a:p>
          <a:p>
            <a:r>
              <a:rPr lang="fr-FR" dirty="0" smtClean="0"/>
              <a:t>Le questionnaire – écriture (2-3 séances)</a:t>
            </a:r>
          </a:p>
          <a:p>
            <a:pPr lvl="1"/>
            <a:r>
              <a:rPr lang="fr-FR" dirty="0" smtClean="0"/>
              <a:t>L’écriture et la </a:t>
            </a:r>
            <a:r>
              <a:rPr lang="fr-FR" dirty="0" err="1" smtClean="0"/>
              <a:t>ré-écriture</a:t>
            </a:r>
            <a:r>
              <a:rPr lang="fr-FR" dirty="0" smtClean="0"/>
              <a:t> des questions des modules (tests)</a:t>
            </a:r>
          </a:p>
          <a:p>
            <a:pPr lvl="1"/>
            <a:r>
              <a:rPr lang="fr-FR" dirty="0" smtClean="0"/>
              <a:t>La mise en cohérence des modules</a:t>
            </a:r>
          </a:p>
          <a:p>
            <a:pPr lvl="1"/>
            <a:r>
              <a:rPr lang="fr-FR" dirty="0" smtClean="0"/>
              <a:t>La </a:t>
            </a:r>
            <a:r>
              <a:rPr lang="fr-FR" dirty="0"/>
              <a:t>programmation du </a:t>
            </a:r>
            <a:r>
              <a:rPr lang="fr-FR" dirty="0" smtClean="0"/>
              <a:t>questionnaire en ligne (Lime </a:t>
            </a:r>
            <a:r>
              <a:rPr lang="fr-FR" dirty="0" err="1" smtClean="0"/>
              <a:t>survey</a:t>
            </a:r>
            <a:r>
              <a:rPr lang="fr-FR" dirty="0" smtClean="0"/>
              <a:t>)</a:t>
            </a:r>
            <a:endParaRPr lang="fr-FR" dirty="0"/>
          </a:p>
          <a:p>
            <a:r>
              <a:rPr lang="fr-FR" dirty="0" smtClean="0"/>
              <a:t>L'échantillon prévu</a:t>
            </a:r>
          </a:p>
          <a:p>
            <a:pPr lvl="1"/>
            <a:r>
              <a:rPr lang="fr-FR" dirty="0" smtClean="0"/>
              <a:t>Objectif : 600-700 élèves (50% collégiens, 50% lycéens)</a:t>
            </a:r>
            <a:endParaRPr lang="fr-FR" dirty="0"/>
          </a:p>
          <a:p>
            <a:endParaRPr lang="fr-FR" dirty="0"/>
          </a:p>
        </p:txBody>
      </p:sp>
    </p:spTree>
    <p:extLst>
      <p:ext uri="{BB962C8B-B14F-4D97-AF65-F5344CB8AC3E}">
        <p14:creationId xmlns:p14="http://schemas.microsoft.com/office/powerpoint/2010/main" val="2099622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36600" y="610421"/>
            <a:ext cx="11455400" cy="1325563"/>
          </a:xfrm>
        </p:spPr>
        <p:txBody>
          <a:bodyPr>
            <a:normAutofit/>
          </a:bodyPr>
          <a:lstStyle/>
          <a:p>
            <a:r>
              <a:rPr lang="fr-FR" sz="2000" i="1" dirty="0" smtClean="0">
                <a:latin typeface="Calibri" panose="020F0502020204030204" pitchFamily="34" charset="0"/>
                <a:cs typeface="Calibri" panose="020F0502020204030204" pitchFamily="34" charset="0"/>
              </a:rPr>
              <a:t>L’usage du téléphone est plus fréquente au fur et à mesure des classes, chez les filles comme chez les garçons.</a:t>
            </a:r>
            <a:endParaRPr lang="fr-FR" sz="2000" i="1" dirty="0">
              <a:latin typeface="Calibri" panose="020F0502020204030204" pitchFamily="34" charset="0"/>
              <a:cs typeface="Calibri" panose="020F0502020204030204" pitchFamily="34" charset="0"/>
            </a:endParaRPr>
          </a:p>
        </p:txBody>
      </p:sp>
      <p:graphicFrame>
        <p:nvGraphicFramePr>
          <p:cNvPr id="6" name="Graphique 5"/>
          <p:cNvGraphicFramePr>
            <a:graphicFrameLocks/>
          </p:cNvGraphicFramePr>
          <p:nvPr>
            <p:extLst/>
          </p:nvPr>
        </p:nvGraphicFramePr>
        <p:xfrm>
          <a:off x="988292" y="1391228"/>
          <a:ext cx="10658764" cy="496339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579582" y="354493"/>
            <a:ext cx="6356805" cy="646331"/>
          </a:xfrm>
          <a:prstGeom prst="rect">
            <a:avLst/>
          </a:prstGeom>
        </p:spPr>
        <p:txBody>
          <a:bodyPr wrap="none">
            <a:spAutoFit/>
          </a:bodyPr>
          <a:lstStyle/>
          <a:p>
            <a:r>
              <a:rPr lang="fr-FR" sz="3600" b="1" dirty="0">
                <a:solidFill>
                  <a:srgbClr val="00B050"/>
                </a:solidFill>
                <a:latin typeface="+mj-lt"/>
              </a:rPr>
              <a:t>Qui utilise son portable en cours ?</a:t>
            </a:r>
          </a:p>
        </p:txBody>
      </p:sp>
    </p:spTree>
    <p:extLst>
      <p:ext uri="{BB962C8B-B14F-4D97-AF65-F5344CB8AC3E}">
        <p14:creationId xmlns:p14="http://schemas.microsoft.com/office/powerpoint/2010/main" val="1362021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3"/>
          <p:cNvSpPr>
            <a:spLocks noGrp="1"/>
          </p:cNvSpPr>
          <p:nvPr>
            <p:ph type="title"/>
          </p:nvPr>
        </p:nvSpPr>
        <p:spPr>
          <a:xfrm>
            <a:off x="533400" y="245052"/>
            <a:ext cx="10515600" cy="1325563"/>
          </a:xfrm>
        </p:spPr>
        <p:txBody>
          <a:bodyPr>
            <a:normAutofit/>
          </a:bodyPr>
          <a:lstStyle/>
          <a:p>
            <a:r>
              <a:rPr lang="fr-FR" sz="3600" b="1" dirty="0">
                <a:solidFill>
                  <a:srgbClr val="00B050"/>
                </a:solidFill>
              </a:rPr>
              <a:t>Qui </a:t>
            </a:r>
            <a:r>
              <a:rPr lang="fr-FR" sz="3600" b="1" dirty="0" smtClean="0">
                <a:solidFill>
                  <a:srgbClr val="00B050"/>
                </a:solidFill>
              </a:rPr>
              <a:t>se fait reprendre en cours </a:t>
            </a:r>
            <a:r>
              <a:rPr lang="fr-FR" sz="3600" b="1" dirty="0">
                <a:solidFill>
                  <a:srgbClr val="00B050"/>
                </a:solidFill>
              </a:rPr>
              <a:t>?</a:t>
            </a:r>
            <a:r>
              <a:rPr lang="fr-FR" sz="2800" dirty="0" smtClean="0"/>
              <a:t/>
            </a:r>
            <a:br>
              <a:rPr lang="fr-FR" sz="2800" dirty="0" smtClean="0"/>
            </a:br>
            <a:r>
              <a:rPr lang="fr-FR" sz="2800" dirty="0" smtClean="0"/>
              <a:t/>
            </a:r>
            <a:br>
              <a:rPr lang="fr-FR" sz="2800" dirty="0" smtClean="0"/>
            </a:br>
            <a:r>
              <a:rPr lang="fr-FR" sz="2000" i="1" dirty="0" smtClean="0">
                <a:latin typeface="+mn-lt"/>
              </a:rPr>
              <a:t>Les garçons </a:t>
            </a:r>
            <a:r>
              <a:rPr lang="fr-FR" sz="2000" i="1" dirty="0">
                <a:latin typeface="+mn-lt"/>
              </a:rPr>
              <a:t>se font plus reprendre </a:t>
            </a:r>
            <a:r>
              <a:rPr lang="fr-FR" sz="2000" i="1" dirty="0" smtClean="0">
                <a:latin typeface="+mn-lt"/>
              </a:rPr>
              <a:t>en cours que </a:t>
            </a:r>
            <a:r>
              <a:rPr lang="fr-FR" sz="2000" i="1" dirty="0">
                <a:latin typeface="+mn-lt"/>
              </a:rPr>
              <a:t>les </a:t>
            </a:r>
            <a:r>
              <a:rPr lang="fr-FR" sz="2000" i="1" dirty="0" smtClean="0">
                <a:latin typeface="+mn-lt"/>
              </a:rPr>
              <a:t>filles.</a:t>
            </a:r>
            <a:endParaRPr lang="fr-FR" sz="2000" i="1" dirty="0">
              <a:latin typeface="+mn-lt"/>
            </a:endParaRPr>
          </a:p>
        </p:txBody>
      </p:sp>
      <p:graphicFrame>
        <p:nvGraphicFramePr>
          <p:cNvPr id="8" name="Graphique 7"/>
          <p:cNvGraphicFramePr>
            <a:graphicFrameLocks/>
          </p:cNvGraphicFramePr>
          <p:nvPr>
            <p:extLst/>
          </p:nvPr>
        </p:nvGraphicFramePr>
        <p:xfrm>
          <a:off x="1468582" y="1690688"/>
          <a:ext cx="8848436" cy="39712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5802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sz="3600" b="1" dirty="0">
                <a:solidFill>
                  <a:srgbClr val="00B050"/>
                </a:solidFill>
              </a:rPr>
              <a:t>Qui se fait reprendre en cours ?</a:t>
            </a:r>
            <a:r>
              <a:rPr lang="fr-FR" sz="1400" dirty="0"/>
              <a:t/>
            </a:r>
            <a:br>
              <a:rPr lang="fr-FR" sz="1400" dirty="0"/>
            </a:br>
            <a:r>
              <a:rPr lang="fr-FR" sz="1400" dirty="0"/>
              <a:t/>
            </a:r>
            <a:br>
              <a:rPr lang="fr-FR" sz="1400" dirty="0"/>
            </a:br>
            <a:r>
              <a:rPr lang="fr-FR" sz="2200" i="1" dirty="0" smtClean="0">
                <a:latin typeface="+mn-lt"/>
              </a:rPr>
              <a:t>Les élèves se font plus reprendre à </a:t>
            </a:r>
            <a:r>
              <a:rPr lang="fr-FR" sz="2200" i="1" dirty="0" err="1" smtClean="0">
                <a:latin typeface="+mn-lt"/>
              </a:rPr>
              <a:t>Makeba</a:t>
            </a:r>
            <a:r>
              <a:rPr lang="fr-FR" sz="2200" i="1" dirty="0" smtClean="0">
                <a:latin typeface="+mn-lt"/>
              </a:rPr>
              <a:t>. </a:t>
            </a:r>
            <a:br>
              <a:rPr lang="fr-FR" sz="2200" i="1" dirty="0" smtClean="0">
                <a:latin typeface="+mn-lt"/>
              </a:rPr>
            </a:br>
            <a:r>
              <a:rPr lang="fr-FR" sz="2200" i="1" dirty="0" smtClean="0">
                <a:latin typeface="+mn-lt"/>
              </a:rPr>
              <a:t>Les différences filles-garçons sont les mêmes entre établissements.</a:t>
            </a:r>
            <a:endParaRPr lang="fr-FR" sz="2200" i="1" dirty="0">
              <a:latin typeface="+mn-lt"/>
            </a:endParaRPr>
          </a:p>
        </p:txBody>
      </p:sp>
      <p:graphicFrame>
        <p:nvGraphicFramePr>
          <p:cNvPr id="5" name="Graphique 4"/>
          <p:cNvGraphicFramePr>
            <a:graphicFrameLocks/>
          </p:cNvGraphicFramePr>
          <p:nvPr>
            <p:extLst/>
          </p:nvPr>
        </p:nvGraphicFramePr>
        <p:xfrm>
          <a:off x="1265381" y="1791855"/>
          <a:ext cx="10446327" cy="43965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38438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9437" y="281998"/>
            <a:ext cx="10515600" cy="1731530"/>
          </a:xfrm>
        </p:spPr>
        <p:txBody>
          <a:bodyPr>
            <a:noAutofit/>
          </a:bodyPr>
          <a:lstStyle/>
          <a:p>
            <a:r>
              <a:rPr lang="fr-FR" sz="3600" b="1" dirty="0">
                <a:solidFill>
                  <a:srgbClr val="00B050"/>
                </a:solidFill>
              </a:rPr>
              <a:t>Qui se fait reprendre en cours </a:t>
            </a:r>
            <a:r>
              <a:rPr lang="fr-FR" sz="3600" b="1" dirty="0" smtClean="0">
                <a:solidFill>
                  <a:srgbClr val="00B050"/>
                </a:solidFill>
              </a:rPr>
              <a:t>?</a:t>
            </a:r>
            <a:r>
              <a:rPr lang="fr-FR" sz="3600" b="1" dirty="0" smtClean="0"/>
              <a:t/>
            </a:r>
            <a:br>
              <a:rPr lang="fr-FR" sz="3600" b="1" dirty="0" smtClean="0"/>
            </a:br>
            <a:r>
              <a:rPr lang="fr-FR" sz="2000" i="1" dirty="0" smtClean="0">
                <a:latin typeface="+mn-lt"/>
              </a:rPr>
              <a:t>Parmi </a:t>
            </a:r>
            <a:r>
              <a:rPr lang="fr-FR" sz="2000" i="1" dirty="0">
                <a:latin typeface="+mn-lt"/>
              </a:rPr>
              <a:t>les élèves qui partent souvent en vacances, ce qui peut indiquer un niveau socioéconomique élevé, les filles et les garçons </a:t>
            </a:r>
            <a:r>
              <a:rPr lang="fr-FR" sz="2000" i="1" dirty="0" smtClean="0">
                <a:latin typeface="+mn-lt"/>
              </a:rPr>
              <a:t>se font autant reprendre, </a:t>
            </a:r>
            <a:r>
              <a:rPr lang="fr-FR" sz="2000" i="1" dirty="0">
                <a:latin typeface="+mn-lt"/>
              </a:rPr>
              <a:t>tandis que parmi les élèves qui </a:t>
            </a:r>
            <a:r>
              <a:rPr lang="fr-FR" sz="2000" i="1" dirty="0" smtClean="0">
                <a:latin typeface="+mn-lt"/>
              </a:rPr>
              <a:t>partent rarement ou </a:t>
            </a:r>
            <a:r>
              <a:rPr lang="fr-FR" sz="2000" i="1" dirty="0">
                <a:latin typeface="+mn-lt"/>
              </a:rPr>
              <a:t>jamais en vacances, et donc possiblement en situation plus défavorisée, les garçons </a:t>
            </a:r>
            <a:r>
              <a:rPr lang="fr-FR" sz="2000" i="1" dirty="0" smtClean="0">
                <a:latin typeface="+mn-lt"/>
              </a:rPr>
              <a:t>se font plus reprendre que </a:t>
            </a:r>
            <a:r>
              <a:rPr lang="fr-FR" sz="2000" i="1" dirty="0">
                <a:latin typeface="+mn-lt"/>
              </a:rPr>
              <a:t>les filles. </a:t>
            </a:r>
          </a:p>
        </p:txBody>
      </p:sp>
      <p:graphicFrame>
        <p:nvGraphicFramePr>
          <p:cNvPr id="5" name="Graphique 4"/>
          <p:cNvGraphicFramePr>
            <a:graphicFrameLocks/>
          </p:cNvGraphicFramePr>
          <p:nvPr>
            <p:extLst/>
          </p:nvPr>
        </p:nvGraphicFramePr>
        <p:xfrm>
          <a:off x="1459347" y="2161310"/>
          <a:ext cx="10160000" cy="38700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3040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rgbClr val="00B050"/>
                </a:solidFill>
              </a:rPr>
              <a:t>Qu’est-ce que cela nous apprend sur l’attitude en cours ?</a:t>
            </a:r>
            <a:endParaRPr lang="fr-FR" sz="3600" b="1" dirty="0"/>
          </a:p>
        </p:txBody>
      </p:sp>
      <p:sp>
        <p:nvSpPr>
          <p:cNvPr id="3" name="Espace réservé du contenu 2"/>
          <p:cNvSpPr>
            <a:spLocks noGrp="1"/>
          </p:cNvSpPr>
          <p:nvPr>
            <p:ph idx="1"/>
          </p:nvPr>
        </p:nvSpPr>
        <p:spPr/>
        <p:txBody>
          <a:bodyPr/>
          <a:lstStyle/>
          <a:p>
            <a:r>
              <a:rPr lang="fr-FR" dirty="0" smtClean="0"/>
              <a:t>Les garçons sont plus interactifs en cours que les filles, qu’il s’agisse de se faire reprendre ou de participer.</a:t>
            </a:r>
          </a:p>
          <a:p>
            <a:r>
              <a:rPr lang="fr-FR" dirty="0" smtClean="0"/>
              <a:t>Cela semble cependant varier selon le milieu social.</a:t>
            </a:r>
          </a:p>
          <a:p>
            <a:r>
              <a:rPr lang="fr-FR" dirty="0" smtClean="0"/>
              <a:t>Et en fonction de la classe et de l’établissement </a:t>
            </a:r>
          </a:p>
          <a:p>
            <a:pPr lvl="1"/>
            <a:r>
              <a:rPr lang="fr-FR" dirty="0" smtClean="0"/>
              <a:t>Au collège, les filles posent plus de question, c’est l’inverse au lycée.</a:t>
            </a:r>
          </a:p>
          <a:p>
            <a:pPr lvl="1"/>
            <a:r>
              <a:rPr lang="fr-FR" dirty="0" smtClean="0"/>
              <a:t>Au collège, les élèves, filles comme garçons, se font plus reprendre.</a:t>
            </a:r>
          </a:p>
          <a:p>
            <a:pPr lvl="1"/>
            <a:r>
              <a:rPr lang="fr-FR" dirty="0" smtClean="0"/>
              <a:t>L’usage du téléphone augmente au fur et à mesure des classes, chez les filles et les garçons.</a:t>
            </a:r>
            <a:endParaRPr lang="fr-FR" dirty="0"/>
          </a:p>
        </p:txBody>
      </p:sp>
    </p:spTree>
    <p:extLst>
      <p:ext uri="{BB962C8B-B14F-4D97-AF65-F5344CB8AC3E}">
        <p14:creationId xmlns:p14="http://schemas.microsoft.com/office/powerpoint/2010/main" val="244202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rgbClr val="00B050"/>
                </a:solidFill>
              </a:rPr>
              <a:t>Questionnements</a:t>
            </a:r>
            <a:endParaRPr lang="fr-FR" sz="3600" b="1" dirty="0"/>
          </a:p>
        </p:txBody>
      </p:sp>
      <p:sp>
        <p:nvSpPr>
          <p:cNvPr id="3" name="Espace réservé du contenu 2"/>
          <p:cNvSpPr>
            <a:spLocks noGrp="1"/>
          </p:cNvSpPr>
          <p:nvPr>
            <p:ph idx="1"/>
          </p:nvPr>
        </p:nvSpPr>
        <p:spPr/>
        <p:txBody>
          <a:bodyPr/>
          <a:lstStyle/>
          <a:p>
            <a:r>
              <a:rPr lang="fr-FR" dirty="0" smtClean="0"/>
              <a:t>« Ils mentent » ? problème dans la déclaration ?</a:t>
            </a:r>
          </a:p>
          <a:p>
            <a:r>
              <a:rPr lang="fr-FR" dirty="0" smtClean="0"/>
              <a:t>Limite de la question sur le portable : interdit au collège</a:t>
            </a:r>
          </a:p>
          <a:p>
            <a:r>
              <a:rPr lang="fr-FR" dirty="0" smtClean="0"/>
              <a:t>Des différences d’attitude selon les matières ?</a:t>
            </a:r>
          </a:p>
          <a:p>
            <a:r>
              <a:rPr lang="fr-FR" dirty="0" smtClean="0"/>
              <a:t>Question du milieu social à creuser</a:t>
            </a:r>
          </a:p>
          <a:p>
            <a:r>
              <a:rPr lang="fr-FR" dirty="0" smtClean="0"/>
              <a:t>Question du cumul de ces comportements</a:t>
            </a:r>
          </a:p>
          <a:p>
            <a:endParaRPr lang="fr-FR" dirty="0" smtClean="0"/>
          </a:p>
        </p:txBody>
      </p:sp>
    </p:spTree>
    <p:extLst>
      <p:ext uri="{BB962C8B-B14F-4D97-AF65-F5344CB8AC3E}">
        <p14:creationId xmlns:p14="http://schemas.microsoft.com/office/powerpoint/2010/main" val="4013030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1329147" y="2498784"/>
            <a:ext cx="9144000" cy="3078643"/>
          </a:xfrm>
        </p:spPr>
        <p:txBody>
          <a:bodyPr>
            <a:normAutofit fontScale="90000"/>
          </a:bodyPr>
          <a:lstStyle/>
          <a:p>
            <a:pPr>
              <a:spcBef>
                <a:spcPts val="1800"/>
              </a:spcBef>
              <a:spcAft>
                <a:spcPts val="1800"/>
              </a:spcAft>
            </a:pPr>
            <a:r>
              <a:rPr lang="fr-FR" sz="5400" cap="small" dirty="0" smtClean="0"/>
              <a:t/>
            </a:r>
            <a:br>
              <a:rPr lang="fr-FR" sz="5400" cap="small" dirty="0" smtClean="0"/>
            </a:br>
            <a:r>
              <a:rPr lang="fr-FR" sz="5400" cap="small" dirty="0"/>
              <a:t/>
            </a:r>
            <a:br>
              <a:rPr lang="fr-FR" sz="5400" cap="small" dirty="0"/>
            </a:br>
            <a:r>
              <a:rPr lang="fr-FR" sz="5400" cap="small" dirty="0" smtClean="0"/>
              <a:t/>
            </a:r>
            <a:br>
              <a:rPr lang="fr-FR" sz="5400" cap="small" dirty="0" smtClean="0"/>
            </a:br>
            <a:r>
              <a:rPr lang="fr-FR" sz="5400" cap="small" dirty="0" smtClean="0"/>
              <a:t/>
            </a:r>
            <a:br>
              <a:rPr lang="fr-FR" sz="5400" cap="small" dirty="0" smtClean="0"/>
            </a:br>
            <a:r>
              <a:rPr lang="fr-FR" sz="5400" cap="small" dirty="0"/>
              <a:t/>
            </a:r>
            <a:br>
              <a:rPr lang="fr-FR" sz="5400" cap="small" dirty="0"/>
            </a:br>
            <a:r>
              <a:rPr lang="fr-FR" sz="5400" cap="small" dirty="0" smtClean="0"/>
              <a:t/>
            </a:r>
            <a:br>
              <a:rPr lang="fr-FR" sz="5400" cap="small" dirty="0" smtClean="0"/>
            </a:br>
            <a:r>
              <a:rPr lang="fr-FR" sz="5400" cap="small" dirty="0" smtClean="0"/>
              <a:t/>
            </a:r>
            <a:br>
              <a:rPr lang="fr-FR" sz="5400" cap="small" dirty="0" smtClean="0"/>
            </a:br>
            <a:r>
              <a:rPr lang="fr-FR" sz="5400" cap="small" dirty="0"/>
              <a:t/>
            </a:r>
            <a:br>
              <a:rPr lang="fr-FR" sz="5400" cap="small" dirty="0"/>
            </a:br>
            <a:r>
              <a:rPr lang="fr-FR" sz="4400" cap="small" dirty="0" smtClean="0">
                <a:solidFill>
                  <a:schemeClr val="tx2">
                    <a:lumMod val="75000"/>
                  </a:schemeClr>
                </a:solidFill>
              </a:rPr>
              <a:t/>
            </a:r>
            <a:br>
              <a:rPr lang="fr-FR" sz="4400" cap="small" dirty="0" smtClean="0">
                <a:solidFill>
                  <a:schemeClr val="tx2">
                    <a:lumMod val="75000"/>
                  </a:schemeClr>
                </a:solidFill>
              </a:rPr>
            </a:br>
            <a:r>
              <a:rPr lang="fr-FR" sz="5400" b="1" cap="small" dirty="0">
                <a:solidFill>
                  <a:schemeClr val="tx2">
                    <a:lumMod val="75000"/>
                  </a:schemeClr>
                </a:solidFill>
              </a:rPr>
              <a:t>Usage des </a:t>
            </a:r>
            <a:r>
              <a:rPr lang="fr-FR" sz="5400" b="1" cap="small" dirty="0" smtClean="0">
                <a:solidFill>
                  <a:schemeClr val="tx2">
                    <a:lumMod val="75000"/>
                  </a:schemeClr>
                </a:solidFill>
              </a:rPr>
              <a:t>réseaux sociaux</a:t>
            </a:r>
            <a:br>
              <a:rPr lang="fr-FR" sz="5400" b="1" cap="small" dirty="0" smtClean="0">
                <a:solidFill>
                  <a:schemeClr val="tx2">
                    <a:lumMod val="75000"/>
                  </a:schemeClr>
                </a:solidFill>
              </a:rPr>
            </a:br>
            <a:r>
              <a:rPr lang="fr-FR" sz="4400" i="1" dirty="0">
                <a:solidFill>
                  <a:schemeClr val="tx2">
                    <a:lumMod val="75000"/>
                  </a:schemeClr>
                </a:solidFill>
              </a:rPr>
              <a:t>Les différences entre filles et garçons</a:t>
            </a:r>
            <a:br>
              <a:rPr lang="fr-FR" sz="4400" i="1" dirty="0">
                <a:solidFill>
                  <a:schemeClr val="tx2">
                    <a:lumMod val="75000"/>
                  </a:schemeClr>
                </a:solidFill>
              </a:rPr>
            </a:br>
            <a:r>
              <a:rPr lang="fr-FR" sz="4400" i="1" dirty="0">
                <a:solidFill>
                  <a:schemeClr val="tx2">
                    <a:lumMod val="75000"/>
                  </a:schemeClr>
                </a:solidFill>
              </a:rPr>
              <a:t/>
            </a:r>
            <a:br>
              <a:rPr lang="fr-FR" sz="4400" i="1" dirty="0">
                <a:solidFill>
                  <a:schemeClr val="tx2">
                    <a:lumMod val="75000"/>
                  </a:schemeClr>
                </a:solidFill>
              </a:rPr>
            </a:br>
            <a:r>
              <a:rPr lang="fr-FR" sz="4400" dirty="0">
                <a:solidFill>
                  <a:srgbClr val="D8A412"/>
                </a:solidFill>
              </a:rPr>
              <a:t> par Aminata </a:t>
            </a:r>
            <a:r>
              <a:rPr lang="fr-FR" sz="4400" dirty="0" err="1" smtClean="0">
                <a:solidFill>
                  <a:srgbClr val="D8A412"/>
                </a:solidFill>
              </a:rPr>
              <a:t>Cisse</a:t>
            </a:r>
            <a:r>
              <a:rPr lang="fr-FR" sz="4400" dirty="0" smtClean="0">
                <a:solidFill>
                  <a:srgbClr val="D8A412"/>
                </a:solidFill>
              </a:rPr>
              <a:t> et </a:t>
            </a:r>
            <a:r>
              <a:rPr lang="fr-FR" sz="4400" dirty="0" err="1" smtClean="0">
                <a:solidFill>
                  <a:srgbClr val="D8A412"/>
                </a:solidFill>
              </a:rPr>
              <a:t>Gaoussou</a:t>
            </a:r>
            <a:r>
              <a:rPr lang="fr-FR" sz="4400" dirty="0" smtClean="0">
                <a:solidFill>
                  <a:srgbClr val="D8A412"/>
                </a:solidFill>
              </a:rPr>
              <a:t> Toure</a:t>
            </a:r>
            <a:r>
              <a:rPr lang="fr-FR" sz="4400" dirty="0">
                <a:solidFill>
                  <a:srgbClr val="D8A412"/>
                </a:solidFill>
              </a:rPr>
              <a:t/>
            </a:r>
            <a:br>
              <a:rPr lang="fr-FR" sz="4400" dirty="0">
                <a:solidFill>
                  <a:srgbClr val="D8A412"/>
                </a:solidFill>
              </a:rPr>
            </a:br>
            <a:r>
              <a:rPr lang="fr-FR" sz="4400" dirty="0">
                <a:solidFill>
                  <a:srgbClr val="D8A412"/>
                </a:solidFill>
              </a:rPr>
              <a:t>avec Léa et Bénédicte</a:t>
            </a:r>
          </a:p>
        </p:txBody>
      </p:sp>
    </p:spTree>
    <p:extLst>
      <p:ext uri="{BB962C8B-B14F-4D97-AF65-F5344CB8AC3E}">
        <p14:creationId xmlns:p14="http://schemas.microsoft.com/office/powerpoint/2010/main" val="4117258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990" y="249141"/>
            <a:ext cx="3818467" cy="907453"/>
          </a:xfrm>
        </p:spPr>
        <p:txBody>
          <a:bodyPr>
            <a:normAutofit/>
          </a:bodyPr>
          <a:lstStyle/>
          <a:p>
            <a:r>
              <a:rPr lang="fr-FR" b="1" dirty="0">
                <a:solidFill>
                  <a:srgbClr val="003366"/>
                </a:solidFill>
              </a:rPr>
              <a:t>Nos questions</a:t>
            </a:r>
          </a:p>
        </p:txBody>
      </p:sp>
      <p:sp>
        <p:nvSpPr>
          <p:cNvPr id="3" name="Espace réservé du contenu 2"/>
          <p:cNvSpPr>
            <a:spLocks noGrp="1"/>
          </p:cNvSpPr>
          <p:nvPr>
            <p:ph idx="1"/>
          </p:nvPr>
        </p:nvSpPr>
        <p:spPr>
          <a:xfrm>
            <a:off x="6948441" y="1263380"/>
            <a:ext cx="5551324" cy="3258090"/>
          </a:xfrm>
        </p:spPr>
        <p:txBody>
          <a:bodyPr>
            <a:normAutofit/>
          </a:bodyPr>
          <a:lstStyle/>
          <a:p>
            <a:r>
              <a:rPr lang="fr-FR" sz="2400" dirty="0"/>
              <a:t>Es-tu... [</a:t>
            </a:r>
            <a:r>
              <a:rPr lang="fr-FR" sz="2400" dirty="0">
                <a:solidFill>
                  <a:srgbClr val="339966"/>
                </a:solidFill>
              </a:rPr>
              <a:t>GENRE] </a:t>
            </a:r>
          </a:p>
          <a:p>
            <a:r>
              <a:rPr lang="fr-FR" sz="2400" dirty="0" smtClean="0"/>
              <a:t>Combien </a:t>
            </a:r>
            <a:r>
              <a:rPr lang="fr-FR" sz="2400" dirty="0"/>
              <a:t>de frère(s) as-tu </a:t>
            </a:r>
            <a:r>
              <a:rPr lang="fr-FR" sz="2400" dirty="0" smtClean="0"/>
              <a:t>?[</a:t>
            </a:r>
            <a:r>
              <a:rPr lang="fr-FR" sz="2400" dirty="0">
                <a:solidFill>
                  <a:srgbClr val="339966"/>
                </a:solidFill>
              </a:rPr>
              <a:t>FRERE</a:t>
            </a:r>
            <a:r>
              <a:rPr lang="fr-FR" sz="2400" dirty="0"/>
              <a:t>]</a:t>
            </a:r>
          </a:p>
          <a:p>
            <a:r>
              <a:rPr lang="fr-FR" sz="2400" dirty="0"/>
              <a:t>Combien de sœur(s) as-tu ?	[</a:t>
            </a:r>
            <a:r>
              <a:rPr lang="fr-FR" sz="2400" dirty="0">
                <a:solidFill>
                  <a:srgbClr val="339966"/>
                </a:solidFill>
              </a:rPr>
              <a:t>SOEUR</a:t>
            </a:r>
            <a:r>
              <a:rPr lang="fr-FR" sz="2400" dirty="0"/>
              <a:t>]</a:t>
            </a:r>
          </a:p>
          <a:p>
            <a:r>
              <a:rPr lang="fr-FR" sz="2400" dirty="0" smtClean="0"/>
              <a:t>En </a:t>
            </a:r>
            <a:r>
              <a:rPr lang="fr-FR" sz="2400" dirty="0"/>
              <a:t>dehors des cours, quel genre d'activité(s) fais-tu régulièrement ? [</a:t>
            </a:r>
            <a:r>
              <a:rPr lang="fr-FR" sz="2400" dirty="0">
                <a:solidFill>
                  <a:srgbClr val="339966"/>
                </a:solidFill>
              </a:rPr>
              <a:t>LOISIR</a:t>
            </a:r>
            <a:r>
              <a:rPr lang="fr-FR" sz="2400" dirty="0"/>
              <a:t>]</a:t>
            </a:r>
          </a:p>
          <a:p>
            <a:r>
              <a:rPr lang="fr-FR" sz="2400" dirty="0" smtClean="0"/>
              <a:t>En quelle classe es-tu ? [</a:t>
            </a:r>
            <a:r>
              <a:rPr lang="fr-FR" sz="2400" dirty="0">
                <a:solidFill>
                  <a:srgbClr val="339966"/>
                </a:solidFill>
              </a:rPr>
              <a:t>CLASSE</a:t>
            </a:r>
            <a:r>
              <a:rPr lang="fr-FR" sz="2400" dirty="0" smtClean="0"/>
              <a:t>]</a:t>
            </a:r>
            <a:endParaRPr lang="fr-FR" dirty="0" smtClean="0"/>
          </a:p>
        </p:txBody>
      </p:sp>
      <p:sp>
        <p:nvSpPr>
          <p:cNvPr id="5" name="Espace réservé du contenu 2"/>
          <p:cNvSpPr txBox="1">
            <a:spLocks/>
          </p:cNvSpPr>
          <p:nvPr/>
        </p:nvSpPr>
        <p:spPr>
          <a:xfrm>
            <a:off x="479754" y="1309206"/>
            <a:ext cx="6468687" cy="3364502"/>
          </a:xfrm>
          <a:prstGeom prst="rect">
            <a:avLst/>
          </a:prstGeom>
          <a:ln w="38100">
            <a:solidFill>
              <a:srgbClr val="339966"/>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600" dirty="0" smtClean="0"/>
              <a:t>En moyenne, les jours de semaine, combien de temps par jour utilises-tu les réseaux sociaux ? [</a:t>
            </a:r>
            <a:r>
              <a:rPr lang="fr-FR" sz="2600" dirty="0" smtClean="0">
                <a:solidFill>
                  <a:srgbClr val="339966"/>
                </a:solidFill>
              </a:rPr>
              <a:t>RESEAUXSOCIAUX</a:t>
            </a:r>
            <a:r>
              <a:rPr lang="fr-FR" sz="2600" dirty="0" smtClean="0"/>
              <a:t>]</a:t>
            </a:r>
          </a:p>
          <a:p>
            <a:pPr marL="0" indent="0">
              <a:buNone/>
            </a:pPr>
            <a:r>
              <a:rPr lang="fr-FR" sz="1850" dirty="0" smtClean="0"/>
              <a:t>On a enlevé les 103 répondants qui déclarent « </a:t>
            </a:r>
            <a:r>
              <a:rPr lang="fr-FR" sz="1850" dirty="0"/>
              <a:t>Je ne les utilise </a:t>
            </a:r>
            <a:r>
              <a:rPr lang="fr-FR" sz="1850" dirty="0" smtClean="0"/>
              <a:t>pas » </a:t>
            </a:r>
          </a:p>
          <a:p>
            <a:pPr marL="0" indent="0">
              <a:buNone/>
            </a:pPr>
            <a:r>
              <a:rPr lang="fr-FR" sz="2000" b="1" dirty="0"/>
              <a:t>Champs : </a:t>
            </a:r>
            <a:r>
              <a:rPr lang="fr-FR" sz="2000" dirty="0"/>
              <a:t>Répondants déclarant avoir un usage des réseaux </a:t>
            </a:r>
            <a:r>
              <a:rPr lang="fr-FR" sz="2000" dirty="0" smtClean="0"/>
              <a:t>sociaux</a:t>
            </a:r>
            <a:endParaRPr lang="fr-FR" sz="1850" dirty="0" smtClean="0"/>
          </a:p>
          <a:p>
            <a:r>
              <a:rPr lang="fr-FR" sz="2600" dirty="0"/>
              <a:t>Quel est ton usage le plus fréquent des réseaux sociaux ? [</a:t>
            </a:r>
            <a:r>
              <a:rPr lang="fr-FR" sz="2600" dirty="0">
                <a:solidFill>
                  <a:srgbClr val="339966"/>
                </a:solidFill>
              </a:rPr>
              <a:t>USAGES</a:t>
            </a:r>
            <a:r>
              <a:rPr lang="fr-FR" sz="2600" dirty="0"/>
              <a:t>]</a:t>
            </a:r>
          </a:p>
          <a:p>
            <a:r>
              <a:rPr lang="fr-FR" sz="2600" dirty="0" smtClean="0"/>
              <a:t>Aimerais-tu...	[</a:t>
            </a:r>
            <a:r>
              <a:rPr lang="fr-FR" sz="2600" dirty="0">
                <a:solidFill>
                  <a:srgbClr val="339966"/>
                </a:solidFill>
              </a:rPr>
              <a:t>TEMPSRS</a:t>
            </a:r>
            <a:r>
              <a:rPr lang="fr-FR" sz="2600" dirty="0" smtClean="0"/>
              <a:t>]</a:t>
            </a:r>
            <a:r>
              <a:rPr lang="fr-FR" dirty="0" smtClean="0"/>
              <a:t>	</a:t>
            </a:r>
          </a:p>
          <a:p>
            <a:pPr marL="0" indent="0">
              <a:buNone/>
            </a:pPr>
            <a:r>
              <a:rPr lang="fr-FR" sz="1800" dirty="0"/>
              <a:t>Passer plus de temps | moins de temps sur les réseaux sociaux ? | Ne rien changer à ton utilisation ?</a:t>
            </a:r>
          </a:p>
          <a:p>
            <a:endParaRPr lang="fr-FR" dirty="0" smtClean="0"/>
          </a:p>
          <a:p>
            <a:endParaRPr lang="fr-FR" dirty="0"/>
          </a:p>
        </p:txBody>
      </p:sp>
      <p:sp>
        <p:nvSpPr>
          <p:cNvPr id="8" name="ZoneTexte 7"/>
          <p:cNvSpPr txBox="1"/>
          <p:nvPr/>
        </p:nvSpPr>
        <p:spPr>
          <a:xfrm>
            <a:off x="6725539" y="4719534"/>
            <a:ext cx="5692602" cy="1077218"/>
          </a:xfrm>
          <a:prstGeom prst="rect">
            <a:avLst/>
          </a:prstGeom>
          <a:noFill/>
        </p:spPr>
        <p:txBody>
          <a:bodyPr wrap="square" rtlCol="0">
            <a:spAutoFit/>
          </a:bodyPr>
          <a:lstStyle/>
          <a:p>
            <a:r>
              <a:rPr lang="fr-FR" sz="3200" i="1" dirty="0" smtClean="0">
                <a:solidFill>
                  <a:srgbClr val="339966"/>
                </a:solidFill>
              </a:rPr>
              <a:t>8 </a:t>
            </a:r>
            <a:r>
              <a:rPr lang="fr-FR" sz="3200" i="1" dirty="0">
                <a:solidFill>
                  <a:srgbClr val="339966"/>
                </a:solidFill>
              </a:rPr>
              <a:t>questions/36 </a:t>
            </a:r>
          </a:p>
          <a:p>
            <a:r>
              <a:rPr lang="fr-FR" sz="3200" i="1" dirty="0" smtClean="0">
                <a:solidFill>
                  <a:srgbClr val="339966"/>
                </a:solidFill>
              </a:rPr>
              <a:t>664 réponses /767 </a:t>
            </a:r>
            <a:r>
              <a:rPr lang="fr-FR" sz="2000" dirty="0"/>
              <a:t>(effectifs pondérés</a:t>
            </a:r>
            <a:r>
              <a:rPr lang="fr-FR" sz="2000" dirty="0" smtClean="0"/>
              <a:t>)</a:t>
            </a:r>
            <a:endParaRPr lang="fr-FR" sz="2000" dirty="0"/>
          </a:p>
        </p:txBody>
      </p:sp>
    </p:spTree>
    <p:extLst>
      <p:ext uri="{BB962C8B-B14F-4D97-AF65-F5344CB8AC3E}">
        <p14:creationId xmlns:p14="http://schemas.microsoft.com/office/powerpoint/2010/main" val="384799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3544" y="204298"/>
            <a:ext cx="10430256" cy="847264"/>
          </a:xfrm>
        </p:spPr>
        <p:txBody>
          <a:bodyPr>
            <a:normAutofit/>
          </a:bodyPr>
          <a:lstStyle/>
          <a:p>
            <a:r>
              <a:rPr lang="fr-FR" b="1" dirty="0">
                <a:solidFill>
                  <a:srgbClr val="003366"/>
                </a:solidFill>
              </a:rPr>
              <a:t>Usage </a:t>
            </a:r>
            <a:r>
              <a:rPr lang="fr-FR" b="1" dirty="0" smtClean="0">
                <a:solidFill>
                  <a:srgbClr val="003366"/>
                </a:solidFill>
              </a:rPr>
              <a:t>des </a:t>
            </a:r>
            <a:r>
              <a:rPr lang="fr-FR" b="1" dirty="0">
                <a:solidFill>
                  <a:srgbClr val="003366"/>
                </a:solidFill>
              </a:rPr>
              <a:t>réseaux sociaux</a:t>
            </a:r>
          </a:p>
        </p:txBody>
      </p:sp>
      <p:graphicFrame>
        <p:nvGraphicFramePr>
          <p:cNvPr id="7" name="Espace réservé du contenu 6"/>
          <p:cNvGraphicFramePr>
            <a:graphicFrameLocks noGrp="1"/>
          </p:cNvGraphicFramePr>
          <p:nvPr>
            <p:ph sz="half" idx="1"/>
            <p:extLst/>
          </p:nvPr>
        </p:nvGraphicFramePr>
        <p:xfrm>
          <a:off x="1054358" y="1202289"/>
          <a:ext cx="9625835" cy="3560873"/>
        </p:xfrm>
        <a:graphic>
          <a:graphicData uri="http://schemas.openxmlformats.org/drawingml/2006/table">
            <a:tbl>
              <a:tblPr firstRow="1" bandRow="1">
                <a:tableStyleId>{93296810-A885-4BE3-A3E7-6D5BEEA58F35}</a:tableStyleId>
              </a:tblPr>
              <a:tblGrid>
                <a:gridCol w="5499846">
                  <a:extLst>
                    <a:ext uri="{9D8B030D-6E8A-4147-A177-3AD203B41FA5}">
                      <a16:colId xmlns:a16="http://schemas.microsoft.com/office/drawing/2014/main" val="4104516991"/>
                    </a:ext>
                  </a:extLst>
                </a:gridCol>
                <a:gridCol w="1306044">
                  <a:extLst>
                    <a:ext uri="{9D8B030D-6E8A-4147-A177-3AD203B41FA5}">
                      <a16:colId xmlns:a16="http://schemas.microsoft.com/office/drawing/2014/main" val="2287360727"/>
                    </a:ext>
                  </a:extLst>
                </a:gridCol>
                <a:gridCol w="263483">
                  <a:extLst>
                    <a:ext uri="{9D8B030D-6E8A-4147-A177-3AD203B41FA5}">
                      <a16:colId xmlns:a16="http://schemas.microsoft.com/office/drawing/2014/main" val="2108860681"/>
                    </a:ext>
                  </a:extLst>
                </a:gridCol>
                <a:gridCol w="1320653">
                  <a:extLst>
                    <a:ext uri="{9D8B030D-6E8A-4147-A177-3AD203B41FA5}">
                      <a16:colId xmlns:a16="http://schemas.microsoft.com/office/drawing/2014/main" val="2412482412"/>
                    </a:ext>
                  </a:extLst>
                </a:gridCol>
                <a:gridCol w="1235809">
                  <a:extLst>
                    <a:ext uri="{9D8B030D-6E8A-4147-A177-3AD203B41FA5}">
                      <a16:colId xmlns:a16="http://schemas.microsoft.com/office/drawing/2014/main" val="139577153"/>
                    </a:ext>
                  </a:extLst>
                </a:gridCol>
              </a:tblGrid>
              <a:tr h="293852">
                <a:tc>
                  <a:txBody>
                    <a:bodyPr/>
                    <a:lstStyle/>
                    <a:p>
                      <a:pPr algn="ctr"/>
                      <a:r>
                        <a:rPr lang="fr-FR" sz="2000" b="1" dirty="0" smtClean="0">
                          <a:solidFill>
                            <a:schemeClr val="bg1"/>
                          </a:solidFill>
                        </a:rPr>
                        <a:t>Usage le plus fréquent </a:t>
                      </a:r>
                      <a:endParaRPr lang="fr-FR" sz="2000" dirty="0">
                        <a:solidFill>
                          <a:schemeClr val="bg1"/>
                        </a:solidFill>
                      </a:endParaRPr>
                    </a:p>
                  </a:txBody>
                  <a:tcPr/>
                </a:tc>
                <a:tc>
                  <a:txBody>
                    <a:bodyPr/>
                    <a:lstStyle/>
                    <a:p>
                      <a:pPr algn="ctr"/>
                      <a:r>
                        <a:rPr lang="fr-FR" sz="1800" dirty="0" smtClean="0"/>
                        <a:t>Effectif</a:t>
                      </a:r>
                      <a:endParaRPr lang="fr-FR" sz="1800" dirty="0"/>
                    </a:p>
                  </a:txBody>
                  <a:tcPr anchor="ctr"/>
                </a:tc>
                <a:tc>
                  <a:txBody>
                    <a:bodyPr/>
                    <a:lstStyle/>
                    <a:p>
                      <a:pPr algn="ctr"/>
                      <a:endParaRPr lang="fr-FR" sz="1800" dirty="0"/>
                    </a:p>
                  </a:txBody>
                  <a:tcPr marL="6350" marR="6350" marT="6350" marB="0" anchor="ctr"/>
                </a:tc>
                <a:tc>
                  <a:txBody>
                    <a:bodyPr/>
                    <a:lstStyle/>
                    <a:p>
                      <a:pPr algn="ctr" fontAlgn="b"/>
                      <a:r>
                        <a:rPr lang="fr-FR" sz="1800" u="none" strike="noStrike" dirty="0" smtClean="0">
                          <a:effectLst/>
                        </a:rPr>
                        <a:t>Garçon</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fr-FR" sz="1800" u="none" strike="noStrike" dirty="0" smtClean="0">
                          <a:effectLst/>
                        </a:rPr>
                        <a:t>Fille</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373269741"/>
                  </a:ext>
                </a:extLst>
              </a:tr>
              <a:tr h="233104">
                <a:tc>
                  <a:txBody>
                    <a:bodyPr/>
                    <a:lstStyle/>
                    <a:p>
                      <a:pPr algn="l" fontAlgn="b"/>
                      <a:r>
                        <a:rPr lang="fr-FR" sz="2000" u="none" strike="noStrike" dirty="0">
                          <a:effectLst/>
                        </a:rPr>
                        <a:t>Me divertir (regarder du contenu audiovisuel)</a:t>
                      </a:r>
                      <a:endParaRPr lang="fr-FR"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2000" u="none" strike="noStrike" dirty="0">
                          <a:effectLst/>
                        </a:rPr>
                        <a:t>302</a:t>
                      </a:r>
                      <a:endParaRPr lang="fr-FR"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a:endParaRPr lang="fr-FR" sz="2000" dirty="0"/>
                    </a:p>
                  </a:txBody>
                  <a:tcPr marL="6350" marR="6350" marT="6350" marB="0" anchor="b"/>
                </a:tc>
                <a:tc>
                  <a:txBody>
                    <a:bodyPr/>
                    <a:lstStyle/>
                    <a:p>
                      <a:pPr marL="0" algn="ctr" defTabSz="914400" rtl="0" eaLnBrk="1" fontAlgn="b" latinLnBrk="0" hangingPunct="1"/>
                      <a:r>
                        <a:rPr lang="fr-FR" sz="2000" b="0" i="0" u="none" strike="noStrike" kern="1200" dirty="0">
                          <a:solidFill>
                            <a:srgbClr val="000000"/>
                          </a:solidFill>
                          <a:effectLst/>
                          <a:latin typeface="Calibri" panose="020F0502020204030204" pitchFamily="34" charset="0"/>
                          <a:ea typeface="+mn-ea"/>
                          <a:cs typeface="+mn-cs"/>
                        </a:rPr>
                        <a:t>37%</a:t>
                      </a:r>
                    </a:p>
                  </a:txBody>
                  <a:tcPr marL="9525" marR="9525" marT="9525" marB="0" anchor="b"/>
                </a:tc>
                <a:tc>
                  <a:txBody>
                    <a:bodyPr/>
                    <a:lstStyle/>
                    <a:p>
                      <a:pPr marL="0" algn="ctr" defTabSz="914400" rtl="0" eaLnBrk="1" fontAlgn="b" latinLnBrk="0" hangingPunct="1"/>
                      <a:r>
                        <a:rPr lang="fr-FR" sz="2000" b="0" i="0" u="none" strike="noStrike" kern="1200" dirty="0">
                          <a:solidFill>
                            <a:srgbClr val="000000"/>
                          </a:solidFill>
                          <a:effectLst/>
                          <a:latin typeface="Calibri" panose="020F0502020204030204" pitchFamily="34" charset="0"/>
                          <a:ea typeface="+mn-ea"/>
                          <a:cs typeface="+mn-cs"/>
                        </a:rPr>
                        <a:t>63%</a:t>
                      </a:r>
                    </a:p>
                  </a:txBody>
                  <a:tcPr marL="9525" marR="9525" marT="9525" marB="0" anchor="b"/>
                </a:tc>
                <a:extLst>
                  <a:ext uri="{0D108BD9-81ED-4DB2-BD59-A6C34878D82A}">
                    <a16:rowId xmlns:a16="http://schemas.microsoft.com/office/drawing/2014/main" val="755655969"/>
                  </a:ext>
                </a:extLst>
              </a:tr>
              <a:tr h="682829">
                <a:tc>
                  <a:txBody>
                    <a:bodyPr/>
                    <a:lstStyle/>
                    <a:p>
                      <a:pPr algn="l" fontAlgn="b"/>
                      <a:r>
                        <a:rPr lang="fr-FR" sz="2000" u="none" strike="noStrike" dirty="0">
                          <a:effectLst/>
                        </a:rPr>
                        <a:t>Communiquer/échanger/organiser un événement (avec des proches, amis, camarades de classe, ...)</a:t>
                      </a:r>
                      <a:endParaRPr lang="fr-FR"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2000" u="none" strike="noStrike" dirty="0">
                          <a:effectLst/>
                        </a:rPr>
                        <a:t>277</a:t>
                      </a:r>
                      <a:endParaRPr lang="fr-FR"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a:endParaRPr lang="fr-FR" sz="2000" dirty="0"/>
                    </a:p>
                  </a:txBody>
                  <a:tcPr marL="6350" marR="6350" marT="6350" marB="0" anchor="b"/>
                </a:tc>
                <a:tc>
                  <a:txBody>
                    <a:bodyPr/>
                    <a:lstStyle/>
                    <a:p>
                      <a:pPr algn="ctr" rtl="0" fontAlgn="b"/>
                      <a:r>
                        <a:rPr lang="fr-FR" sz="2000" b="0" i="0" u="none" strike="noStrike">
                          <a:solidFill>
                            <a:srgbClr val="000000"/>
                          </a:solidFill>
                          <a:effectLst/>
                          <a:latin typeface="Calibri" panose="020F0502020204030204" pitchFamily="34" charset="0"/>
                        </a:rPr>
                        <a:t>39%</a:t>
                      </a:r>
                    </a:p>
                  </a:txBody>
                  <a:tcPr marL="9525" marR="9525" marT="9525" marB="0" anchor="b"/>
                </a:tc>
                <a:tc>
                  <a:txBody>
                    <a:bodyPr/>
                    <a:lstStyle/>
                    <a:p>
                      <a:pPr algn="ctr" rtl="0" fontAlgn="b"/>
                      <a:r>
                        <a:rPr lang="fr-FR" sz="2000" b="0" i="0" u="none" strike="noStrike" dirty="0">
                          <a:solidFill>
                            <a:srgbClr val="000000"/>
                          </a:solidFill>
                          <a:effectLst/>
                          <a:latin typeface="Calibri" panose="020F0502020204030204" pitchFamily="34" charset="0"/>
                        </a:rPr>
                        <a:t>61%</a:t>
                      </a:r>
                    </a:p>
                  </a:txBody>
                  <a:tcPr marL="9525" marR="9525" marT="9525" marB="0" anchor="b"/>
                </a:tc>
                <a:extLst>
                  <a:ext uri="{0D108BD9-81ED-4DB2-BD59-A6C34878D82A}">
                    <a16:rowId xmlns:a16="http://schemas.microsoft.com/office/drawing/2014/main" val="1418682176"/>
                  </a:ext>
                </a:extLst>
              </a:tr>
              <a:tr h="456789">
                <a:tc>
                  <a:txBody>
                    <a:bodyPr/>
                    <a:lstStyle/>
                    <a:p>
                      <a:pPr algn="l" fontAlgn="b"/>
                      <a:r>
                        <a:rPr lang="fr-FR" sz="2000" u="none" strike="noStrike" dirty="0">
                          <a:effectLst/>
                        </a:rPr>
                        <a:t>Poster du contenu (post </a:t>
                      </a:r>
                      <a:r>
                        <a:rPr lang="fr-FR" sz="2000" u="none" strike="noStrike" dirty="0" err="1">
                          <a:effectLst/>
                        </a:rPr>
                        <a:t>Insta</a:t>
                      </a:r>
                      <a:r>
                        <a:rPr lang="fr-FR" sz="2000" u="none" strike="noStrike" dirty="0">
                          <a:effectLst/>
                        </a:rPr>
                        <a:t>, </a:t>
                      </a:r>
                      <a:r>
                        <a:rPr lang="fr-FR" sz="2000" u="none" strike="noStrike" dirty="0" smtClean="0">
                          <a:effectLst/>
                        </a:rPr>
                        <a:t>vidéos </a:t>
                      </a:r>
                      <a:r>
                        <a:rPr lang="fr-FR" sz="2000" u="none" strike="noStrike" dirty="0" err="1">
                          <a:effectLst/>
                        </a:rPr>
                        <a:t>Tiktok</a:t>
                      </a:r>
                      <a:r>
                        <a:rPr lang="fr-FR" sz="2000" u="none" strike="noStrike" dirty="0">
                          <a:effectLst/>
                        </a:rPr>
                        <a:t>, ...)</a:t>
                      </a:r>
                      <a:endParaRPr lang="fr-FR"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2000" u="none" strike="noStrike" dirty="0">
                          <a:effectLst/>
                        </a:rPr>
                        <a:t>54</a:t>
                      </a:r>
                      <a:endParaRPr lang="fr-FR"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a:endParaRPr lang="fr-FR" sz="2000" dirty="0"/>
                    </a:p>
                  </a:txBody>
                  <a:tcPr marL="6350" marR="6350" marT="6350" marB="0" anchor="b"/>
                </a:tc>
                <a:tc>
                  <a:txBody>
                    <a:bodyPr/>
                    <a:lstStyle/>
                    <a:p>
                      <a:pPr algn="ctr" rtl="0" fontAlgn="b"/>
                      <a:r>
                        <a:rPr lang="fr-FR" sz="2000" b="0" i="0" u="none" strike="noStrike" dirty="0">
                          <a:solidFill>
                            <a:srgbClr val="000000"/>
                          </a:solidFill>
                          <a:effectLst/>
                          <a:latin typeface="Calibri" panose="020F0502020204030204" pitchFamily="34" charset="0"/>
                        </a:rPr>
                        <a:t>38%</a:t>
                      </a:r>
                    </a:p>
                  </a:txBody>
                  <a:tcPr marL="9525" marR="9525" marT="9525" marB="0" anchor="b"/>
                </a:tc>
                <a:tc>
                  <a:txBody>
                    <a:bodyPr/>
                    <a:lstStyle/>
                    <a:p>
                      <a:pPr algn="ctr" rtl="0" fontAlgn="b"/>
                      <a:r>
                        <a:rPr lang="fr-FR" sz="2000" b="0" i="0" u="none" strike="noStrike">
                          <a:solidFill>
                            <a:srgbClr val="000000"/>
                          </a:solidFill>
                          <a:effectLst/>
                          <a:latin typeface="Calibri" panose="020F0502020204030204" pitchFamily="34" charset="0"/>
                        </a:rPr>
                        <a:t>63%</a:t>
                      </a:r>
                    </a:p>
                  </a:txBody>
                  <a:tcPr marL="9525" marR="9525" marT="9525" marB="0" anchor="b"/>
                </a:tc>
                <a:extLst>
                  <a:ext uri="{0D108BD9-81ED-4DB2-BD59-A6C34878D82A}">
                    <a16:rowId xmlns:a16="http://schemas.microsoft.com/office/drawing/2014/main" val="1560907247"/>
                  </a:ext>
                </a:extLst>
              </a:tr>
              <a:tr h="233104">
                <a:tc>
                  <a:txBody>
                    <a:bodyPr/>
                    <a:lstStyle/>
                    <a:p>
                      <a:pPr algn="l" fontAlgn="b"/>
                      <a:r>
                        <a:rPr lang="fr-FR" sz="2000" u="none" strike="noStrike" dirty="0">
                          <a:effectLst/>
                        </a:rPr>
                        <a:t>M’informer, travailler</a:t>
                      </a:r>
                      <a:endParaRPr lang="fr-FR"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2000" u="none" strike="noStrike" dirty="0">
                          <a:effectLst/>
                        </a:rPr>
                        <a:t>31</a:t>
                      </a:r>
                      <a:endParaRPr lang="fr-FR"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a:endParaRPr lang="fr-FR" sz="2000" dirty="0"/>
                    </a:p>
                  </a:txBody>
                  <a:tcPr marL="6350" marR="6350" marT="6350" marB="0" anchor="b"/>
                </a:tc>
                <a:tc>
                  <a:txBody>
                    <a:bodyPr/>
                    <a:lstStyle/>
                    <a:p>
                      <a:pPr algn="ctr" rtl="0" fontAlgn="b"/>
                      <a:r>
                        <a:rPr lang="fr-FR" sz="2000" b="0" i="0" u="none" strike="noStrike">
                          <a:solidFill>
                            <a:srgbClr val="000000"/>
                          </a:solidFill>
                          <a:effectLst/>
                          <a:latin typeface="Calibri" panose="020F0502020204030204" pitchFamily="34" charset="0"/>
                        </a:rPr>
                        <a:t>67%</a:t>
                      </a:r>
                    </a:p>
                  </a:txBody>
                  <a:tcPr marL="9525" marR="9525" marT="9525" marB="0" anchor="b"/>
                </a:tc>
                <a:tc>
                  <a:txBody>
                    <a:bodyPr/>
                    <a:lstStyle/>
                    <a:p>
                      <a:pPr algn="ctr" rtl="0" fontAlgn="b"/>
                      <a:r>
                        <a:rPr lang="fr-FR" sz="2000" b="0" i="0" u="none" strike="noStrike">
                          <a:solidFill>
                            <a:srgbClr val="000000"/>
                          </a:solidFill>
                          <a:effectLst/>
                          <a:latin typeface="Calibri" panose="020F0502020204030204" pitchFamily="34" charset="0"/>
                        </a:rPr>
                        <a:t>33%</a:t>
                      </a:r>
                    </a:p>
                  </a:txBody>
                  <a:tcPr marL="9525" marR="9525" marT="9525" marB="0" anchor="b"/>
                </a:tc>
                <a:extLst>
                  <a:ext uri="{0D108BD9-81ED-4DB2-BD59-A6C34878D82A}">
                    <a16:rowId xmlns:a16="http://schemas.microsoft.com/office/drawing/2014/main" val="2108643795"/>
                  </a:ext>
                </a:extLst>
              </a:tr>
              <a:tr h="233104">
                <a:tc>
                  <a:txBody>
                    <a:bodyPr/>
                    <a:lstStyle/>
                    <a:p>
                      <a:pPr algn="l" fontAlgn="b"/>
                      <a:r>
                        <a:rPr lang="fr-FR" sz="2000" b="1" u="none" strike="noStrike" dirty="0" smtClean="0">
                          <a:effectLst/>
                        </a:rPr>
                        <a:t>Ensemble</a:t>
                      </a:r>
                      <a:endParaRPr lang="fr-FR"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fr-FR" sz="2000" b="1" u="none" strike="noStrike" dirty="0">
                          <a:effectLst/>
                        </a:rPr>
                        <a:t>664</a:t>
                      </a:r>
                      <a:endParaRPr lang="fr-FR"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a:endParaRPr lang="fr-FR" sz="2000" b="1" dirty="0"/>
                    </a:p>
                  </a:txBody>
                  <a:tcPr marL="6350" marR="6350" marT="6350" marB="0" anchor="b"/>
                </a:tc>
                <a:tc>
                  <a:txBody>
                    <a:bodyPr/>
                    <a:lstStyle/>
                    <a:p>
                      <a:pPr algn="ctr" rtl="0" fontAlgn="b"/>
                      <a:r>
                        <a:rPr lang="fr-FR" sz="2000" b="1" i="0" u="none" strike="noStrike" dirty="0">
                          <a:solidFill>
                            <a:srgbClr val="000000"/>
                          </a:solidFill>
                          <a:effectLst/>
                          <a:latin typeface="Calibri" panose="020F0502020204030204" pitchFamily="34" charset="0"/>
                        </a:rPr>
                        <a:t>40%</a:t>
                      </a:r>
                    </a:p>
                  </a:txBody>
                  <a:tcPr marL="9525" marR="9525" marT="9525" marB="0" anchor="b"/>
                </a:tc>
                <a:tc>
                  <a:txBody>
                    <a:bodyPr/>
                    <a:lstStyle/>
                    <a:p>
                      <a:pPr algn="ctr" rtl="0" fontAlgn="b"/>
                      <a:r>
                        <a:rPr lang="fr-FR" sz="2000" b="1" i="0" u="none" strike="noStrike" dirty="0">
                          <a:solidFill>
                            <a:srgbClr val="000000"/>
                          </a:solidFill>
                          <a:effectLst/>
                          <a:latin typeface="Calibri" panose="020F0502020204030204" pitchFamily="34" charset="0"/>
                        </a:rPr>
                        <a:t>60%</a:t>
                      </a:r>
                    </a:p>
                  </a:txBody>
                  <a:tcPr marL="9525" marR="9525" marT="9525" marB="0" anchor="b"/>
                </a:tc>
                <a:extLst>
                  <a:ext uri="{0D108BD9-81ED-4DB2-BD59-A6C34878D82A}">
                    <a16:rowId xmlns:a16="http://schemas.microsoft.com/office/drawing/2014/main" val="1283776303"/>
                  </a:ext>
                </a:extLst>
              </a:tr>
              <a:tr h="124322">
                <a:tc gridSpan="5">
                  <a:txBody>
                    <a:bodyPr/>
                    <a:lstStyle/>
                    <a:p>
                      <a:endParaRPr lang="fr-FR" sz="500" dirty="0"/>
                    </a:p>
                  </a:txBody>
                  <a:tcPr/>
                </a:tc>
                <a:tc hMerge="1">
                  <a:txBody>
                    <a:bodyPr/>
                    <a:lstStyle/>
                    <a:p>
                      <a:endParaRPr lang="fr-FR" sz="2000" dirty="0"/>
                    </a:p>
                  </a:txBody>
                  <a:tcPr/>
                </a:tc>
                <a:tc hMerge="1">
                  <a:txBody>
                    <a:bodyPr/>
                    <a:lstStyle/>
                    <a:p>
                      <a:endParaRPr lang="fr-FR" sz="2000" dirty="0"/>
                    </a:p>
                  </a:txBody>
                  <a:tcPr/>
                </a:tc>
                <a:tc hMerge="1">
                  <a:txBody>
                    <a:bodyPr/>
                    <a:lstStyle/>
                    <a:p>
                      <a:endParaRPr lang="fr-FR" sz="2000" dirty="0"/>
                    </a:p>
                  </a:txBody>
                  <a:tcPr/>
                </a:tc>
                <a:tc hMerge="1">
                  <a:txBody>
                    <a:bodyPr/>
                    <a:lstStyle/>
                    <a:p>
                      <a:endParaRPr lang="fr-FR" dirty="0"/>
                    </a:p>
                  </a:txBody>
                  <a:tcPr/>
                </a:tc>
                <a:extLst>
                  <a:ext uri="{0D108BD9-81ED-4DB2-BD59-A6C34878D82A}">
                    <a16:rowId xmlns:a16="http://schemas.microsoft.com/office/drawing/2014/main" val="4204083667"/>
                  </a:ext>
                </a:extLst>
              </a:tr>
              <a:tr h="226040">
                <a:tc gridSpan="5">
                  <a:txBody>
                    <a:bodyPr/>
                    <a:lstStyle/>
                    <a:p>
                      <a:endParaRPr lang="fr-FR" sz="1400" dirty="0" smtClean="0"/>
                    </a:p>
                  </a:txBody>
                  <a:tcP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1365956000"/>
                  </a:ext>
                </a:extLst>
              </a:tr>
              <a:tr h="22604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dirty="0" smtClean="0"/>
                    </a:p>
                  </a:txBody>
                  <a:tcPr>
                    <a:solidFill>
                      <a:schemeClr val="bg1"/>
                    </a:solidFill>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3311265743"/>
                  </a:ext>
                </a:extLst>
              </a:tr>
              <a:tr h="22604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dirty="0" smtClean="0"/>
                    </a:p>
                  </a:txBody>
                  <a:tcP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1168775868"/>
                  </a:ext>
                </a:extLst>
              </a:tr>
            </a:tbl>
          </a:graphicData>
        </a:graphic>
      </p:graphicFrame>
      <p:sp>
        <p:nvSpPr>
          <p:cNvPr id="12" name="ZoneTexte 11"/>
          <p:cNvSpPr txBox="1"/>
          <p:nvPr/>
        </p:nvSpPr>
        <p:spPr>
          <a:xfrm>
            <a:off x="1121347" y="3893621"/>
            <a:ext cx="9625835" cy="1569660"/>
          </a:xfrm>
          <a:prstGeom prst="rect">
            <a:avLst/>
          </a:prstGeom>
          <a:noFill/>
        </p:spPr>
        <p:txBody>
          <a:bodyPr wrap="square" rtlCol="0">
            <a:spAutoFit/>
          </a:bodyPr>
          <a:lstStyle/>
          <a:p>
            <a:r>
              <a:rPr lang="fr-FR" sz="2400" dirty="0" smtClean="0">
                <a:solidFill>
                  <a:srgbClr val="339966"/>
                </a:solidFill>
                <a:sym typeface="Wingdings" panose="05000000000000000000" pitchFamily="2" charset="2"/>
              </a:rPr>
              <a:t> </a:t>
            </a:r>
            <a:r>
              <a:rPr lang="fr-FR" sz="2400" dirty="0" smtClean="0">
                <a:sym typeface="Wingdings" panose="05000000000000000000" pitchFamily="2" charset="2"/>
              </a:rPr>
              <a:t>9 répondants sur 10, déclarent utiliser les RS majoritairement pour </a:t>
            </a:r>
            <a:r>
              <a:rPr lang="fr-FR" sz="2400" i="1" dirty="0">
                <a:sym typeface="Wingdings" panose="05000000000000000000" pitchFamily="2" charset="2"/>
              </a:rPr>
              <a:t>se divertir ou pour communiquer </a:t>
            </a:r>
            <a:endParaRPr lang="fr-FR" sz="2400" i="1" dirty="0" smtClean="0">
              <a:sym typeface="Wingdings" panose="05000000000000000000" pitchFamily="2" charset="2"/>
            </a:endParaRPr>
          </a:p>
          <a:p>
            <a:r>
              <a:rPr lang="fr-FR" sz="2400" dirty="0">
                <a:solidFill>
                  <a:srgbClr val="339966"/>
                </a:solidFill>
                <a:sym typeface="Wingdings" panose="05000000000000000000" pitchFamily="2" charset="2"/>
              </a:rPr>
              <a:t> </a:t>
            </a:r>
            <a:r>
              <a:rPr lang="fr-FR" sz="2400" dirty="0" smtClean="0">
                <a:sym typeface="Wingdings" panose="05000000000000000000" pitchFamily="2" charset="2"/>
              </a:rPr>
              <a:t>Près de deux </a:t>
            </a:r>
            <a:r>
              <a:rPr lang="fr-FR" sz="2400" dirty="0">
                <a:sym typeface="Wingdings" panose="05000000000000000000" pitchFamily="2" charset="2"/>
              </a:rPr>
              <a:t>fois plus de </a:t>
            </a:r>
            <a:r>
              <a:rPr lang="fr-FR" sz="2400" dirty="0" smtClean="0">
                <a:sym typeface="Wingdings" panose="05000000000000000000" pitchFamily="2" charset="2"/>
              </a:rPr>
              <a:t>filles </a:t>
            </a:r>
            <a:r>
              <a:rPr lang="fr-FR" sz="2400" dirty="0">
                <a:sym typeface="Wingdings" panose="05000000000000000000" pitchFamily="2" charset="2"/>
              </a:rPr>
              <a:t>que de </a:t>
            </a:r>
            <a:r>
              <a:rPr lang="fr-FR" sz="2400" dirty="0" smtClean="0">
                <a:sym typeface="Wingdings" panose="05000000000000000000" pitchFamily="2" charset="2"/>
              </a:rPr>
              <a:t>garçons déclarent </a:t>
            </a:r>
            <a:r>
              <a:rPr lang="fr-FR" sz="2400" dirty="0">
                <a:sym typeface="Wingdings" panose="05000000000000000000" pitchFamily="2" charset="2"/>
              </a:rPr>
              <a:t>utiliser les réseaux sociaux pour </a:t>
            </a:r>
            <a:r>
              <a:rPr lang="fr-FR" sz="2400" i="1" dirty="0" smtClean="0">
                <a:sym typeface="Wingdings" panose="05000000000000000000" pitchFamily="2" charset="2"/>
              </a:rPr>
              <a:t>se divertir ou pour communiquer</a:t>
            </a:r>
            <a:r>
              <a:rPr lang="fr-FR" sz="2400" i="1" dirty="0">
                <a:sym typeface="Wingdings" panose="05000000000000000000" pitchFamily="2" charset="2"/>
              </a:rPr>
              <a:t> </a:t>
            </a:r>
            <a:r>
              <a:rPr lang="fr-FR" sz="2400" i="1" dirty="0" smtClean="0">
                <a:sym typeface="Wingdings" panose="05000000000000000000" pitchFamily="2" charset="2"/>
              </a:rPr>
              <a:t>ou poster du contenu</a:t>
            </a:r>
            <a:endParaRPr lang="fr-FR" sz="2400" i="1" dirty="0">
              <a:sym typeface="Wingdings" panose="05000000000000000000" pitchFamily="2" charset="2"/>
            </a:endParaRPr>
          </a:p>
        </p:txBody>
      </p:sp>
    </p:spTree>
    <p:extLst>
      <p:ext uri="{BB962C8B-B14F-4D97-AF65-F5344CB8AC3E}">
        <p14:creationId xmlns:p14="http://schemas.microsoft.com/office/powerpoint/2010/main" val="2937529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584103" y="258429"/>
            <a:ext cx="5772194" cy="635000"/>
          </a:xfrm>
        </p:spPr>
        <p:txBody>
          <a:bodyPr>
            <a:noAutofit/>
          </a:bodyPr>
          <a:lstStyle/>
          <a:p>
            <a:r>
              <a:rPr lang="fr-FR" b="1" dirty="0">
                <a:solidFill>
                  <a:srgbClr val="003366"/>
                </a:solidFill>
              </a:rPr>
              <a:t>Effet </a:t>
            </a:r>
            <a:r>
              <a:rPr lang="fr-FR" b="1" dirty="0" smtClean="0">
                <a:solidFill>
                  <a:srgbClr val="003366"/>
                </a:solidFill>
              </a:rPr>
              <a:t>classe / Age ?</a:t>
            </a:r>
            <a:endParaRPr lang="fr-FR" b="1" dirty="0">
              <a:solidFill>
                <a:srgbClr val="003366"/>
              </a:solidFill>
            </a:endParaRPr>
          </a:p>
        </p:txBody>
      </p:sp>
      <p:sp>
        <p:nvSpPr>
          <p:cNvPr id="2" name="ZoneTexte 1"/>
          <p:cNvSpPr txBox="1"/>
          <p:nvPr/>
        </p:nvSpPr>
        <p:spPr>
          <a:xfrm>
            <a:off x="743414" y="1775046"/>
            <a:ext cx="4371694" cy="2308324"/>
          </a:xfrm>
          <a:prstGeom prst="rect">
            <a:avLst/>
          </a:prstGeom>
          <a:noFill/>
        </p:spPr>
        <p:txBody>
          <a:bodyPr wrap="square" rtlCol="0">
            <a:spAutoFit/>
          </a:bodyPr>
          <a:lstStyle/>
          <a:p>
            <a:r>
              <a:rPr lang="fr-FR" sz="2400" dirty="0" smtClean="0">
                <a:solidFill>
                  <a:srgbClr val="339966"/>
                </a:solidFill>
                <a:sym typeface="Wingdings" panose="05000000000000000000" pitchFamily="2" charset="2"/>
              </a:rPr>
              <a:t> </a:t>
            </a:r>
            <a:r>
              <a:rPr lang="fr-FR" sz="2400" dirty="0" smtClean="0">
                <a:sym typeface="Wingdings" panose="05000000000000000000" pitchFamily="2" charset="2"/>
              </a:rPr>
              <a:t>Les élèves au lycée sont moins nombreux à déclarer passer </a:t>
            </a:r>
            <a:r>
              <a:rPr lang="fr-FR" sz="2400" i="1" dirty="0" smtClean="0">
                <a:sym typeface="Wingdings" panose="05000000000000000000" pitchFamily="2" charset="2"/>
              </a:rPr>
              <a:t>plus de 3h</a:t>
            </a:r>
            <a:r>
              <a:rPr lang="fr-FR" sz="2400" dirty="0" smtClean="0">
                <a:sym typeface="Wingdings" panose="05000000000000000000" pitchFamily="2" charset="2"/>
              </a:rPr>
              <a:t> sur les RS</a:t>
            </a:r>
            <a:endParaRPr lang="fr-FR" sz="2400" dirty="0" smtClean="0"/>
          </a:p>
          <a:p>
            <a:r>
              <a:rPr lang="fr-FR" sz="2400" dirty="0" smtClean="0">
                <a:solidFill>
                  <a:srgbClr val="339966"/>
                </a:solidFill>
                <a:sym typeface="Wingdings" panose="05000000000000000000" pitchFamily="2" charset="2"/>
              </a:rPr>
              <a:t> </a:t>
            </a:r>
            <a:r>
              <a:rPr lang="fr-FR" sz="2400" dirty="0" smtClean="0">
                <a:sym typeface="Wingdings" panose="05000000000000000000" pitchFamily="2" charset="2"/>
              </a:rPr>
              <a:t>Les filles passent toujours plus de temps sur les RS par rapport aux garçons quelque soit la classe</a:t>
            </a:r>
            <a:endParaRPr lang="fr-FR" sz="2400" dirty="0"/>
          </a:p>
        </p:txBody>
      </p:sp>
      <p:graphicFrame>
        <p:nvGraphicFramePr>
          <p:cNvPr id="6" name="Graphique 5"/>
          <p:cNvGraphicFramePr>
            <a:graphicFrameLocks/>
          </p:cNvGraphicFramePr>
          <p:nvPr>
            <p:extLst/>
          </p:nvPr>
        </p:nvGraphicFramePr>
        <p:xfrm>
          <a:off x="5279496" y="1395177"/>
          <a:ext cx="6234218" cy="4071558"/>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p:cNvSpPr txBox="1"/>
          <p:nvPr/>
        </p:nvSpPr>
        <p:spPr>
          <a:xfrm>
            <a:off x="1884786" y="1025845"/>
            <a:ext cx="4212975" cy="369332"/>
          </a:xfrm>
          <a:prstGeom prst="rect">
            <a:avLst/>
          </a:prstGeom>
          <a:noFill/>
        </p:spPr>
        <p:txBody>
          <a:bodyPr wrap="square" rtlCol="0">
            <a:spAutoFit/>
          </a:bodyPr>
          <a:lstStyle/>
          <a:p>
            <a:r>
              <a:rPr lang="fr-FR" i="1" dirty="0"/>
              <a:t>En quelle classe </a:t>
            </a:r>
            <a:r>
              <a:rPr lang="fr-FR" i="1" dirty="0" smtClean="0"/>
              <a:t>es-tu ?</a:t>
            </a:r>
            <a:endParaRPr lang="fr-FR" i="1" dirty="0"/>
          </a:p>
        </p:txBody>
      </p:sp>
    </p:spTree>
    <p:extLst>
      <p:ext uri="{BB962C8B-B14F-4D97-AF65-F5344CB8AC3E}">
        <p14:creationId xmlns:p14="http://schemas.microsoft.com/office/powerpoint/2010/main" val="2516873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a:bodyPr>
          <a:lstStyle/>
          <a:p>
            <a:r>
              <a:rPr lang="fr-FR" sz="3600" dirty="0" smtClean="0">
                <a:solidFill>
                  <a:srgbClr val="FF0000"/>
                </a:solidFill>
              </a:rPr>
              <a:t>La collecte des données</a:t>
            </a:r>
            <a:endParaRPr lang="fr-FR" sz="3600" dirty="0">
              <a:solidFill>
                <a:srgbClr val="FF0000"/>
              </a:solidFill>
            </a:endParaRPr>
          </a:p>
        </p:txBody>
      </p:sp>
      <p:sp>
        <p:nvSpPr>
          <p:cNvPr id="25" name="Espace réservé du contenu 2"/>
          <p:cNvSpPr>
            <a:spLocks noGrp="1"/>
          </p:cNvSpPr>
          <p:nvPr>
            <p:ph idx="1"/>
          </p:nvPr>
        </p:nvSpPr>
        <p:spPr>
          <a:xfrm>
            <a:off x="838200" y="1495245"/>
            <a:ext cx="10515600" cy="4681718"/>
          </a:xfrm>
        </p:spPr>
        <p:txBody>
          <a:bodyPr/>
          <a:lstStyle/>
          <a:p>
            <a:r>
              <a:rPr lang="fr-FR" dirty="0" smtClean="0"/>
              <a:t>La publicité de l’enquête au collège et dans les lycées</a:t>
            </a:r>
          </a:p>
          <a:p>
            <a:pPr lvl="1"/>
            <a:r>
              <a:rPr lang="fr-FR" dirty="0" smtClean="0"/>
              <a:t>Information sur les droits des enquêtés (aux parents et aux élèves)</a:t>
            </a:r>
          </a:p>
          <a:p>
            <a:endParaRPr lang="fr-FR" dirty="0" smtClean="0"/>
          </a:p>
          <a:p>
            <a:r>
              <a:rPr lang="fr-FR" dirty="0" smtClean="0"/>
              <a:t>Des modes de collecte différents</a:t>
            </a:r>
          </a:p>
          <a:p>
            <a:pPr lvl="1"/>
            <a:r>
              <a:rPr lang="fr-FR" dirty="0" smtClean="0"/>
              <a:t>Une plus forte participation au collège</a:t>
            </a:r>
          </a:p>
          <a:p>
            <a:pPr lvl="1"/>
            <a:r>
              <a:rPr lang="fr-FR" dirty="0" smtClean="0"/>
              <a:t>Un biais de sélection parmi les lycéens ? </a:t>
            </a:r>
          </a:p>
          <a:p>
            <a:endParaRPr lang="fr-FR" dirty="0" smtClean="0"/>
          </a:p>
          <a:p>
            <a:r>
              <a:rPr lang="fr-FR" dirty="0" smtClean="0"/>
              <a:t>Le suivi de la collecte (taux de réponse)</a:t>
            </a:r>
          </a:p>
          <a:p>
            <a:pPr lvl="1"/>
            <a:r>
              <a:rPr lang="fr-FR" dirty="0" smtClean="0"/>
              <a:t>Perturbations liées au </a:t>
            </a:r>
            <a:r>
              <a:rPr lang="fr-FR" dirty="0" err="1" smtClean="0"/>
              <a:t>Covid</a:t>
            </a:r>
            <a:endParaRPr lang="fr-FR" dirty="0"/>
          </a:p>
          <a:p>
            <a:pPr lvl="1"/>
            <a:endParaRPr lang="fr-FR" dirty="0" smtClean="0"/>
          </a:p>
          <a:p>
            <a:pPr lvl="1"/>
            <a:endParaRPr lang="fr-FR" dirty="0"/>
          </a:p>
        </p:txBody>
      </p:sp>
    </p:spTree>
    <p:extLst>
      <p:ext uri="{BB962C8B-B14F-4D97-AF65-F5344CB8AC3E}">
        <p14:creationId xmlns:p14="http://schemas.microsoft.com/office/powerpoint/2010/main" val="1337548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
          <p:cNvSpPr txBox="1">
            <a:spLocks/>
          </p:cNvSpPr>
          <p:nvPr/>
        </p:nvSpPr>
        <p:spPr>
          <a:xfrm>
            <a:off x="1167003" y="380639"/>
            <a:ext cx="5590592" cy="7112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solidFill>
                  <a:srgbClr val="003366"/>
                </a:solidFill>
              </a:rPr>
              <a:t>Volonté de changement ?</a:t>
            </a:r>
            <a:endParaRPr lang="fr-FR" b="1" dirty="0">
              <a:solidFill>
                <a:srgbClr val="003366"/>
              </a:solidFill>
            </a:endParaRPr>
          </a:p>
        </p:txBody>
      </p:sp>
      <p:sp>
        <p:nvSpPr>
          <p:cNvPr id="5" name="ZoneTexte 4"/>
          <p:cNvSpPr txBox="1"/>
          <p:nvPr/>
        </p:nvSpPr>
        <p:spPr>
          <a:xfrm>
            <a:off x="7479587" y="2747968"/>
            <a:ext cx="4507842" cy="1200329"/>
          </a:xfrm>
          <a:prstGeom prst="rect">
            <a:avLst/>
          </a:prstGeom>
          <a:noFill/>
        </p:spPr>
        <p:txBody>
          <a:bodyPr wrap="square" rtlCol="0">
            <a:spAutoFit/>
          </a:bodyPr>
          <a:lstStyle/>
          <a:p>
            <a:r>
              <a:rPr lang="fr-FR" sz="2400" dirty="0" smtClean="0">
                <a:solidFill>
                  <a:srgbClr val="339966"/>
                </a:solidFill>
                <a:sym typeface="Wingdings" panose="05000000000000000000" pitchFamily="2" charset="2"/>
              </a:rPr>
              <a:t></a:t>
            </a:r>
            <a:r>
              <a:rPr lang="fr-FR" sz="2400" dirty="0" smtClean="0">
                <a:sym typeface="Wingdings" panose="05000000000000000000" pitchFamily="2" charset="2"/>
              </a:rPr>
              <a:t> Les filles souhaitent plus </a:t>
            </a:r>
            <a:r>
              <a:rPr lang="fr-FR" sz="2400" i="1" dirty="0" smtClean="0"/>
              <a:t>passer moins de temps</a:t>
            </a:r>
            <a:r>
              <a:rPr lang="fr-FR" sz="2400" dirty="0" smtClean="0"/>
              <a:t> sur les RS </a:t>
            </a:r>
            <a:r>
              <a:rPr lang="fr-FR" sz="2400" dirty="0" smtClean="0">
                <a:sym typeface="Wingdings" panose="05000000000000000000" pitchFamily="2" charset="2"/>
              </a:rPr>
              <a:t>que </a:t>
            </a:r>
            <a:r>
              <a:rPr lang="fr-FR" sz="2400" dirty="0">
                <a:sym typeface="Wingdings" panose="05000000000000000000" pitchFamily="2" charset="2"/>
              </a:rPr>
              <a:t>les garçons </a:t>
            </a:r>
            <a:endParaRPr lang="fr-FR" sz="2400" dirty="0"/>
          </a:p>
        </p:txBody>
      </p:sp>
      <p:graphicFrame>
        <p:nvGraphicFramePr>
          <p:cNvPr id="6" name="Graphique 5"/>
          <p:cNvGraphicFramePr>
            <a:graphicFrameLocks/>
          </p:cNvGraphicFramePr>
          <p:nvPr>
            <p:extLst/>
          </p:nvPr>
        </p:nvGraphicFramePr>
        <p:xfrm>
          <a:off x="245805" y="1602658"/>
          <a:ext cx="7141313" cy="4448821"/>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p:cNvSpPr txBox="1"/>
          <p:nvPr/>
        </p:nvSpPr>
        <p:spPr>
          <a:xfrm>
            <a:off x="935802" y="1513079"/>
            <a:ext cx="2192594" cy="369332"/>
          </a:xfrm>
          <a:prstGeom prst="rect">
            <a:avLst/>
          </a:prstGeom>
          <a:noFill/>
        </p:spPr>
        <p:txBody>
          <a:bodyPr wrap="square" rtlCol="0">
            <a:spAutoFit/>
          </a:bodyPr>
          <a:lstStyle/>
          <a:p>
            <a:r>
              <a:rPr lang="fr-FR" i="1" dirty="0"/>
              <a:t>Aimerais-tu...</a:t>
            </a:r>
          </a:p>
        </p:txBody>
      </p:sp>
    </p:spTree>
    <p:extLst>
      <p:ext uri="{BB962C8B-B14F-4D97-AF65-F5344CB8AC3E}">
        <p14:creationId xmlns:p14="http://schemas.microsoft.com/office/powerpoint/2010/main" val="5981960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27415" y="1170688"/>
            <a:ext cx="10510463" cy="5170646"/>
          </a:xfrm>
          <a:prstGeom prst="rect">
            <a:avLst/>
          </a:prstGeom>
          <a:noFill/>
        </p:spPr>
        <p:txBody>
          <a:bodyPr wrap="square" rtlCol="0">
            <a:spAutoFit/>
          </a:bodyPr>
          <a:lstStyle/>
          <a:p>
            <a:pPr algn="just"/>
            <a:r>
              <a:rPr lang="fr-FR" sz="2000" b="1" dirty="0" smtClean="0">
                <a:solidFill>
                  <a:srgbClr val="003366"/>
                </a:solidFill>
              </a:rPr>
              <a:t>Usage différent des Réseaux Sociaux</a:t>
            </a:r>
          </a:p>
          <a:p>
            <a:pPr algn="just"/>
            <a:r>
              <a:rPr lang="fr-FR" sz="2000" dirty="0" smtClean="0">
                <a:sym typeface="Wingdings" panose="05000000000000000000" pitchFamily="2" charset="2"/>
              </a:rPr>
              <a:t>Près </a:t>
            </a:r>
            <a:r>
              <a:rPr lang="fr-FR" sz="2000" dirty="0">
                <a:sym typeface="Wingdings" panose="05000000000000000000" pitchFamily="2" charset="2"/>
              </a:rPr>
              <a:t>de deux fois plus de filles que de garçons déclarent utiliser les réseaux sociaux pour </a:t>
            </a:r>
            <a:r>
              <a:rPr lang="fr-FR" sz="2000" i="1" dirty="0">
                <a:sym typeface="Wingdings" panose="05000000000000000000" pitchFamily="2" charset="2"/>
              </a:rPr>
              <a:t>se divertir ou pour communiquer ou poster du contenu ou s’informer, </a:t>
            </a:r>
            <a:r>
              <a:rPr lang="fr-FR" sz="2000" i="1" dirty="0" smtClean="0">
                <a:sym typeface="Wingdings" panose="05000000000000000000" pitchFamily="2" charset="2"/>
              </a:rPr>
              <a:t>travailler</a:t>
            </a:r>
          </a:p>
          <a:p>
            <a:pPr algn="just"/>
            <a:r>
              <a:rPr lang="fr-FR" b="1" dirty="0" smtClean="0">
                <a:solidFill>
                  <a:srgbClr val="003366"/>
                </a:solidFill>
              </a:rPr>
              <a:t> </a:t>
            </a:r>
          </a:p>
          <a:p>
            <a:pPr algn="just"/>
            <a:r>
              <a:rPr lang="fr-FR" sz="2000" b="1" dirty="0">
                <a:solidFill>
                  <a:srgbClr val="003366"/>
                </a:solidFill>
              </a:rPr>
              <a:t>Effet classe / Age </a:t>
            </a:r>
            <a:r>
              <a:rPr lang="fr-FR" sz="2000" b="1" dirty="0" smtClean="0">
                <a:solidFill>
                  <a:srgbClr val="003366"/>
                </a:solidFill>
              </a:rPr>
              <a:t>?</a:t>
            </a:r>
          </a:p>
          <a:p>
            <a:pPr algn="just"/>
            <a:r>
              <a:rPr lang="fr-FR" sz="2000" dirty="0" smtClean="0">
                <a:sym typeface="Wingdings" panose="05000000000000000000" pitchFamily="2" charset="2"/>
              </a:rPr>
              <a:t>Les </a:t>
            </a:r>
            <a:r>
              <a:rPr lang="fr-FR" sz="2000" dirty="0">
                <a:sym typeface="Wingdings" panose="05000000000000000000" pitchFamily="2" charset="2"/>
              </a:rPr>
              <a:t>filles passent toujours plus de temps sur les RS par rapport aux garçons quelque soit la </a:t>
            </a:r>
            <a:r>
              <a:rPr lang="fr-FR" sz="2000" dirty="0" smtClean="0">
                <a:sym typeface="Wingdings" panose="05000000000000000000" pitchFamily="2" charset="2"/>
              </a:rPr>
              <a:t>classe</a:t>
            </a:r>
            <a:endParaRPr lang="fr-FR" sz="2000" b="1" dirty="0" smtClean="0">
              <a:solidFill>
                <a:srgbClr val="003366"/>
              </a:solidFill>
            </a:endParaRPr>
          </a:p>
          <a:p>
            <a:pPr algn="just"/>
            <a:endParaRPr lang="fr-FR" b="1" dirty="0" smtClean="0">
              <a:solidFill>
                <a:srgbClr val="003366"/>
              </a:solidFill>
            </a:endParaRPr>
          </a:p>
          <a:p>
            <a:pPr algn="just"/>
            <a:r>
              <a:rPr lang="fr-FR" sz="2000" b="1" dirty="0" smtClean="0">
                <a:solidFill>
                  <a:srgbClr val="003366"/>
                </a:solidFill>
              </a:rPr>
              <a:t>Influence </a:t>
            </a:r>
            <a:r>
              <a:rPr lang="fr-FR" sz="2000" b="1" dirty="0">
                <a:solidFill>
                  <a:srgbClr val="003366"/>
                </a:solidFill>
              </a:rPr>
              <a:t>de la fratrie </a:t>
            </a:r>
            <a:endParaRPr lang="fr-FR" sz="2000" b="1" dirty="0" smtClean="0">
              <a:solidFill>
                <a:srgbClr val="003366"/>
              </a:solidFill>
            </a:endParaRPr>
          </a:p>
          <a:p>
            <a:pPr algn="just"/>
            <a:r>
              <a:rPr lang="fr-FR" sz="2000" dirty="0" smtClean="0"/>
              <a:t>Le fait d’avoir plus de </a:t>
            </a:r>
            <a:r>
              <a:rPr lang="fr-FR" sz="2000" dirty="0" err="1" smtClean="0"/>
              <a:t>frères&amp;sœurs</a:t>
            </a:r>
            <a:r>
              <a:rPr lang="fr-FR" sz="2000" dirty="0" smtClean="0"/>
              <a:t> ne semble pas influer sur le temps passé sur les réseaux sociaux. </a:t>
            </a:r>
            <a:r>
              <a:rPr lang="fr-FR" sz="2000" dirty="0" smtClean="0">
                <a:sym typeface="Wingdings" panose="05000000000000000000" pitchFamily="2" charset="2"/>
              </a:rPr>
              <a:t>I</a:t>
            </a:r>
            <a:r>
              <a:rPr lang="fr-FR" sz="2000" dirty="0" smtClean="0"/>
              <a:t>l </a:t>
            </a:r>
            <a:r>
              <a:rPr lang="fr-FR" sz="2000" dirty="0"/>
              <a:t>n’y a pas de différence sur le genre sauf pour ceux qui ont 3 frères et </a:t>
            </a:r>
            <a:r>
              <a:rPr lang="fr-FR" sz="2000" dirty="0" smtClean="0"/>
              <a:t>sœurs</a:t>
            </a:r>
          </a:p>
          <a:p>
            <a:pPr algn="just"/>
            <a:endParaRPr lang="fr-FR" dirty="0" smtClean="0">
              <a:solidFill>
                <a:srgbClr val="339966"/>
              </a:solidFill>
              <a:sym typeface="Wingdings" panose="05000000000000000000" pitchFamily="2" charset="2"/>
            </a:endParaRPr>
          </a:p>
          <a:p>
            <a:pPr algn="just"/>
            <a:r>
              <a:rPr lang="fr-FR" sz="2000" b="1" dirty="0" smtClean="0">
                <a:solidFill>
                  <a:srgbClr val="003366"/>
                </a:solidFill>
              </a:rPr>
              <a:t>Pratique de loisirs</a:t>
            </a:r>
          </a:p>
          <a:p>
            <a:pPr algn="just"/>
            <a:r>
              <a:rPr lang="fr-FR" sz="2000" i="1" dirty="0" smtClean="0"/>
              <a:t>Faire de </a:t>
            </a:r>
            <a:r>
              <a:rPr lang="fr-FR" sz="2000" i="1" dirty="0"/>
              <a:t>la musique | du sport | Regarder la télé ou des vidéos | Jouer aux jeux vidéo et autres loisirs liés à l'ordinateur |Lire (BD, mangas, romans, revues...) |Sortir (spectacles, musées, cinéma, etc.)</a:t>
            </a:r>
          </a:p>
          <a:p>
            <a:pPr algn="just"/>
            <a:r>
              <a:rPr lang="fr-FR" sz="2000" dirty="0" smtClean="0"/>
              <a:t>pas </a:t>
            </a:r>
            <a:r>
              <a:rPr lang="fr-FR" sz="2000" dirty="0"/>
              <a:t>de différence avec ceux qui pratiquent des </a:t>
            </a:r>
            <a:r>
              <a:rPr lang="fr-FR" sz="2000" dirty="0" smtClean="0"/>
              <a:t>loisirs</a:t>
            </a:r>
          </a:p>
          <a:p>
            <a:pPr marL="285750" indent="-285750">
              <a:buFont typeface="Wingdings" panose="05000000000000000000" pitchFamily="2" charset="2"/>
              <a:buChar char="à"/>
            </a:pPr>
            <a:endParaRPr lang="fr-FR" dirty="0" smtClean="0"/>
          </a:p>
          <a:p>
            <a:endParaRPr lang="fr-FR" dirty="0"/>
          </a:p>
        </p:txBody>
      </p:sp>
      <p:sp>
        <p:nvSpPr>
          <p:cNvPr id="8" name="Titre 5"/>
          <p:cNvSpPr txBox="1">
            <a:spLocks/>
          </p:cNvSpPr>
          <p:nvPr/>
        </p:nvSpPr>
        <p:spPr>
          <a:xfrm>
            <a:off x="740559" y="358368"/>
            <a:ext cx="11084173" cy="711200"/>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solidFill>
                  <a:srgbClr val="003366"/>
                </a:solidFill>
              </a:rPr>
              <a:t>Pour Conclure  – Usage des réseaux sociaux :  Différence Filles/garçons ?</a:t>
            </a:r>
          </a:p>
        </p:txBody>
      </p:sp>
      <p:sp>
        <p:nvSpPr>
          <p:cNvPr id="3" name="Explosion 1 2"/>
          <p:cNvSpPr/>
          <p:nvPr/>
        </p:nvSpPr>
        <p:spPr>
          <a:xfrm>
            <a:off x="223615" y="1232616"/>
            <a:ext cx="914400" cy="914400"/>
          </a:xfrm>
          <a:prstGeom prst="irregularSeal1">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Oui</a:t>
            </a:r>
            <a:endParaRPr lang="fr-FR" dirty="0"/>
          </a:p>
        </p:txBody>
      </p:sp>
      <p:sp>
        <p:nvSpPr>
          <p:cNvPr id="9" name="Explosion 1 8"/>
          <p:cNvSpPr/>
          <p:nvPr/>
        </p:nvSpPr>
        <p:spPr>
          <a:xfrm>
            <a:off x="168315" y="2364335"/>
            <a:ext cx="914400" cy="914400"/>
          </a:xfrm>
          <a:prstGeom prst="irregularSeal1">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Oui</a:t>
            </a:r>
            <a:endParaRPr lang="fr-FR" dirty="0"/>
          </a:p>
        </p:txBody>
      </p:sp>
      <p:sp>
        <p:nvSpPr>
          <p:cNvPr id="11" name="Explosion 1 10"/>
          <p:cNvSpPr/>
          <p:nvPr/>
        </p:nvSpPr>
        <p:spPr>
          <a:xfrm>
            <a:off x="85365" y="4689871"/>
            <a:ext cx="969700" cy="914400"/>
          </a:xfrm>
          <a:prstGeom prst="irregularSeal1">
            <a:avLst/>
          </a:prstGeom>
          <a:solidFill>
            <a:srgbClr val="D8A412"/>
          </a:solidFill>
          <a:ln>
            <a:solidFill>
              <a:srgbClr val="D8A4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Non</a:t>
            </a:r>
            <a:endParaRPr lang="fr-FR" sz="1600" dirty="0"/>
          </a:p>
        </p:txBody>
      </p:sp>
      <p:sp>
        <p:nvSpPr>
          <p:cNvPr id="12" name="Explosion 1 11"/>
          <p:cNvSpPr/>
          <p:nvPr/>
        </p:nvSpPr>
        <p:spPr>
          <a:xfrm>
            <a:off x="113015" y="3449374"/>
            <a:ext cx="969700" cy="914400"/>
          </a:xfrm>
          <a:prstGeom prst="irregularSeal1">
            <a:avLst/>
          </a:prstGeom>
          <a:solidFill>
            <a:srgbClr val="D8A412"/>
          </a:solidFill>
          <a:ln>
            <a:solidFill>
              <a:srgbClr val="D8A4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Non</a:t>
            </a:r>
            <a:endParaRPr lang="fr-FR" sz="1600" dirty="0"/>
          </a:p>
        </p:txBody>
      </p:sp>
    </p:spTree>
    <p:extLst>
      <p:ext uri="{BB962C8B-B14F-4D97-AF65-F5344CB8AC3E}">
        <p14:creationId xmlns:p14="http://schemas.microsoft.com/office/powerpoint/2010/main" val="39238127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1357388" y="2720032"/>
            <a:ext cx="9144000" cy="3078643"/>
          </a:xfrm>
        </p:spPr>
        <p:txBody>
          <a:bodyPr>
            <a:normAutofit fontScale="90000"/>
          </a:bodyPr>
          <a:lstStyle/>
          <a:p>
            <a:r>
              <a:rPr lang="fr-FR" sz="5400" cap="small" dirty="0" smtClean="0"/>
              <a:t/>
            </a:r>
            <a:br>
              <a:rPr lang="fr-FR" sz="5400" cap="small" dirty="0" smtClean="0"/>
            </a:br>
            <a:r>
              <a:rPr lang="fr-FR" sz="5400" cap="small" dirty="0"/>
              <a:t/>
            </a:r>
            <a:br>
              <a:rPr lang="fr-FR" sz="5400" cap="small" dirty="0"/>
            </a:br>
            <a:r>
              <a:rPr lang="fr-FR" sz="5400" cap="small" dirty="0" smtClean="0"/>
              <a:t/>
            </a:r>
            <a:br>
              <a:rPr lang="fr-FR" sz="5400" cap="small" dirty="0" smtClean="0"/>
            </a:br>
            <a:r>
              <a:rPr lang="fr-FR" sz="5400" cap="small" dirty="0" smtClean="0"/>
              <a:t/>
            </a:r>
            <a:br>
              <a:rPr lang="fr-FR" sz="5400" cap="small" dirty="0" smtClean="0"/>
            </a:br>
            <a:r>
              <a:rPr lang="fr-FR" sz="5400" cap="small" dirty="0"/>
              <a:t/>
            </a:r>
            <a:br>
              <a:rPr lang="fr-FR" sz="5400" cap="small" dirty="0"/>
            </a:br>
            <a:r>
              <a:rPr lang="fr-FR" sz="5400" cap="small" dirty="0" smtClean="0"/>
              <a:t/>
            </a:r>
            <a:br>
              <a:rPr lang="fr-FR" sz="5400" cap="small" dirty="0" smtClean="0"/>
            </a:br>
            <a:r>
              <a:rPr lang="fr-FR" sz="5400" cap="small" dirty="0" smtClean="0"/>
              <a:t/>
            </a:r>
            <a:br>
              <a:rPr lang="fr-FR" sz="5400" cap="small" dirty="0" smtClean="0"/>
            </a:br>
            <a:r>
              <a:rPr lang="fr-FR" sz="5400" cap="small" dirty="0"/>
              <a:t/>
            </a:r>
            <a:br>
              <a:rPr lang="fr-FR" sz="5400" cap="small" dirty="0"/>
            </a:br>
            <a:r>
              <a:rPr lang="fr-FR" sz="5400" b="1" cap="small" dirty="0">
                <a:solidFill>
                  <a:schemeClr val="tx2">
                    <a:lumMod val="75000"/>
                  </a:schemeClr>
                </a:solidFill>
              </a:rPr>
              <a:t>Le contrôle </a:t>
            </a:r>
            <a:r>
              <a:rPr lang="fr-FR" sz="5400" b="1" cap="small" dirty="0" smtClean="0">
                <a:solidFill>
                  <a:schemeClr val="tx2">
                    <a:lumMod val="75000"/>
                  </a:schemeClr>
                </a:solidFill>
              </a:rPr>
              <a:t>parental</a:t>
            </a:r>
            <a:br>
              <a:rPr lang="fr-FR" sz="5400" b="1" cap="small" dirty="0" smtClean="0">
                <a:solidFill>
                  <a:schemeClr val="tx2">
                    <a:lumMod val="75000"/>
                  </a:schemeClr>
                </a:solidFill>
              </a:rPr>
            </a:br>
            <a:r>
              <a:rPr lang="fr-FR" sz="4400" i="1" dirty="0">
                <a:solidFill>
                  <a:schemeClr val="tx2">
                    <a:lumMod val="75000"/>
                  </a:schemeClr>
                </a:solidFill>
              </a:rPr>
              <a:t>Les différences entre filles et </a:t>
            </a:r>
            <a:r>
              <a:rPr lang="fr-FR" sz="4400" i="1" dirty="0" smtClean="0">
                <a:solidFill>
                  <a:schemeClr val="tx2">
                    <a:lumMod val="75000"/>
                  </a:schemeClr>
                </a:solidFill>
              </a:rPr>
              <a:t>garçons</a:t>
            </a:r>
            <a:r>
              <a:rPr lang="fr-FR" sz="5400" b="1" cap="small" dirty="0">
                <a:solidFill>
                  <a:schemeClr val="tx2">
                    <a:lumMod val="75000"/>
                  </a:schemeClr>
                </a:solidFill>
              </a:rPr>
              <a:t/>
            </a:r>
            <a:br>
              <a:rPr lang="fr-FR" sz="5400" b="1" cap="small" dirty="0">
                <a:solidFill>
                  <a:schemeClr val="tx2">
                    <a:lumMod val="75000"/>
                  </a:schemeClr>
                </a:solidFill>
              </a:rPr>
            </a:br>
            <a:r>
              <a:rPr lang="fr-FR" sz="4400" dirty="0" smtClean="0">
                <a:solidFill>
                  <a:schemeClr val="tx2">
                    <a:lumMod val="75000"/>
                  </a:schemeClr>
                </a:solidFill>
              </a:rPr>
              <a:t/>
            </a:r>
            <a:br>
              <a:rPr lang="fr-FR" sz="4400" dirty="0" smtClean="0">
                <a:solidFill>
                  <a:schemeClr val="tx2">
                    <a:lumMod val="75000"/>
                  </a:schemeClr>
                </a:solidFill>
              </a:rPr>
            </a:br>
            <a:r>
              <a:rPr lang="fr-FR" sz="4400" dirty="0">
                <a:solidFill>
                  <a:srgbClr val="D8A412"/>
                </a:solidFill>
              </a:rPr>
              <a:t>par</a:t>
            </a:r>
            <a:r>
              <a:rPr lang="fr-FR" sz="4400" dirty="0" smtClean="0">
                <a:solidFill>
                  <a:schemeClr val="tx2">
                    <a:lumMod val="75000"/>
                  </a:schemeClr>
                </a:solidFill>
              </a:rPr>
              <a:t> </a:t>
            </a:r>
            <a:r>
              <a:rPr lang="fr-FR" sz="4400" dirty="0" smtClean="0">
                <a:solidFill>
                  <a:srgbClr val="D8A412"/>
                </a:solidFill>
              </a:rPr>
              <a:t> </a:t>
            </a:r>
            <a:r>
              <a:rPr lang="fr-FR" sz="4400" dirty="0" err="1">
                <a:solidFill>
                  <a:srgbClr val="D8A412"/>
                </a:solidFill>
              </a:rPr>
              <a:t>Louna</a:t>
            </a:r>
            <a:r>
              <a:rPr lang="fr-FR" sz="4400" dirty="0">
                <a:solidFill>
                  <a:srgbClr val="D8A412"/>
                </a:solidFill>
              </a:rPr>
              <a:t> </a:t>
            </a:r>
            <a:r>
              <a:rPr lang="fr-FR" sz="4400" dirty="0" err="1" smtClean="0">
                <a:solidFill>
                  <a:srgbClr val="D8A412"/>
                </a:solidFill>
              </a:rPr>
              <a:t>Baudhuin</a:t>
            </a:r>
            <a:r>
              <a:rPr lang="fr-FR" sz="4400" dirty="0" smtClean="0">
                <a:solidFill>
                  <a:srgbClr val="D8A412"/>
                </a:solidFill>
              </a:rPr>
              <a:t> et Jade </a:t>
            </a:r>
            <a:r>
              <a:rPr lang="fr-FR" sz="4400" dirty="0" err="1" smtClean="0">
                <a:solidFill>
                  <a:srgbClr val="D8A412"/>
                </a:solidFill>
              </a:rPr>
              <a:t>Larbes</a:t>
            </a:r>
            <a:r>
              <a:rPr lang="fr-FR" sz="4400" dirty="0" smtClean="0">
                <a:solidFill>
                  <a:srgbClr val="D8A412"/>
                </a:solidFill>
              </a:rPr>
              <a:t/>
            </a:r>
            <a:br>
              <a:rPr lang="fr-FR" sz="4400" dirty="0" smtClean="0">
                <a:solidFill>
                  <a:srgbClr val="D8A412"/>
                </a:solidFill>
              </a:rPr>
            </a:br>
            <a:r>
              <a:rPr lang="fr-FR" sz="4400" dirty="0" smtClean="0">
                <a:solidFill>
                  <a:srgbClr val="D8A412"/>
                </a:solidFill>
              </a:rPr>
              <a:t>avec Valentine et Paul</a:t>
            </a:r>
            <a:endParaRPr lang="fr-FR" sz="4400" dirty="0">
              <a:solidFill>
                <a:srgbClr val="D8A412"/>
              </a:solidFill>
            </a:endParaRPr>
          </a:p>
        </p:txBody>
      </p:sp>
    </p:spTree>
    <p:extLst>
      <p:ext uri="{BB962C8B-B14F-4D97-AF65-F5344CB8AC3E}">
        <p14:creationId xmlns:p14="http://schemas.microsoft.com/office/powerpoint/2010/main" val="7377437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a:bodyPr>
          <a:lstStyle/>
          <a:p>
            <a:r>
              <a:rPr lang="fr-FR" sz="3600" dirty="0" smtClean="0">
                <a:solidFill>
                  <a:srgbClr val="FF0000"/>
                </a:solidFill>
              </a:rPr>
              <a:t>Introduction</a:t>
            </a:r>
            <a:endParaRPr lang="fr-FR" sz="3600" dirty="0">
              <a:solidFill>
                <a:srgbClr val="FF0000"/>
              </a:solidFill>
            </a:endParaRPr>
          </a:p>
        </p:txBody>
      </p:sp>
      <p:sp>
        <p:nvSpPr>
          <p:cNvPr id="6" name="Espace réservé du contenu 5"/>
          <p:cNvSpPr>
            <a:spLocks noGrp="1"/>
          </p:cNvSpPr>
          <p:nvPr>
            <p:ph idx="1"/>
          </p:nvPr>
        </p:nvSpPr>
        <p:spPr>
          <a:xfrm>
            <a:off x="838200" y="1128715"/>
            <a:ext cx="10515600" cy="4748074"/>
          </a:xfrm>
        </p:spPr>
        <p:txBody>
          <a:bodyPr/>
          <a:lstStyle/>
          <a:p>
            <a:r>
              <a:rPr lang="fr-FR" dirty="0" smtClean="0"/>
              <a:t>Nous avons travaillé sur la question du contrôle parental. Plus précisément nous avons travaillé sur la question du contrôle exercé par les parents sur les sorties, toujours en mettant l’accent sur les différences </a:t>
            </a:r>
            <a:r>
              <a:rPr lang="fr-FR" dirty="0" err="1" smtClean="0"/>
              <a:t>genrées</a:t>
            </a:r>
            <a:r>
              <a:rPr lang="fr-FR" dirty="0" smtClean="0"/>
              <a:t> </a:t>
            </a:r>
            <a:br>
              <a:rPr lang="fr-FR" dirty="0" smtClean="0"/>
            </a:br>
            <a:endParaRPr lang="fr-FR" dirty="0" smtClean="0"/>
          </a:p>
          <a:p>
            <a:r>
              <a:rPr lang="fr-FR" dirty="0" smtClean="0"/>
              <a:t>Pour cela nous avons posé trois questions</a:t>
            </a:r>
            <a:br>
              <a:rPr lang="fr-FR" dirty="0" smtClean="0"/>
            </a:br>
            <a:endParaRPr lang="fr-FR" dirty="0" smtClean="0"/>
          </a:p>
          <a:p>
            <a:r>
              <a:rPr lang="fr-FR" dirty="0" smtClean="0"/>
              <a:t>Nous avons croisé les résultats de chacune de ces questions avec trois variables à chaque fois : le genre, l’âge (classe scolaire) et le milieu social d’origine (nombre de départs en vacances par an). </a:t>
            </a:r>
            <a:endParaRPr lang="fr-FR" dirty="0"/>
          </a:p>
        </p:txBody>
      </p:sp>
    </p:spTree>
    <p:extLst>
      <p:ext uri="{BB962C8B-B14F-4D97-AF65-F5344CB8AC3E}">
        <p14:creationId xmlns:p14="http://schemas.microsoft.com/office/powerpoint/2010/main" val="15516513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838200" y="1128715"/>
            <a:ext cx="10515600" cy="4748074"/>
          </a:xfrm>
        </p:spPr>
        <p:txBody>
          <a:bodyPr>
            <a:normAutofit/>
          </a:bodyPr>
          <a:lstStyle/>
          <a:p>
            <a:pPr marL="0" indent="0">
              <a:buNone/>
            </a:pPr>
            <a:r>
              <a:rPr lang="fr-FR" sz="4000" dirty="0" smtClean="0"/>
              <a:t>I</a:t>
            </a:r>
            <a:r>
              <a:rPr lang="fr-FR" sz="4000" dirty="0"/>
              <a:t>) En général, lorsque tu sors le samedi, à quelle heure dois-tu être </a:t>
            </a:r>
            <a:r>
              <a:rPr lang="fr-FR" sz="4000" dirty="0" err="1"/>
              <a:t>rentré·e</a:t>
            </a:r>
            <a:r>
              <a:rPr lang="fr-FR" sz="4000" dirty="0"/>
              <a:t> ?</a:t>
            </a:r>
          </a:p>
          <a:p>
            <a:pPr lvl="1"/>
            <a:r>
              <a:rPr lang="fr-FR" dirty="0"/>
              <a:t>Avant le dîner</a:t>
            </a:r>
          </a:p>
          <a:p>
            <a:pPr lvl="1"/>
            <a:r>
              <a:rPr lang="fr-FR" dirty="0"/>
              <a:t>Avant la tombée de la nuit</a:t>
            </a:r>
          </a:p>
          <a:p>
            <a:pPr lvl="1"/>
            <a:r>
              <a:rPr lang="fr-FR" dirty="0"/>
              <a:t>Avant le dernier métro/bus</a:t>
            </a:r>
          </a:p>
          <a:p>
            <a:pPr lvl="1"/>
            <a:r>
              <a:rPr lang="fr-FR" dirty="0"/>
              <a:t>Pas d’heure limite de sortie</a:t>
            </a:r>
          </a:p>
          <a:p>
            <a:pPr lvl="1"/>
            <a:r>
              <a:rPr lang="fr-FR" dirty="0"/>
              <a:t>Je n'ai pas le droit de sortir</a:t>
            </a:r>
          </a:p>
          <a:p>
            <a:pPr lvl="1"/>
            <a:r>
              <a:rPr lang="fr-FR" dirty="0"/>
              <a:t>Sans réponse</a:t>
            </a:r>
            <a:endParaRPr lang="fr-FR" sz="2800" dirty="0" smtClean="0"/>
          </a:p>
          <a:p>
            <a:pPr marL="0" indent="0">
              <a:buNone/>
            </a:pPr>
            <a:endParaRPr lang="fr-FR" sz="3200" dirty="0"/>
          </a:p>
        </p:txBody>
      </p:sp>
    </p:spTree>
    <p:extLst>
      <p:ext uri="{BB962C8B-B14F-4D97-AF65-F5344CB8AC3E}">
        <p14:creationId xmlns:p14="http://schemas.microsoft.com/office/powerpoint/2010/main" val="38858110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a:bodyPr>
          <a:lstStyle/>
          <a:p>
            <a:r>
              <a:rPr lang="fr-FR" sz="3600" dirty="0" smtClean="0">
                <a:solidFill>
                  <a:srgbClr val="FF0000"/>
                </a:solidFill>
              </a:rPr>
              <a:t>Les horaires limites de sorties – vue d’ensemble</a:t>
            </a:r>
            <a:endParaRPr lang="fr-FR" sz="3600" dirty="0">
              <a:solidFill>
                <a:srgbClr val="FF0000"/>
              </a:solidFill>
            </a:endParaRPr>
          </a:p>
        </p:txBody>
      </p:sp>
      <p:sp>
        <p:nvSpPr>
          <p:cNvPr id="6" name="Espace réservé du contenu 5"/>
          <p:cNvSpPr>
            <a:spLocks noGrp="1"/>
          </p:cNvSpPr>
          <p:nvPr>
            <p:ph idx="1"/>
          </p:nvPr>
        </p:nvSpPr>
        <p:spPr>
          <a:xfrm>
            <a:off x="838200" y="1128715"/>
            <a:ext cx="10384766" cy="688655"/>
          </a:xfrm>
        </p:spPr>
        <p:txBody>
          <a:bodyPr/>
          <a:lstStyle/>
          <a:p>
            <a:pPr marL="0" indent="0">
              <a:buNone/>
            </a:pPr>
            <a:r>
              <a:rPr lang="fr-FR" dirty="0" smtClean="0"/>
              <a:t>Les garçons sont globalement autorisés à sortir plus tard que les filles. </a:t>
            </a:r>
          </a:p>
        </p:txBody>
      </p:sp>
      <p:graphicFrame>
        <p:nvGraphicFramePr>
          <p:cNvPr id="8" name="Graphique 7"/>
          <p:cNvGraphicFramePr>
            <a:graphicFrameLocks/>
          </p:cNvGraphicFramePr>
          <p:nvPr>
            <p:extLst/>
          </p:nvPr>
        </p:nvGraphicFramePr>
        <p:xfrm>
          <a:off x="1267690" y="1763715"/>
          <a:ext cx="9382991" cy="40431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06978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6"/>
            <a:ext cx="10515600" cy="937464"/>
          </a:xfrm>
        </p:spPr>
        <p:txBody>
          <a:bodyPr>
            <a:normAutofit/>
          </a:bodyPr>
          <a:lstStyle/>
          <a:p>
            <a:r>
              <a:rPr lang="fr-FR" sz="3600" dirty="0" smtClean="0">
                <a:solidFill>
                  <a:srgbClr val="FF0000"/>
                </a:solidFill>
              </a:rPr>
              <a:t>Les horaires de sortie selon l’âge</a:t>
            </a:r>
            <a:endParaRPr lang="fr-FR" sz="3600" dirty="0"/>
          </a:p>
        </p:txBody>
      </p:sp>
      <p:sp>
        <p:nvSpPr>
          <p:cNvPr id="15" name="Espace réservé du contenu 5"/>
          <p:cNvSpPr>
            <a:spLocks noGrp="1"/>
          </p:cNvSpPr>
          <p:nvPr>
            <p:ph idx="1"/>
          </p:nvPr>
        </p:nvSpPr>
        <p:spPr>
          <a:xfrm>
            <a:off x="839788" y="1030417"/>
            <a:ext cx="10384766" cy="688655"/>
          </a:xfrm>
        </p:spPr>
        <p:txBody>
          <a:bodyPr/>
          <a:lstStyle/>
          <a:p>
            <a:r>
              <a:rPr lang="fr-FR" b="0" dirty="0" smtClean="0"/>
              <a:t>Plus les </a:t>
            </a:r>
            <a:r>
              <a:rPr lang="fr-FR" b="0" dirty="0" err="1" smtClean="0"/>
              <a:t>répondant·e·s</a:t>
            </a:r>
            <a:r>
              <a:rPr lang="fr-FR" b="0" dirty="0" smtClean="0"/>
              <a:t> sont </a:t>
            </a:r>
            <a:r>
              <a:rPr lang="fr-FR" b="0" dirty="0" err="1" smtClean="0"/>
              <a:t>âgé·e</a:t>
            </a:r>
            <a:r>
              <a:rPr lang="fr-FR" b="0" dirty="0" err="1"/>
              <a:t>·</a:t>
            </a:r>
            <a:r>
              <a:rPr lang="fr-FR" b="0" dirty="0" err="1" smtClean="0"/>
              <a:t>s</a:t>
            </a:r>
            <a:r>
              <a:rPr lang="fr-FR" b="0" dirty="0" smtClean="0"/>
              <a:t> plus ils et elles ont le droit de rentrer tard</a:t>
            </a:r>
          </a:p>
        </p:txBody>
      </p:sp>
      <p:graphicFrame>
        <p:nvGraphicFramePr>
          <p:cNvPr id="8" name="Graphique 7"/>
          <p:cNvGraphicFramePr>
            <a:graphicFrameLocks/>
          </p:cNvGraphicFramePr>
          <p:nvPr>
            <p:extLst/>
          </p:nvPr>
        </p:nvGraphicFramePr>
        <p:xfrm>
          <a:off x="922915" y="1816760"/>
          <a:ext cx="10839594" cy="4431945"/>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Connecteur droit 11"/>
          <p:cNvCxnSpPr/>
          <p:nvPr/>
        </p:nvCxnSpPr>
        <p:spPr>
          <a:xfrm>
            <a:off x="5508679" y="1816760"/>
            <a:ext cx="18288" cy="4137230"/>
          </a:xfrm>
          <a:prstGeom prst="line">
            <a:avLst/>
          </a:prstGeom>
          <a:ln>
            <a:solidFill>
              <a:srgbClr val="39485E"/>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8468907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6"/>
            <a:ext cx="10515600" cy="937464"/>
          </a:xfrm>
        </p:spPr>
        <p:txBody>
          <a:bodyPr>
            <a:normAutofit/>
          </a:bodyPr>
          <a:lstStyle/>
          <a:p>
            <a:r>
              <a:rPr lang="fr-FR" sz="3600" dirty="0" smtClean="0">
                <a:solidFill>
                  <a:srgbClr val="FF0000"/>
                </a:solidFill>
              </a:rPr>
              <a:t>Les horaires de sortie et l’origine sociale </a:t>
            </a:r>
            <a:endParaRPr lang="fr-FR" sz="3600" dirty="0"/>
          </a:p>
        </p:txBody>
      </p:sp>
      <p:graphicFrame>
        <p:nvGraphicFramePr>
          <p:cNvPr id="9" name="Espace réservé du contenu 3"/>
          <p:cNvGraphicFramePr>
            <a:graphicFrameLocks noGrp="1"/>
          </p:cNvGraphicFramePr>
          <p:nvPr>
            <p:ph idx="1"/>
            <p:extLst/>
          </p:nvPr>
        </p:nvGraphicFramePr>
        <p:xfrm>
          <a:off x="839788" y="1955006"/>
          <a:ext cx="10515600" cy="433621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Connecteur droit 9"/>
          <p:cNvCxnSpPr/>
          <p:nvPr/>
        </p:nvCxnSpPr>
        <p:spPr>
          <a:xfrm>
            <a:off x="5222790" y="1951231"/>
            <a:ext cx="18288" cy="4137230"/>
          </a:xfrm>
          <a:prstGeom prst="line">
            <a:avLst/>
          </a:prstGeom>
          <a:ln>
            <a:solidFill>
              <a:srgbClr val="39485E"/>
            </a:solidFill>
          </a:ln>
        </p:spPr>
        <p:style>
          <a:lnRef idx="3">
            <a:schemeClr val="accent5"/>
          </a:lnRef>
          <a:fillRef idx="0">
            <a:schemeClr val="accent5"/>
          </a:fillRef>
          <a:effectRef idx="2">
            <a:schemeClr val="accent5"/>
          </a:effectRef>
          <a:fontRef idx="minor">
            <a:schemeClr val="tx1"/>
          </a:fontRef>
        </p:style>
      </p:cxnSp>
      <p:sp>
        <p:nvSpPr>
          <p:cNvPr id="3" name="ZoneTexte 2"/>
          <p:cNvSpPr txBox="1"/>
          <p:nvPr/>
        </p:nvSpPr>
        <p:spPr>
          <a:xfrm>
            <a:off x="839788" y="1124009"/>
            <a:ext cx="11450058" cy="830997"/>
          </a:xfrm>
          <a:prstGeom prst="rect">
            <a:avLst/>
          </a:prstGeom>
          <a:noFill/>
        </p:spPr>
        <p:txBody>
          <a:bodyPr wrap="none" rtlCol="0">
            <a:spAutoFit/>
          </a:bodyPr>
          <a:lstStyle/>
          <a:p>
            <a:r>
              <a:rPr lang="fr-FR" sz="2400" dirty="0" smtClean="0"/>
              <a:t>L’effet de l’origine sociale n’est pas linéaire : celles et ceux qui partent en vacances une fois</a:t>
            </a:r>
            <a:br>
              <a:rPr lang="fr-FR" sz="2400" dirty="0" smtClean="0"/>
            </a:br>
            <a:r>
              <a:rPr lang="fr-FR" sz="2400" dirty="0" smtClean="0"/>
              <a:t>par an ont le moins de liberté </a:t>
            </a:r>
            <a:endParaRPr lang="fr-FR" sz="2400" dirty="0"/>
          </a:p>
        </p:txBody>
      </p:sp>
    </p:spTree>
    <p:extLst>
      <p:ext uri="{BB962C8B-B14F-4D97-AF65-F5344CB8AC3E}">
        <p14:creationId xmlns:p14="http://schemas.microsoft.com/office/powerpoint/2010/main" val="33276662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838200" y="1128715"/>
            <a:ext cx="10515600" cy="4748074"/>
          </a:xfrm>
        </p:spPr>
        <p:txBody>
          <a:bodyPr>
            <a:normAutofit/>
          </a:bodyPr>
          <a:lstStyle/>
          <a:p>
            <a:pPr marL="0" indent="0">
              <a:buNone/>
            </a:pPr>
            <a:r>
              <a:rPr lang="fr-FR" sz="4000" dirty="0" smtClean="0"/>
              <a:t>II)</a:t>
            </a:r>
            <a:r>
              <a:rPr lang="fr-FR" sz="4000" dirty="0"/>
              <a:t> Est-ce que tes parents (ou tuteurs / tutrices) t’autorisent à t’habiller comme tu le souhaites lorsque tu sors avec tes </a:t>
            </a:r>
            <a:r>
              <a:rPr lang="fr-FR" sz="4000" dirty="0" err="1"/>
              <a:t>ami·e·s</a:t>
            </a:r>
            <a:r>
              <a:rPr lang="fr-FR" sz="4000" dirty="0"/>
              <a:t> ?</a:t>
            </a:r>
          </a:p>
          <a:p>
            <a:pPr lvl="1"/>
            <a:r>
              <a:rPr lang="fr-FR" dirty="0" smtClean="0"/>
              <a:t>Oui</a:t>
            </a:r>
          </a:p>
          <a:p>
            <a:pPr lvl="1"/>
            <a:r>
              <a:rPr lang="fr-FR" dirty="0" smtClean="0"/>
              <a:t>Non </a:t>
            </a:r>
          </a:p>
          <a:p>
            <a:pPr lvl="1"/>
            <a:r>
              <a:rPr lang="fr-FR" dirty="0" smtClean="0"/>
              <a:t>Sans réponse</a:t>
            </a:r>
            <a:endParaRPr lang="fr-FR" dirty="0"/>
          </a:p>
        </p:txBody>
      </p:sp>
    </p:spTree>
    <p:extLst>
      <p:ext uri="{BB962C8B-B14F-4D97-AF65-F5344CB8AC3E}">
        <p14:creationId xmlns:p14="http://schemas.microsoft.com/office/powerpoint/2010/main" val="3757407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839788" y="365126"/>
            <a:ext cx="10515600" cy="9374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smtClean="0">
                <a:solidFill>
                  <a:srgbClr val="FF0000"/>
                </a:solidFill>
              </a:rPr>
              <a:t>Sorties et habillement – vue d’ensemble</a:t>
            </a:r>
            <a:endParaRPr lang="fr-FR" sz="3600" dirty="0"/>
          </a:p>
        </p:txBody>
      </p:sp>
      <p:sp>
        <p:nvSpPr>
          <p:cNvPr id="11" name="Espace réservé du contenu 5"/>
          <p:cNvSpPr>
            <a:spLocks noGrp="1"/>
          </p:cNvSpPr>
          <p:nvPr>
            <p:ph idx="1"/>
          </p:nvPr>
        </p:nvSpPr>
        <p:spPr>
          <a:xfrm>
            <a:off x="838200" y="1128715"/>
            <a:ext cx="10694670" cy="780095"/>
          </a:xfrm>
        </p:spPr>
        <p:txBody>
          <a:bodyPr>
            <a:normAutofit fontScale="70000" lnSpcReduction="20000"/>
          </a:bodyPr>
          <a:lstStyle/>
          <a:p>
            <a:pPr marL="0" indent="0">
              <a:buNone/>
            </a:pPr>
            <a:r>
              <a:rPr lang="fr-FR" dirty="0" smtClean="0"/>
              <a:t>Il y a là une dimension fortement </a:t>
            </a:r>
            <a:r>
              <a:rPr lang="fr-FR" dirty="0" err="1" smtClean="0"/>
              <a:t>genrée</a:t>
            </a:r>
            <a:r>
              <a:rPr lang="fr-FR" dirty="0" smtClean="0"/>
              <a:t> : parmi les </a:t>
            </a:r>
            <a:r>
              <a:rPr lang="fr-FR" dirty="0" err="1" smtClean="0"/>
              <a:t>répondant·e·s</a:t>
            </a:r>
            <a:r>
              <a:rPr lang="fr-FR" dirty="0" smtClean="0"/>
              <a:t> ayant dit ne pas avoir le droit de s’habiller comme ils le souhaitent lorsqu’ils ou elles sortent, une très grande majorité sont des filles</a:t>
            </a:r>
          </a:p>
        </p:txBody>
      </p:sp>
      <p:graphicFrame>
        <p:nvGraphicFramePr>
          <p:cNvPr id="12" name="Graphique 11"/>
          <p:cNvGraphicFramePr>
            <a:graphicFrameLocks/>
          </p:cNvGraphicFramePr>
          <p:nvPr>
            <p:extLst/>
          </p:nvPr>
        </p:nvGraphicFramePr>
        <p:xfrm>
          <a:off x="1006997" y="1908810"/>
          <a:ext cx="10348391" cy="39132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8347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a:bodyPr>
          <a:lstStyle/>
          <a:p>
            <a:r>
              <a:rPr lang="fr-FR" sz="3600" dirty="0" smtClean="0">
                <a:solidFill>
                  <a:srgbClr val="FF0000"/>
                </a:solidFill>
              </a:rPr>
              <a:t>La préparation des données</a:t>
            </a:r>
            <a:endParaRPr lang="fr-FR" sz="3600" dirty="0">
              <a:solidFill>
                <a:srgbClr val="FF0000"/>
              </a:solidFill>
            </a:endParaRPr>
          </a:p>
        </p:txBody>
      </p:sp>
      <p:sp>
        <p:nvSpPr>
          <p:cNvPr id="25" name="Espace réservé du contenu 2"/>
          <p:cNvSpPr>
            <a:spLocks noGrp="1"/>
          </p:cNvSpPr>
          <p:nvPr>
            <p:ph idx="1"/>
          </p:nvPr>
        </p:nvSpPr>
        <p:spPr>
          <a:xfrm>
            <a:off x="838200" y="1288209"/>
            <a:ext cx="11302042" cy="4681718"/>
          </a:xfrm>
        </p:spPr>
        <p:txBody>
          <a:bodyPr>
            <a:normAutofit lnSpcReduction="10000"/>
          </a:bodyPr>
          <a:lstStyle/>
          <a:p>
            <a:r>
              <a:rPr lang="fr-FR" dirty="0" smtClean="0"/>
              <a:t>Recodage des variables</a:t>
            </a:r>
          </a:p>
          <a:p>
            <a:pPr lvl="1"/>
            <a:r>
              <a:rPr lang="fr-FR" dirty="0" smtClean="0"/>
              <a:t>Ex : question sur le temps de travail</a:t>
            </a:r>
          </a:p>
          <a:p>
            <a:pPr lvl="1"/>
            <a:endParaRPr lang="fr-FR" dirty="0"/>
          </a:p>
          <a:p>
            <a:r>
              <a:rPr lang="fr-FR" dirty="0" smtClean="0"/>
              <a:t>Anonymisation des données</a:t>
            </a:r>
          </a:p>
          <a:p>
            <a:pPr lvl="1"/>
            <a:r>
              <a:rPr lang="fr-FR" dirty="0" smtClean="0"/>
              <a:t>Plusieurs opérations</a:t>
            </a:r>
          </a:p>
          <a:p>
            <a:pPr lvl="2"/>
            <a:r>
              <a:rPr lang="fr-FR" dirty="0" smtClean="0"/>
              <a:t>Regroupement / suppression de modalités </a:t>
            </a:r>
          </a:p>
          <a:p>
            <a:pPr lvl="2"/>
            <a:r>
              <a:rPr lang="fr-FR" dirty="0" smtClean="0"/>
              <a:t>Bruitage des données</a:t>
            </a:r>
          </a:p>
          <a:p>
            <a:pPr lvl="1"/>
            <a:r>
              <a:rPr lang="fr-FR" dirty="0" smtClean="0"/>
              <a:t>En conformité avec le RGPD (règlement général sur la protection des données personnelles)</a:t>
            </a:r>
          </a:p>
          <a:p>
            <a:pPr lvl="1"/>
            <a:r>
              <a:rPr lang="fr-FR" dirty="0" smtClean="0"/>
              <a:t>Stockage des données en France</a:t>
            </a:r>
          </a:p>
          <a:p>
            <a:pPr lvl="1"/>
            <a:endParaRPr lang="fr-FR" dirty="0" smtClean="0"/>
          </a:p>
          <a:p>
            <a:r>
              <a:rPr lang="fr-FR" dirty="0" smtClean="0"/>
              <a:t>Calcul des pondérations pour redresser les résultats</a:t>
            </a:r>
          </a:p>
          <a:p>
            <a:endParaRPr lang="fr-FR" dirty="0" smtClean="0"/>
          </a:p>
          <a:p>
            <a:endParaRPr lang="fr-FR" dirty="0"/>
          </a:p>
        </p:txBody>
      </p:sp>
    </p:spTree>
    <p:extLst>
      <p:ext uri="{BB962C8B-B14F-4D97-AF65-F5344CB8AC3E}">
        <p14:creationId xmlns:p14="http://schemas.microsoft.com/office/powerpoint/2010/main" val="2354409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839788" y="365126"/>
            <a:ext cx="10515600" cy="9374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solidFill>
                  <a:srgbClr val="FF0000"/>
                </a:solidFill>
              </a:rPr>
              <a:t>Sorties et habillement</a:t>
            </a:r>
            <a:r>
              <a:rPr lang="fr-FR" sz="3600" dirty="0" smtClean="0">
                <a:solidFill>
                  <a:srgbClr val="FF0000"/>
                </a:solidFill>
              </a:rPr>
              <a:t> – l’impact de l’âge</a:t>
            </a:r>
            <a:endParaRPr lang="fr-FR" sz="3600" dirty="0"/>
          </a:p>
        </p:txBody>
      </p:sp>
      <p:graphicFrame>
        <p:nvGraphicFramePr>
          <p:cNvPr id="8" name="Graphique 7"/>
          <p:cNvGraphicFramePr>
            <a:graphicFrameLocks/>
          </p:cNvGraphicFramePr>
          <p:nvPr>
            <p:extLst/>
          </p:nvPr>
        </p:nvGraphicFramePr>
        <p:xfrm>
          <a:off x="237036" y="1951018"/>
          <a:ext cx="11272974" cy="385190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505233" y="1214663"/>
            <a:ext cx="10736580" cy="736355"/>
          </a:xfrm>
          <a:prstGeom prst="rect">
            <a:avLst/>
          </a:prstGeom>
        </p:spPr>
        <p:txBody>
          <a:bodyPr wrap="square">
            <a:spAutoFit/>
          </a:bodyPr>
          <a:lstStyle/>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C’est notamment un effet qui s’atténue avec l’âge chez les garçons alors qu’il persiste du côté des filles. </a:t>
            </a:r>
          </a:p>
        </p:txBody>
      </p:sp>
      <p:cxnSp>
        <p:nvCxnSpPr>
          <p:cNvPr id="7" name="Connecteur droit 6"/>
          <p:cNvCxnSpPr/>
          <p:nvPr/>
        </p:nvCxnSpPr>
        <p:spPr>
          <a:xfrm>
            <a:off x="5764193" y="1951018"/>
            <a:ext cx="10195" cy="3769052"/>
          </a:xfrm>
          <a:prstGeom prst="line">
            <a:avLst/>
          </a:prstGeom>
          <a:ln>
            <a:solidFill>
              <a:srgbClr val="39485E"/>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030204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839788" y="365126"/>
            <a:ext cx="10515600" cy="9374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solidFill>
                  <a:srgbClr val="FF0000"/>
                </a:solidFill>
              </a:rPr>
              <a:t>Sorties et habillement – l’impact de </a:t>
            </a:r>
            <a:r>
              <a:rPr lang="fr-FR" sz="3600" dirty="0" smtClean="0">
                <a:solidFill>
                  <a:srgbClr val="FF0000"/>
                </a:solidFill>
              </a:rPr>
              <a:t>l’origine sociale</a:t>
            </a:r>
            <a:endParaRPr lang="fr-FR" sz="3600" dirty="0"/>
          </a:p>
        </p:txBody>
      </p:sp>
      <p:graphicFrame>
        <p:nvGraphicFramePr>
          <p:cNvPr id="5" name="Graphique 4"/>
          <p:cNvGraphicFramePr>
            <a:graphicFrameLocks/>
          </p:cNvGraphicFramePr>
          <p:nvPr>
            <p:extLst/>
          </p:nvPr>
        </p:nvGraphicFramePr>
        <p:xfrm>
          <a:off x="302138" y="1897380"/>
          <a:ext cx="11287882" cy="368673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05233" y="1214663"/>
            <a:ext cx="10736580" cy="461665"/>
          </a:xfrm>
          <a:prstGeom prst="rect">
            <a:avLst/>
          </a:prstGeom>
        </p:spPr>
        <p:txBody>
          <a:bodyPr wrap="square">
            <a:spAutoFit/>
          </a:bodyPr>
          <a:lstStyle/>
          <a:p>
            <a:r>
              <a:rPr lang="fr-FR" sz="2400" dirty="0"/>
              <a:t>On retrouve plus ou moins ici les mêmes logiques que sur les horaires de sorties  </a:t>
            </a:r>
          </a:p>
        </p:txBody>
      </p:sp>
      <p:cxnSp>
        <p:nvCxnSpPr>
          <p:cNvPr id="9" name="Connecteur droit 8"/>
          <p:cNvCxnSpPr/>
          <p:nvPr/>
        </p:nvCxnSpPr>
        <p:spPr>
          <a:xfrm>
            <a:off x="5865397" y="1947424"/>
            <a:ext cx="0" cy="3663589"/>
          </a:xfrm>
          <a:prstGeom prst="line">
            <a:avLst/>
          </a:prstGeom>
          <a:ln>
            <a:solidFill>
              <a:srgbClr val="39485E"/>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0262966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838200" y="1128715"/>
            <a:ext cx="10515600" cy="4748074"/>
          </a:xfrm>
        </p:spPr>
        <p:txBody>
          <a:bodyPr>
            <a:normAutofit/>
          </a:bodyPr>
          <a:lstStyle/>
          <a:p>
            <a:pPr marL="0" indent="0">
              <a:buNone/>
            </a:pPr>
            <a:r>
              <a:rPr lang="fr-FR" sz="4000" dirty="0" smtClean="0"/>
              <a:t>III) </a:t>
            </a:r>
            <a:r>
              <a:rPr lang="fr-FR" sz="4000" dirty="0"/>
              <a:t>Es-tu </a:t>
            </a:r>
            <a:r>
              <a:rPr lang="fr-FR" sz="4000" dirty="0" err="1"/>
              <a:t>autorisé·e</a:t>
            </a:r>
            <a:r>
              <a:rPr lang="fr-FR" sz="4000" dirty="0"/>
              <a:t> à aller dormir chez des </a:t>
            </a:r>
            <a:r>
              <a:rPr lang="fr-FR" sz="4000" dirty="0" err="1"/>
              <a:t>ami·e·s</a:t>
            </a:r>
            <a:r>
              <a:rPr lang="fr-FR" sz="4000" dirty="0"/>
              <a:t> </a:t>
            </a:r>
            <a:r>
              <a:rPr lang="fr-FR" sz="4000" dirty="0" smtClean="0"/>
              <a:t>?</a:t>
            </a:r>
            <a:endParaRPr lang="fr-FR" sz="4000" dirty="0"/>
          </a:p>
          <a:p>
            <a:pPr lvl="1"/>
            <a:r>
              <a:rPr lang="fr-FR" sz="2800" dirty="0"/>
              <a:t>Non, je n’ai pas le droit de dormir ailleurs</a:t>
            </a:r>
          </a:p>
          <a:p>
            <a:pPr lvl="1"/>
            <a:r>
              <a:rPr lang="fr-FR" sz="2800" dirty="0"/>
              <a:t>Seulement si c'est une personne du même genre que moi</a:t>
            </a:r>
          </a:p>
          <a:p>
            <a:pPr lvl="1"/>
            <a:r>
              <a:rPr lang="fr-FR" sz="2800" dirty="0"/>
              <a:t>Seulement si mes parents (ou tuteurs/tutrices) la ou le connaissent</a:t>
            </a:r>
          </a:p>
          <a:p>
            <a:pPr lvl="1"/>
            <a:r>
              <a:rPr lang="fr-FR" sz="2800" dirty="0"/>
              <a:t>Oui, quelle que soit la personne chez qui je vais dormir</a:t>
            </a:r>
          </a:p>
          <a:p>
            <a:pPr lvl="1"/>
            <a:r>
              <a:rPr lang="fr-FR" sz="2800" dirty="0"/>
              <a:t>Sans réponse</a:t>
            </a:r>
          </a:p>
        </p:txBody>
      </p:sp>
    </p:spTree>
    <p:extLst>
      <p:ext uri="{BB962C8B-B14F-4D97-AF65-F5344CB8AC3E}">
        <p14:creationId xmlns:p14="http://schemas.microsoft.com/office/powerpoint/2010/main" val="3133595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839788" y="365126"/>
            <a:ext cx="10515600" cy="9374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smtClean="0">
                <a:solidFill>
                  <a:srgbClr val="FF0000"/>
                </a:solidFill>
              </a:rPr>
              <a:t>Autorisation de dormir chez des</a:t>
            </a:r>
            <a:r>
              <a:rPr lang="fr-FR" sz="3600" dirty="0">
                <a:solidFill>
                  <a:srgbClr val="FF0000"/>
                </a:solidFill>
              </a:rPr>
              <a:t> </a:t>
            </a:r>
            <a:r>
              <a:rPr lang="fr-FR" sz="3600" dirty="0" err="1" smtClean="0">
                <a:solidFill>
                  <a:srgbClr val="FF0000"/>
                </a:solidFill>
              </a:rPr>
              <a:t>ami·e·s</a:t>
            </a:r>
            <a:endParaRPr lang="fr-FR" sz="3600" dirty="0"/>
          </a:p>
        </p:txBody>
      </p:sp>
      <p:graphicFrame>
        <p:nvGraphicFramePr>
          <p:cNvPr id="5" name="Graphique 4"/>
          <p:cNvGraphicFramePr>
            <a:graphicFrameLocks/>
          </p:cNvGraphicFramePr>
          <p:nvPr>
            <p:extLst/>
          </p:nvPr>
        </p:nvGraphicFramePr>
        <p:xfrm>
          <a:off x="954088" y="2407534"/>
          <a:ext cx="10287000" cy="3495725"/>
        </p:xfrm>
        <a:graphic>
          <a:graphicData uri="http://schemas.openxmlformats.org/drawingml/2006/chart">
            <c:chart xmlns:c="http://schemas.openxmlformats.org/drawingml/2006/chart" xmlns:r="http://schemas.openxmlformats.org/officeDocument/2006/relationships" r:id="rId3"/>
          </a:graphicData>
        </a:graphic>
      </p:graphicFrame>
      <p:sp>
        <p:nvSpPr>
          <p:cNvPr id="7" name="Espace réservé du contenu 5"/>
          <p:cNvSpPr>
            <a:spLocks noGrp="1"/>
          </p:cNvSpPr>
          <p:nvPr>
            <p:ph idx="1"/>
          </p:nvPr>
        </p:nvSpPr>
        <p:spPr>
          <a:xfrm>
            <a:off x="838200" y="1128715"/>
            <a:ext cx="10384766" cy="1498738"/>
          </a:xfrm>
        </p:spPr>
        <p:txBody>
          <a:bodyPr>
            <a:normAutofit/>
          </a:bodyPr>
          <a:lstStyle/>
          <a:p>
            <a:pPr marL="0" indent="0">
              <a:buNone/>
            </a:pPr>
            <a:r>
              <a:rPr lang="fr-FR" dirty="0" smtClean="0"/>
              <a:t>Les garçons et les filles sont </a:t>
            </a:r>
            <a:r>
              <a:rPr lang="fr-FR" dirty="0"/>
              <a:t>autant </a:t>
            </a:r>
            <a:r>
              <a:rPr lang="fr-FR" dirty="0" err="1" smtClean="0"/>
              <a:t>autorisé·e·s</a:t>
            </a:r>
            <a:r>
              <a:rPr lang="fr-FR" dirty="0" smtClean="0"/>
              <a:t> à dormir chez </a:t>
            </a:r>
            <a:r>
              <a:rPr lang="fr-FR" dirty="0"/>
              <a:t>des </a:t>
            </a:r>
            <a:r>
              <a:rPr lang="fr-FR" dirty="0" err="1" smtClean="0"/>
              <a:t>ami·e·s</a:t>
            </a:r>
            <a:r>
              <a:rPr lang="fr-FR" dirty="0" smtClean="0"/>
              <a:t>. En revanche les parents des filles sont plus attentifs au genre de l’</a:t>
            </a:r>
            <a:r>
              <a:rPr lang="fr-FR" dirty="0" err="1" smtClean="0"/>
              <a:t>ami·e</a:t>
            </a:r>
            <a:r>
              <a:rPr lang="fr-FR" dirty="0" smtClean="0"/>
              <a:t> chez lequel/laquelle leur enfant va dormir</a:t>
            </a:r>
            <a:endParaRPr lang="fr-FR" dirty="0"/>
          </a:p>
        </p:txBody>
      </p:sp>
    </p:spTree>
    <p:extLst>
      <p:ext uri="{BB962C8B-B14F-4D97-AF65-F5344CB8AC3E}">
        <p14:creationId xmlns:p14="http://schemas.microsoft.com/office/powerpoint/2010/main" val="13958239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839788" y="365126"/>
            <a:ext cx="10515600" cy="93746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smtClean="0">
                <a:solidFill>
                  <a:srgbClr val="FF0000"/>
                </a:solidFill>
              </a:rPr>
              <a:t>Autorisation de dormir chez des </a:t>
            </a:r>
            <a:r>
              <a:rPr lang="fr-FR" sz="3600" dirty="0" err="1" smtClean="0">
                <a:solidFill>
                  <a:srgbClr val="FF0000"/>
                </a:solidFill>
              </a:rPr>
              <a:t>ami·e·s</a:t>
            </a:r>
            <a:r>
              <a:rPr lang="fr-FR" sz="3600" dirty="0" smtClean="0">
                <a:solidFill>
                  <a:srgbClr val="FF0000"/>
                </a:solidFill>
              </a:rPr>
              <a:t> – l’impact de l’âge</a:t>
            </a:r>
            <a:endParaRPr lang="fr-FR" sz="3600" dirty="0"/>
          </a:p>
        </p:txBody>
      </p:sp>
      <p:graphicFrame>
        <p:nvGraphicFramePr>
          <p:cNvPr id="5" name="Graphique 4"/>
          <p:cNvGraphicFramePr>
            <a:graphicFrameLocks/>
          </p:cNvGraphicFramePr>
          <p:nvPr>
            <p:extLst/>
          </p:nvPr>
        </p:nvGraphicFramePr>
        <p:xfrm>
          <a:off x="396591" y="1983646"/>
          <a:ext cx="11401993" cy="3941558"/>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Connecteur droit 8"/>
          <p:cNvCxnSpPr/>
          <p:nvPr/>
        </p:nvCxnSpPr>
        <p:spPr>
          <a:xfrm>
            <a:off x="4379315" y="1983646"/>
            <a:ext cx="7291" cy="3890884"/>
          </a:xfrm>
          <a:prstGeom prst="line">
            <a:avLst/>
          </a:prstGeom>
          <a:ln>
            <a:solidFill>
              <a:srgbClr val="39485E"/>
            </a:solidFill>
          </a:ln>
        </p:spPr>
        <p:style>
          <a:lnRef idx="3">
            <a:schemeClr val="accent5"/>
          </a:lnRef>
          <a:fillRef idx="0">
            <a:schemeClr val="accent5"/>
          </a:fillRef>
          <a:effectRef idx="2">
            <a:schemeClr val="accent5"/>
          </a:effectRef>
          <a:fontRef idx="minor">
            <a:schemeClr val="tx1"/>
          </a:fontRef>
        </p:style>
      </p:cxnSp>
      <p:sp>
        <p:nvSpPr>
          <p:cNvPr id="2" name="Rectangle 1"/>
          <p:cNvSpPr/>
          <p:nvPr/>
        </p:nvSpPr>
        <p:spPr>
          <a:xfrm>
            <a:off x="839788" y="1251917"/>
            <a:ext cx="10642298" cy="461665"/>
          </a:xfrm>
          <a:prstGeom prst="rect">
            <a:avLst/>
          </a:prstGeom>
        </p:spPr>
        <p:txBody>
          <a:bodyPr wrap="square">
            <a:spAutoFit/>
          </a:bodyPr>
          <a:lstStyle/>
          <a:p>
            <a:r>
              <a:rPr lang="fr-FR" sz="2400" dirty="0">
                <a:latin typeface="Calibri" panose="020F0502020204030204" pitchFamily="34" charset="0"/>
                <a:ea typeface="Calibri" panose="020F0502020204030204" pitchFamily="34" charset="0"/>
                <a:cs typeface="Times New Roman" panose="02020603050405020304" pitchFamily="18" charset="0"/>
              </a:rPr>
              <a:t>Là encore les inégalités s’atténuent un peu avec l’âge </a:t>
            </a:r>
            <a:r>
              <a:rPr lang="fr-FR" sz="2400" dirty="0" smtClean="0">
                <a:latin typeface="Calibri" panose="020F0502020204030204" pitchFamily="34" charset="0"/>
                <a:ea typeface="Calibri" panose="020F0502020204030204" pitchFamily="34" charset="0"/>
                <a:cs typeface="Times New Roman" panose="02020603050405020304" pitchFamily="18" charset="0"/>
              </a:rPr>
              <a:t>mais l’effet du genre persiste</a:t>
            </a:r>
            <a:endParaRPr lang="fr-FR" sz="2400" dirty="0"/>
          </a:p>
        </p:txBody>
      </p:sp>
    </p:spTree>
    <p:extLst>
      <p:ext uri="{BB962C8B-B14F-4D97-AF65-F5344CB8AC3E}">
        <p14:creationId xmlns:p14="http://schemas.microsoft.com/office/powerpoint/2010/main" val="38264621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839788" y="365126"/>
            <a:ext cx="10515600" cy="93746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solidFill>
                  <a:srgbClr val="FF0000"/>
                </a:solidFill>
              </a:rPr>
              <a:t>Autorisation de dormir chez des </a:t>
            </a:r>
            <a:r>
              <a:rPr lang="fr-FR" sz="3600" dirty="0" err="1">
                <a:solidFill>
                  <a:srgbClr val="FF0000"/>
                </a:solidFill>
              </a:rPr>
              <a:t>ami·e·s</a:t>
            </a:r>
            <a:r>
              <a:rPr lang="fr-FR" sz="3600" dirty="0">
                <a:solidFill>
                  <a:srgbClr val="FF0000"/>
                </a:solidFill>
              </a:rPr>
              <a:t> – l’impact de </a:t>
            </a:r>
            <a:r>
              <a:rPr lang="fr-FR" sz="3600" smtClean="0">
                <a:solidFill>
                  <a:srgbClr val="FF0000"/>
                </a:solidFill>
              </a:rPr>
              <a:t>l’origine sociale</a:t>
            </a:r>
            <a:endParaRPr lang="fr-FR" sz="3600" dirty="0"/>
          </a:p>
        </p:txBody>
      </p:sp>
      <p:graphicFrame>
        <p:nvGraphicFramePr>
          <p:cNvPr id="8" name="Graphique 7"/>
          <p:cNvGraphicFramePr>
            <a:graphicFrameLocks/>
          </p:cNvGraphicFramePr>
          <p:nvPr>
            <p:extLst/>
          </p:nvPr>
        </p:nvGraphicFramePr>
        <p:xfrm>
          <a:off x="654628" y="1984593"/>
          <a:ext cx="11165228" cy="4120243"/>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Connecteur droit 8"/>
          <p:cNvCxnSpPr/>
          <p:nvPr/>
        </p:nvCxnSpPr>
        <p:spPr>
          <a:xfrm>
            <a:off x="5107381" y="1884482"/>
            <a:ext cx="18288" cy="4137230"/>
          </a:xfrm>
          <a:prstGeom prst="line">
            <a:avLst/>
          </a:prstGeom>
          <a:ln>
            <a:solidFill>
              <a:srgbClr val="39485E"/>
            </a:solidFill>
          </a:ln>
        </p:spPr>
        <p:style>
          <a:lnRef idx="3">
            <a:schemeClr val="accent5"/>
          </a:lnRef>
          <a:fillRef idx="0">
            <a:schemeClr val="accent5"/>
          </a:fillRef>
          <a:effectRef idx="2">
            <a:schemeClr val="accent5"/>
          </a:effectRef>
          <a:fontRef idx="minor">
            <a:schemeClr val="tx1"/>
          </a:fontRef>
        </p:style>
      </p:cxnSp>
      <p:sp>
        <p:nvSpPr>
          <p:cNvPr id="5" name="Rectangle 4"/>
          <p:cNvSpPr/>
          <p:nvPr/>
        </p:nvSpPr>
        <p:spPr>
          <a:xfrm>
            <a:off x="839788" y="1157254"/>
            <a:ext cx="10642298" cy="830997"/>
          </a:xfrm>
          <a:prstGeom prst="rect">
            <a:avLst/>
          </a:prstGeom>
        </p:spPr>
        <p:txBody>
          <a:bodyPr wrap="square">
            <a:spAutoFit/>
          </a:bodyPr>
          <a:lstStyle/>
          <a:p>
            <a:r>
              <a:rPr lang="fr-FR" sz="2400" dirty="0" smtClean="0">
                <a:latin typeface="Calibri" panose="020F0502020204030204" pitchFamily="34" charset="0"/>
                <a:ea typeface="Calibri" panose="020F0502020204030204" pitchFamily="34" charset="0"/>
                <a:cs typeface="Times New Roman" panose="02020603050405020304" pitchFamily="18" charset="0"/>
              </a:rPr>
              <a:t>Du côté des garçons il existe un gradient social : plus ils viennent d’une famille aisée plus ils ont de libertés. Chez les filles cet effet est moins marqué.</a:t>
            </a:r>
            <a:endParaRPr lang="fr-FR" sz="2400" dirty="0"/>
          </a:p>
        </p:txBody>
      </p:sp>
    </p:spTree>
    <p:extLst>
      <p:ext uri="{BB962C8B-B14F-4D97-AF65-F5344CB8AC3E}">
        <p14:creationId xmlns:p14="http://schemas.microsoft.com/office/powerpoint/2010/main" val="21759405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a:bodyPr>
          <a:lstStyle/>
          <a:p>
            <a:r>
              <a:rPr lang="fr-FR" sz="3600" dirty="0" smtClean="0">
                <a:solidFill>
                  <a:srgbClr val="FF0000"/>
                </a:solidFill>
              </a:rPr>
              <a:t>Conclusion</a:t>
            </a:r>
            <a:endParaRPr lang="fr-FR" sz="3600" dirty="0">
              <a:solidFill>
                <a:srgbClr val="FF0000"/>
              </a:solidFill>
            </a:endParaRPr>
          </a:p>
        </p:txBody>
      </p:sp>
      <p:sp>
        <p:nvSpPr>
          <p:cNvPr id="6" name="Espace réservé du contenu 5"/>
          <p:cNvSpPr>
            <a:spLocks noGrp="1"/>
          </p:cNvSpPr>
          <p:nvPr>
            <p:ph idx="1"/>
          </p:nvPr>
        </p:nvSpPr>
        <p:spPr>
          <a:xfrm>
            <a:off x="838200" y="1128715"/>
            <a:ext cx="10515600" cy="4748074"/>
          </a:xfrm>
        </p:spPr>
        <p:txBody>
          <a:bodyPr>
            <a:normAutofit fontScale="92500" lnSpcReduction="20000"/>
          </a:bodyPr>
          <a:lstStyle/>
          <a:p>
            <a:r>
              <a:rPr lang="fr-FR" dirty="0"/>
              <a:t>Globalement on constate qu’en ce qui concerne les sorties, quelle que soit la variable considérée, le contrôle parental s’exerce plus fortement auprès des filles que des garçons. </a:t>
            </a:r>
          </a:p>
          <a:p>
            <a:r>
              <a:rPr lang="fr-FR" dirty="0"/>
              <a:t>Cela reste vrai à tout âge</a:t>
            </a:r>
          </a:p>
          <a:p>
            <a:r>
              <a:rPr lang="fr-FR" dirty="0"/>
              <a:t>L’impact de l’origine sociale ne semble pas linéaire : </a:t>
            </a:r>
            <a:r>
              <a:rPr lang="fr-FR" dirty="0" smtClean="0"/>
              <a:t/>
            </a:r>
            <a:br>
              <a:rPr lang="fr-FR" dirty="0" smtClean="0"/>
            </a:br>
            <a:r>
              <a:rPr lang="fr-FR" dirty="0" smtClean="0"/>
              <a:t>si </a:t>
            </a:r>
            <a:r>
              <a:rPr lang="fr-FR" dirty="0"/>
              <a:t>les plus </a:t>
            </a:r>
            <a:r>
              <a:rPr lang="fr-FR" dirty="0" err="1" smtClean="0"/>
              <a:t>aisé·e</a:t>
            </a:r>
            <a:r>
              <a:rPr lang="fr-FR" dirty="0" err="1"/>
              <a:t>·</a:t>
            </a:r>
            <a:r>
              <a:rPr lang="fr-FR" dirty="0" err="1" smtClean="0"/>
              <a:t>s</a:t>
            </a:r>
            <a:r>
              <a:rPr lang="fr-FR" dirty="0" smtClean="0"/>
              <a:t> </a:t>
            </a:r>
            <a:r>
              <a:rPr lang="fr-FR" dirty="0"/>
              <a:t>semblent </a:t>
            </a:r>
            <a:r>
              <a:rPr lang="fr-FR" dirty="0" smtClean="0"/>
              <a:t>être celles et ceux </a:t>
            </a:r>
            <a:r>
              <a:rPr lang="fr-FR" dirty="0"/>
              <a:t>qui ont le plus de </a:t>
            </a:r>
            <a:r>
              <a:rPr lang="fr-FR" dirty="0" smtClean="0"/>
              <a:t>libertés, </a:t>
            </a:r>
            <a:br>
              <a:rPr lang="fr-FR" dirty="0" smtClean="0"/>
            </a:br>
            <a:r>
              <a:rPr lang="fr-FR" dirty="0" smtClean="0"/>
              <a:t>ce ne sont </a:t>
            </a:r>
            <a:r>
              <a:rPr lang="fr-FR" dirty="0"/>
              <a:t>pas nécessairement </a:t>
            </a:r>
            <a:r>
              <a:rPr lang="fr-FR" dirty="0" smtClean="0"/>
              <a:t>les jeunes </a:t>
            </a:r>
            <a:r>
              <a:rPr lang="fr-FR" dirty="0" err="1" smtClean="0"/>
              <a:t>issu·e</a:t>
            </a:r>
            <a:r>
              <a:rPr lang="fr-FR" dirty="0" err="1"/>
              <a:t>·</a:t>
            </a:r>
            <a:r>
              <a:rPr lang="fr-FR" dirty="0" err="1" smtClean="0"/>
              <a:t>s</a:t>
            </a:r>
            <a:r>
              <a:rPr lang="fr-FR" dirty="0" smtClean="0"/>
              <a:t> </a:t>
            </a:r>
            <a:r>
              <a:rPr lang="fr-FR" dirty="0"/>
              <a:t>des milieux moins dotés qui ont le plus restrictions.</a:t>
            </a:r>
          </a:p>
          <a:p>
            <a:pPr lvl="1"/>
            <a:r>
              <a:rPr lang="fr-FR" dirty="0" smtClean="0"/>
              <a:t>Ceci semble particulièrement vrai pour les filles</a:t>
            </a:r>
            <a:endParaRPr lang="fr-FR" dirty="0"/>
          </a:p>
          <a:p>
            <a:r>
              <a:rPr lang="fr-FR" dirty="0" smtClean="0"/>
              <a:t>Pour aller plus loin il pourrait être intéressant :</a:t>
            </a:r>
          </a:p>
          <a:p>
            <a:pPr lvl="1"/>
            <a:r>
              <a:rPr lang="fr-FR" dirty="0" smtClean="0"/>
              <a:t>De regarder l’effet d’autres variables : par exemple le fait d’avoir fait toute sa scolarité en France</a:t>
            </a:r>
            <a:endParaRPr lang="fr-FR" dirty="0"/>
          </a:p>
          <a:p>
            <a:pPr lvl="1"/>
            <a:r>
              <a:rPr lang="fr-FR" dirty="0" smtClean="0"/>
              <a:t>Aussi nous avons remarqué que les questions de notre module ont généré plus de non-réponse que celles des autres modules, pourquoi ?</a:t>
            </a:r>
          </a:p>
        </p:txBody>
      </p:sp>
    </p:spTree>
    <p:extLst>
      <p:ext uri="{BB962C8B-B14F-4D97-AF65-F5344CB8AC3E}">
        <p14:creationId xmlns:p14="http://schemas.microsoft.com/office/powerpoint/2010/main" val="1529571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1161867" y="2983832"/>
            <a:ext cx="10147818" cy="3274745"/>
          </a:xfrm>
        </p:spPr>
        <p:txBody>
          <a:bodyPr>
            <a:normAutofit fontScale="90000"/>
          </a:bodyPr>
          <a:lstStyle/>
          <a:p>
            <a:r>
              <a:rPr lang="fr-FR" sz="5400" cap="small" dirty="0"/>
              <a:t/>
            </a:r>
            <a:br>
              <a:rPr lang="fr-FR" sz="5400" cap="small" dirty="0"/>
            </a:br>
            <a:r>
              <a:rPr lang="fr-FR" sz="5400" cap="small" dirty="0"/>
              <a:t/>
            </a:r>
            <a:br>
              <a:rPr lang="fr-FR" sz="5400" cap="small" dirty="0"/>
            </a:br>
            <a:r>
              <a:rPr lang="fr-FR" sz="5400" cap="small" dirty="0"/>
              <a:t/>
            </a:r>
            <a:br>
              <a:rPr lang="fr-FR" sz="5400" cap="small" dirty="0"/>
            </a:br>
            <a:r>
              <a:rPr lang="fr-FR" sz="5400" cap="small" dirty="0"/>
              <a:t/>
            </a:r>
            <a:br>
              <a:rPr lang="fr-FR" sz="5400" cap="small" dirty="0"/>
            </a:br>
            <a:r>
              <a:rPr lang="fr-FR" sz="5400" cap="small" dirty="0"/>
              <a:t/>
            </a:r>
            <a:br>
              <a:rPr lang="fr-FR" sz="5400" cap="small" dirty="0"/>
            </a:br>
            <a:r>
              <a:rPr lang="fr-FR" sz="5400" cap="small" dirty="0"/>
              <a:t/>
            </a:r>
            <a:br>
              <a:rPr lang="fr-FR" sz="5400" cap="small" dirty="0"/>
            </a:br>
            <a:r>
              <a:rPr lang="fr-FR" sz="5400" cap="small" dirty="0"/>
              <a:t/>
            </a:r>
            <a:br>
              <a:rPr lang="fr-FR" sz="5400" cap="small" dirty="0"/>
            </a:br>
            <a:r>
              <a:rPr lang="fr-FR" sz="5400" cap="small" dirty="0"/>
              <a:t/>
            </a:r>
            <a:br>
              <a:rPr lang="fr-FR" sz="5400" cap="small" dirty="0"/>
            </a:br>
            <a:r>
              <a:rPr lang="fr-FR" sz="5400" b="1" cap="small" dirty="0">
                <a:solidFill>
                  <a:schemeClr val="tx2">
                    <a:lumMod val="75000"/>
                  </a:schemeClr>
                </a:solidFill>
              </a:rPr>
              <a:t>Comment occupe t-on notre Temps libre ?</a:t>
            </a:r>
            <a:br>
              <a:rPr lang="fr-FR" sz="5400" b="1" cap="small" dirty="0">
                <a:solidFill>
                  <a:schemeClr val="tx2">
                    <a:lumMod val="75000"/>
                  </a:schemeClr>
                </a:solidFill>
              </a:rPr>
            </a:br>
            <a:r>
              <a:rPr lang="fr-FR" sz="4400" i="1" dirty="0">
                <a:solidFill>
                  <a:schemeClr val="tx2">
                    <a:lumMod val="75000"/>
                  </a:schemeClr>
                </a:solidFill>
              </a:rPr>
              <a:t>Les différences entre filles et garçons</a:t>
            </a:r>
            <a:r>
              <a:rPr lang="fr-FR" sz="4400" cap="small" dirty="0">
                <a:solidFill>
                  <a:schemeClr val="tx2">
                    <a:lumMod val="75000"/>
                  </a:schemeClr>
                </a:solidFill>
              </a:rPr>
              <a:t/>
            </a:r>
            <a:br>
              <a:rPr lang="fr-FR" sz="4400" cap="small" dirty="0">
                <a:solidFill>
                  <a:schemeClr val="tx2">
                    <a:lumMod val="75000"/>
                  </a:schemeClr>
                </a:solidFill>
              </a:rPr>
            </a:br>
            <a:r>
              <a:rPr lang="fr-FR" dirty="0">
                <a:solidFill>
                  <a:schemeClr val="tx2">
                    <a:lumMod val="75000"/>
                  </a:schemeClr>
                </a:solidFill>
              </a:rPr>
              <a:t/>
            </a:r>
            <a:br>
              <a:rPr lang="fr-FR" dirty="0">
                <a:solidFill>
                  <a:schemeClr val="tx2">
                    <a:lumMod val="75000"/>
                  </a:schemeClr>
                </a:solidFill>
              </a:rPr>
            </a:br>
            <a:r>
              <a:rPr lang="fr-FR" sz="4400" dirty="0">
                <a:solidFill>
                  <a:srgbClr val="D8A412"/>
                </a:solidFill>
              </a:rPr>
              <a:t>par </a:t>
            </a:r>
            <a:r>
              <a:rPr lang="fr-FR" sz="4400" dirty="0" err="1">
                <a:solidFill>
                  <a:srgbClr val="D8A412"/>
                </a:solidFill>
              </a:rPr>
              <a:t>Desslyne</a:t>
            </a:r>
            <a:r>
              <a:rPr lang="fr-FR" sz="4400" dirty="0">
                <a:solidFill>
                  <a:srgbClr val="D8A412"/>
                </a:solidFill>
              </a:rPr>
              <a:t> Shako et Manon </a:t>
            </a:r>
            <a:r>
              <a:rPr lang="fr-FR" sz="4400" dirty="0" err="1">
                <a:solidFill>
                  <a:srgbClr val="D8A412"/>
                </a:solidFill>
              </a:rPr>
              <a:t>Raboul</a:t>
            </a:r>
            <a:r>
              <a:rPr lang="fr-FR" sz="4400" dirty="0">
                <a:solidFill>
                  <a:srgbClr val="D8A412"/>
                </a:solidFill>
              </a:rPr>
              <a:t/>
            </a:r>
            <a:br>
              <a:rPr lang="fr-FR" sz="4400" dirty="0">
                <a:solidFill>
                  <a:srgbClr val="D8A412"/>
                </a:solidFill>
              </a:rPr>
            </a:br>
            <a:r>
              <a:rPr lang="fr-FR" sz="4400" dirty="0">
                <a:solidFill>
                  <a:srgbClr val="D8A412"/>
                </a:solidFill>
              </a:rPr>
              <a:t>avec Elizabeth et Nancy</a:t>
            </a:r>
            <a:br>
              <a:rPr lang="fr-FR" sz="4400" dirty="0">
                <a:solidFill>
                  <a:srgbClr val="D8A412"/>
                </a:solidFill>
              </a:rPr>
            </a:br>
            <a:endParaRPr lang="fr-FR" sz="4400" dirty="0">
              <a:solidFill>
                <a:srgbClr val="D8A412"/>
              </a:solidFill>
            </a:endParaRPr>
          </a:p>
        </p:txBody>
      </p:sp>
    </p:spTree>
    <p:extLst>
      <p:ext uri="{BB962C8B-B14F-4D97-AF65-F5344CB8AC3E}">
        <p14:creationId xmlns:p14="http://schemas.microsoft.com/office/powerpoint/2010/main" val="31069882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solidFill>
                  <a:srgbClr val="FF0000"/>
                </a:solidFill>
              </a:rPr>
              <a:t>Objectifs </a:t>
            </a:r>
          </a:p>
        </p:txBody>
      </p:sp>
      <p:sp>
        <p:nvSpPr>
          <p:cNvPr id="3" name="Espace réservé du contenu 2"/>
          <p:cNvSpPr>
            <a:spLocks noGrp="1"/>
          </p:cNvSpPr>
          <p:nvPr>
            <p:ph idx="1"/>
          </p:nvPr>
        </p:nvSpPr>
        <p:spPr>
          <a:xfrm>
            <a:off x="838200" y="2488406"/>
            <a:ext cx="10116312" cy="1325563"/>
          </a:xfrm>
        </p:spPr>
        <p:txBody>
          <a:bodyPr/>
          <a:lstStyle/>
          <a:p>
            <a:pPr marL="0" indent="0">
              <a:buNone/>
            </a:pPr>
            <a:r>
              <a:rPr lang="fr-FR" dirty="0"/>
              <a:t>Est-ce que les garçons et les filles utilisent de la même façon leur temps extra scolaire en fonction de leur niveau scolaire ?</a:t>
            </a:r>
          </a:p>
          <a:p>
            <a:pPr marL="0" indent="0">
              <a:buNone/>
            </a:pPr>
            <a:endParaRPr lang="fr-FR" dirty="0"/>
          </a:p>
        </p:txBody>
      </p:sp>
      <p:pic>
        <p:nvPicPr>
          <p:cNvPr id="5" name="Graphique 4" descr="Mille">
            <a:extLst>
              <a:ext uri="{FF2B5EF4-FFF2-40B4-BE49-F238E27FC236}">
                <a16:creationId xmlns:a16="http://schemas.microsoft.com/office/drawing/2014/main" id="{86BFA298-83BC-B548-84C5-6B68A766A6F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868168" y="557784"/>
            <a:ext cx="762000" cy="762000"/>
          </a:xfrm>
          <a:prstGeom prst="rect">
            <a:avLst/>
          </a:prstGeom>
        </p:spPr>
      </p:pic>
    </p:spTree>
    <p:extLst>
      <p:ext uri="{BB962C8B-B14F-4D97-AF65-F5344CB8AC3E}">
        <p14:creationId xmlns:p14="http://schemas.microsoft.com/office/powerpoint/2010/main" val="29217137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solidFill>
                  <a:srgbClr val="FF0000"/>
                </a:solidFill>
              </a:rPr>
              <a:t>Plan</a:t>
            </a:r>
          </a:p>
        </p:txBody>
      </p:sp>
      <p:sp>
        <p:nvSpPr>
          <p:cNvPr id="3" name="Espace réservé du contenu 2"/>
          <p:cNvSpPr>
            <a:spLocks noGrp="1"/>
          </p:cNvSpPr>
          <p:nvPr>
            <p:ph idx="1"/>
          </p:nvPr>
        </p:nvSpPr>
        <p:spPr/>
        <p:txBody>
          <a:bodyPr/>
          <a:lstStyle/>
          <a:p>
            <a:r>
              <a:rPr lang="fr-FR" dirty="0"/>
              <a:t>Présentation des questions</a:t>
            </a:r>
          </a:p>
          <a:p>
            <a:endParaRPr lang="fr-FR" dirty="0"/>
          </a:p>
          <a:p>
            <a:r>
              <a:rPr lang="fr-FR" dirty="0"/>
              <a:t>Méthode d’analyse</a:t>
            </a:r>
          </a:p>
          <a:p>
            <a:endParaRPr lang="fr-FR" dirty="0"/>
          </a:p>
          <a:p>
            <a:r>
              <a:rPr lang="fr-FR" dirty="0"/>
              <a:t>Présentation des résultats</a:t>
            </a:r>
          </a:p>
          <a:p>
            <a:endParaRPr lang="fr-FR" dirty="0"/>
          </a:p>
          <a:p>
            <a:r>
              <a:rPr lang="fr-FR" dirty="0"/>
              <a:t>Conclusion</a:t>
            </a:r>
          </a:p>
        </p:txBody>
      </p:sp>
      <p:pic>
        <p:nvPicPr>
          <p:cNvPr id="5" name="Graphique 4" descr="Carte avec repère">
            <a:extLst>
              <a:ext uri="{FF2B5EF4-FFF2-40B4-BE49-F238E27FC236}">
                <a16:creationId xmlns:a16="http://schemas.microsoft.com/office/drawing/2014/main" id="{026A1F46-E62B-312F-4793-A1F4DBEF267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301712" y="620688"/>
            <a:ext cx="732116" cy="732116"/>
          </a:xfrm>
          <a:prstGeom prst="rect">
            <a:avLst/>
          </a:prstGeom>
        </p:spPr>
      </p:pic>
    </p:spTree>
    <p:extLst>
      <p:ext uri="{BB962C8B-B14F-4D97-AF65-F5344CB8AC3E}">
        <p14:creationId xmlns:p14="http://schemas.microsoft.com/office/powerpoint/2010/main" val="4218985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a:bodyPr>
          <a:lstStyle/>
          <a:p>
            <a:r>
              <a:rPr lang="fr-FR" sz="3600" dirty="0" smtClean="0">
                <a:solidFill>
                  <a:srgbClr val="FF0000"/>
                </a:solidFill>
              </a:rPr>
              <a:t>L’analyse des données</a:t>
            </a:r>
            <a:endParaRPr lang="fr-FR" sz="3600" dirty="0">
              <a:solidFill>
                <a:srgbClr val="FF0000"/>
              </a:solidFill>
            </a:endParaRPr>
          </a:p>
        </p:txBody>
      </p:sp>
      <p:sp>
        <p:nvSpPr>
          <p:cNvPr id="25" name="Espace réservé du contenu 2"/>
          <p:cNvSpPr>
            <a:spLocks noGrp="1"/>
          </p:cNvSpPr>
          <p:nvPr>
            <p:ph idx="1"/>
          </p:nvPr>
        </p:nvSpPr>
        <p:spPr>
          <a:xfrm>
            <a:off x="838200" y="1288209"/>
            <a:ext cx="11302042" cy="4681718"/>
          </a:xfrm>
        </p:spPr>
        <p:txBody>
          <a:bodyPr>
            <a:normAutofit/>
          </a:bodyPr>
          <a:lstStyle/>
          <a:p>
            <a:r>
              <a:rPr lang="fr-FR" dirty="0" smtClean="0"/>
              <a:t>Traitements sous Excel</a:t>
            </a:r>
          </a:p>
          <a:p>
            <a:pPr lvl="1"/>
            <a:r>
              <a:rPr lang="fr-FR" dirty="0" smtClean="0"/>
              <a:t>Des réponses individuelles aux tableaux / graphiques agrégés</a:t>
            </a:r>
          </a:p>
          <a:p>
            <a:pPr lvl="1"/>
            <a:r>
              <a:rPr lang="fr-FR" dirty="0" smtClean="0"/>
              <a:t>Tableaux croisés dynamiques</a:t>
            </a:r>
          </a:p>
          <a:p>
            <a:r>
              <a:rPr lang="fr-FR" dirty="0" smtClean="0"/>
              <a:t>Multiples essais de croisement de variables</a:t>
            </a:r>
          </a:p>
          <a:p>
            <a:pPr lvl="1"/>
            <a:r>
              <a:rPr lang="fr-FR" dirty="0" smtClean="0"/>
              <a:t>En fonction de la question de recherche</a:t>
            </a:r>
          </a:p>
          <a:p>
            <a:r>
              <a:rPr lang="fr-FR" dirty="0" smtClean="0"/>
              <a:t>Types de graphiques</a:t>
            </a:r>
          </a:p>
          <a:p>
            <a:pPr lvl="1"/>
            <a:r>
              <a:rPr lang="fr-FR" dirty="0" smtClean="0"/>
              <a:t>Ceux à éviter</a:t>
            </a:r>
          </a:p>
          <a:p>
            <a:pPr lvl="1"/>
            <a:r>
              <a:rPr lang="fr-FR" dirty="0" smtClean="0"/>
              <a:t>Parler aux lecteurs…</a:t>
            </a:r>
          </a:p>
          <a:p>
            <a:endParaRPr lang="fr-FR" dirty="0" smtClean="0"/>
          </a:p>
          <a:p>
            <a:pPr lvl="1"/>
            <a:endParaRPr lang="fr-FR" dirty="0" smtClean="0"/>
          </a:p>
          <a:p>
            <a:endParaRPr lang="fr-FR" dirty="0"/>
          </a:p>
        </p:txBody>
      </p:sp>
    </p:spTree>
    <p:extLst>
      <p:ext uri="{BB962C8B-B14F-4D97-AF65-F5344CB8AC3E}">
        <p14:creationId xmlns:p14="http://schemas.microsoft.com/office/powerpoint/2010/main" val="2934506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solidFill>
                  <a:srgbClr val="FF0000"/>
                </a:solidFill>
              </a:rPr>
              <a:t>Données</a:t>
            </a:r>
          </a:p>
        </p:txBody>
      </p:sp>
      <p:sp>
        <p:nvSpPr>
          <p:cNvPr id="3" name="Espace réservé du contenu 2"/>
          <p:cNvSpPr>
            <a:spLocks noGrp="1"/>
          </p:cNvSpPr>
          <p:nvPr>
            <p:ph idx="1"/>
          </p:nvPr>
        </p:nvSpPr>
        <p:spPr/>
        <p:txBody>
          <a:bodyPr/>
          <a:lstStyle/>
          <a:p>
            <a:r>
              <a:rPr lang="fr-FR" dirty="0"/>
              <a:t>3 questions  :</a:t>
            </a:r>
          </a:p>
        </p:txBody>
      </p:sp>
      <p:cxnSp>
        <p:nvCxnSpPr>
          <p:cNvPr id="5" name="Connecteur : en arc 4">
            <a:extLst>
              <a:ext uri="{FF2B5EF4-FFF2-40B4-BE49-F238E27FC236}">
                <a16:creationId xmlns:a16="http://schemas.microsoft.com/office/drawing/2014/main" id="{FDA99518-2AD4-D5E7-F446-1EF7DC6E6249}"/>
              </a:ext>
            </a:extLst>
          </p:cNvPr>
          <p:cNvCxnSpPr>
            <a:cxnSpLocks/>
            <a:endCxn id="8" idx="1"/>
          </p:cNvCxnSpPr>
          <p:nvPr/>
        </p:nvCxnSpPr>
        <p:spPr>
          <a:xfrm>
            <a:off x="1126233" y="2501450"/>
            <a:ext cx="532639" cy="323166"/>
          </a:xfrm>
          <a:prstGeom prst="curvedConnector3">
            <a:avLst>
              <a:gd name="adj1" fmla="val -3095"/>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936B21C7-3C77-3878-F551-EF49649C4B58}"/>
              </a:ext>
            </a:extLst>
          </p:cNvPr>
          <p:cNvSpPr txBox="1"/>
          <p:nvPr/>
        </p:nvSpPr>
        <p:spPr>
          <a:xfrm>
            <a:off x="1658872" y="2501450"/>
            <a:ext cx="6094476" cy="646331"/>
          </a:xfrm>
          <a:prstGeom prst="rect">
            <a:avLst/>
          </a:prstGeom>
          <a:noFill/>
        </p:spPr>
        <p:txBody>
          <a:bodyPr wrap="square">
            <a:spAutoFit/>
          </a:bodyPr>
          <a:lstStyle/>
          <a:p>
            <a:r>
              <a:rPr lang="fr-FR" dirty="0"/>
              <a:t>Est-ce que tu pratiques des activités extra-scolaires encadrées (avec </a:t>
            </a:r>
            <a:r>
              <a:rPr lang="fr-FR" dirty="0" err="1"/>
              <a:t>un·e</a:t>
            </a:r>
            <a:r>
              <a:rPr lang="fr-FR" dirty="0"/>
              <a:t> </a:t>
            </a:r>
            <a:r>
              <a:rPr lang="fr-FR" dirty="0" err="1"/>
              <a:t>professeur·e</a:t>
            </a:r>
            <a:r>
              <a:rPr lang="fr-FR" dirty="0"/>
              <a:t> ou </a:t>
            </a:r>
            <a:r>
              <a:rPr lang="fr-FR" dirty="0" err="1"/>
              <a:t>un·e</a:t>
            </a:r>
            <a:r>
              <a:rPr lang="fr-FR" dirty="0"/>
              <a:t> </a:t>
            </a:r>
            <a:r>
              <a:rPr lang="fr-FR" dirty="0" err="1"/>
              <a:t>animat·eur·rice</a:t>
            </a:r>
            <a:r>
              <a:rPr lang="fr-FR" dirty="0"/>
              <a:t>) ? </a:t>
            </a:r>
          </a:p>
        </p:txBody>
      </p:sp>
      <p:cxnSp>
        <p:nvCxnSpPr>
          <p:cNvPr id="10" name="Connecteur : en arc 9">
            <a:extLst>
              <a:ext uri="{FF2B5EF4-FFF2-40B4-BE49-F238E27FC236}">
                <a16:creationId xmlns:a16="http://schemas.microsoft.com/office/drawing/2014/main" id="{93F89293-B560-ABE8-D0AB-C171FAF0D17B}"/>
              </a:ext>
            </a:extLst>
          </p:cNvPr>
          <p:cNvCxnSpPr>
            <a:cxnSpLocks/>
            <a:endCxn id="13" idx="1"/>
          </p:cNvCxnSpPr>
          <p:nvPr/>
        </p:nvCxnSpPr>
        <p:spPr>
          <a:xfrm rot="16200000" flipH="1">
            <a:off x="1072173" y="3299582"/>
            <a:ext cx="640758" cy="53264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589B61B3-6CDE-8AB9-5F03-9ED7B13CF84E}"/>
              </a:ext>
            </a:extLst>
          </p:cNvPr>
          <p:cNvSpPr txBox="1"/>
          <p:nvPr/>
        </p:nvSpPr>
        <p:spPr>
          <a:xfrm>
            <a:off x="1658872" y="3563115"/>
            <a:ext cx="7066026" cy="646331"/>
          </a:xfrm>
          <a:prstGeom prst="rect">
            <a:avLst/>
          </a:prstGeom>
          <a:noFill/>
        </p:spPr>
        <p:txBody>
          <a:bodyPr wrap="square">
            <a:spAutoFit/>
          </a:bodyPr>
          <a:lstStyle/>
          <a:p>
            <a:r>
              <a:rPr lang="fr-FR" dirty="0"/>
              <a:t>En moyenne, en dehors des cours, combien de temps étudies-tu par semaine (week-end inclus) ? (devoirs, révisions, travail personnel...)</a:t>
            </a:r>
          </a:p>
        </p:txBody>
      </p:sp>
      <p:pic>
        <p:nvPicPr>
          <p:cNvPr id="19" name="Graphique 18" descr="Livres">
            <a:extLst>
              <a:ext uri="{FF2B5EF4-FFF2-40B4-BE49-F238E27FC236}">
                <a16:creationId xmlns:a16="http://schemas.microsoft.com/office/drawing/2014/main" id="{29050C34-A5EB-5F6E-5644-1E304838C2B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400286" y="3626390"/>
            <a:ext cx="749808" cy="749808"/>
          </a:xfrm>
          <a:prstGeom prst="rect">
            <a:avLst/>
          </a:prstGeom>
        </p:spPr>
      </p:pic>
      <p:pic>
        <p:nvPicPr>
          <p:cNvPr id="21" name="Graphique 20" descr="Escalade">
            <a:extLst>
              <a:ext uri="{FF2B5EF4-FFF2-40B4-BE49-F238E27FC236}">
                <a16:creationId xmlns:a16="http://schemas.microsoft.com/office/drawing/2014/main" id="{D2AFBDDF-2B29-27CA-78EF-7A3EFBE25F5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659624" y="2594357"/>
            <a:ext cx="740662" cy="740662"/>
          </a:xfrm>
          <a:prstGeom prst="rect">
            <a:avLst/>
          </a:prstGeom>
        </p:spPr>
      </p:pic>
      <p:pic>
        <p:nvPicPr>
          <p:cNvPr id="23" name="Graphique 22" descr="Épingler">
            <a:extLst>
              <a:ext uri="{FF2B5EF4-FFF2-40B4-BE49-F238E27FC236}">
                <a16:creationId xmlns:a16="http://schemas.microsoft.com/office/drawing/2014/main" id="{F972F1E5-40F2-3D6B-8FF2-DF9B8F448CB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5400000">
            <a:off x="10349114" y="1534800"/>
            <a:ext cx="638555" cy="638555"/>
          </a:xfrm>
          <a:prstGeom prst="rect">
            <a:avLst/>
          </a:prstGeom>
        </p:spPr>
      </p:pic>
      <p:sp>
        <p:nvSpPr>
          <p:cNvPr id="28" name="ZoneTexte 27">
            <a:extLst>
              <a:ext uri="{FF2B5EF4-FFF2-40B4-BE49-F238E27FC236}">
                <a16:creationId xmlns:a16="http://schemas.microsoft.com/office/drawing/2014/main" id="{6F09A0FE-ADC0-DF57-B51C-A1FCF1138555}"/>
              </a:ext>
            </a:extLst>
          </p:cNvPr>
          <p:cNvSpPr txBox="1"/>
          <p:nvPr/>
        </p:nvSpPr>
        <p:spPr>
          <a:xfrm>
            <a:off x="1658872" y="4706014"/>
            <a:ext cx="6094476" cy="1200329"/>
          </a:xfrm>
          <a:prstGeom prst="rect">
            <a:avLst/>
          </a:prstGeom>
          <a:noFill/>
        </p:spPr>
        <p:txBody>
          <a:bodyPr wrap="square">
            <a:spAutoFit/>
          </a:bodyPr>
          <a:lstStyle/>
          <a:p>
            <a:r>
              <a:rPr lang="fr-FR" sz="1800" b="0" i="0" u="none" strike="noStrike" dirty="0">
                <a:effectLst/>
                <a:latin typeface="Calibri" panose="020F0502020204030204" pitchFamily="34" charset="0"/>
              </a:rPr>
              <a:t>En dehors des cours, quel genre d'activité(s) fais-tu régulièrement ?</a:t>
            </a:r>
            <a:r>
              <a:rPr lang="fr-FR" dirty="0"/>
              <a:t> </a:t>
            </a:r>
          </a:p>
          <a:p>
            <a:r>
              <a:rPr lang="fr-FR" dirty="0"/>
              <a:t>	question à choix multiples</a:t>
            </a:r>
          </a:p>
          <a:p>
            <a:r>
              <a:rPr lang="fr-FR" dirty="0"/>
              <a:t>	8 activités possibles</a:t>
            </a:r>
          </a:p>
        </p:txBody>
      </p:sp>
      <p:cxnSp>
        <p:nvCxnSpPr>
          <p:cNvPr id="30" name="Connecteur : en arc 29">
            <a:extLst>
              <a:ext uri="{FF2B5EF4-FFF2-40B4-BE49-F238E27FC236}">
                <a16:creationId xmlns:a16="http://schemas.microsoft.com/office/drawing/2014/main" id="{B4618EDF-08C9-7EAA-8A8A-2F13F7B6CA46}"/>
              </a:ext>
            </a:extLst>
          </p:cNvPr>
          <p:cNvCxnSpPr>
            <a:endCxn id="28" idx="1"/>
          </p:cNvCxnSpPr>
          <p:nvPr/>
        </p:nvCxnSpPr>
        <p:spPr>
          <a:xfrm rot="16200000" flipH="1">
            <a:off x="1110242" y="4757548"/>
            <a:ext cx="564621" cy="53264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à coins arrondis 7">
            <a:extLst>
              <a:ext uri="{FF2B5EF4-FFF2-40B4-BE49-F238E27FC236}">
                <a16:creationId xmlns:a16="http://schemas.microsoft.com/office/drawing/2014/main" id="{83B85066-7A85-A794-E853-7BD6C44305FF}"/>
              </a:ext>
            </a:extLst>
          </p:cNvPr>
          <p:cNvSpPr/>
          <p:nvPr/>
        </p:nvSpPr>
        <p:spPr>
          <a:xfrm>
            <a:off x="8400286" y="1195002"/>
            <a:ext cx="2677298" cy="106937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30 questions / 767 repondants</a:t>
            </a:r>
          </a:p>
        </p:txBody>
      </p:sp>
      <p:sp>
        <p:nvSpPr>
          <p:cNvPr id="34" name="ZoneTexte 33">
            <a:extLst>
              <a:ext uri="{FF2B5EF4-FFF2-40B4-BE49-F238E27FC236}">
                <a16:creationId xmlns:a16="http://schemas.microsoft.com/office/drawing/2014/main" id="{5E20AF23-DA0F-6421-B8EE-F6EF3EB4B3A9}"/>
              </a:ext>
            </a:extLst>
          </p:cNvPr>
          <p:cNvSpPr txBox="1"/>
          <p:nvPr/>
        </p:nvSpPr>
        <p:spPr>
          <a:xfrm>
            <a:off x="8400286" y="1436001"/>
            <a:ext cx="3136022" cy="646331"/>
          </a:xfrm>
          <a:prstGeom prst="rect">
            <a:avLst/>
          </a:prstGeom>
          <a:noFill/>
        </p:spPr>
        <p:txBody>
          <a:bodyPr wrap="square">
            <a:spAutoFit/>
          </a:bodyPr>
          <a:lstStyle/>
          <a:p>
            <a:r>
              <a:rPr lang="fr-FR" dirty="0"/>
              <a:t> 36 questions </a:t>
            </a:r>
          </a:p>
          <a:p>
            <a:r>
              <a:rPr lang="fr-FR" dirty="0"/>
              <a:t>767 répondants</a:t>
            </a:r>
          </a:p>
        </p:txBody>
      </p:sp>
    </p:spTree>
    <p:extLst>
      <p:ext uri="{BB962C8B-B14F-4D97-AF65-F5344CB8AC3E}">
        <p14:creationId xmlns:p14="http://schemas.microsoft.com/office/powerpoint/2010/main" val="6774912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8545C9-F31A-5FAC-8A15-8FB6C9B2E420}"/>
              </a:ext>
            </a:extLst>
          </p:cNvPr>
          <p:cNvSpPr>
            <a:spLocks noGrp="1"/>
          </p:cNvSpPr>
          <p:nvPr>
            <p:ph type="title"/>
          </p:nvPr>
        </p:nvSpPr>
        <p:spPr/>
        <p:txBody>
          <a:bodyPr>
            <a:normAutofit/>
          </a:bodyPr>
          <a:lstStyle/>
          <a:p>
            <a:r>
              <a:rPr lang="fr-FR" sz="3600" dirty="0">
                <a:solidFill>
                  <a:srgbClr val="FF0000"/>
                </a:solidFill>
              </a:rPr>
              <a:t>Méthode d’analyse</a:t>
            </a:r>
          </a:p>
        </p:txBody>
      </p:sp>
      <p:sp>
        <p:nvSpPr>
          <p:cNvPr id="3" name="Espace réservé du contenu 2">
            <a:extLst>
              <a:ext uri="{FF2B5EF4-FFF2-40B4-BE49-F238E27FC236}">
                <a16:creationId xmlns:a16="http://schemas.microsoft.com/office/drawing/2014/main" id="{BCE5ECEC-9EF8-163A-7F3E-6AB1A7611220}"/>
              </a:ext>
            </a:extLst>
          </p:cNvPr>
          <p:cNvSpPr>
            <a:spLocks noGrp="1"/>
          </p:cNvSpPr>
          <p:nvPr>
            <p:ph idx="1"/>
          </p:nvPr>
        </p:nvSpPr>
        <p:spPr/>
        <p:txBody>
          <a:bodyPr/>
          <a:lstStyle/>
          <a:p>
            <a:pPr marL="0" indent="0">
              <a:buNone/>
            </a:pPr>
            <a:r>
              <a:rPr lang="fr-FR" dirty="0"/>
              <a:t> Rapport entre genre et pratique de l’activité</a:t>
            </a:r>
          </a:p>
          <a:p>
            <a:pPr marL="0" indent="0">
              <a:buNone/>
            </a:pPr>
            <a:endParaRPr lang="fr-FR" dirty="0"/>
          </a:p>
          <a:p>
            <a:pPr marL="0" indent="0">
              <a:buNone/>
            </a:pPr>
            <a:r>
              <a:rPr lang="fr-FR" dirty="0"/>
              <a:t> Impact du niveau scolaire (lycée et collège)</a:t>
            </a:r>
          </a:p>
          <a:p>
            <a:pPr marL="0" indent="0">
              <a:buNone/>
            </a:pPr>
            <a:endParaRPr lang="fr-FR" dirty="0"/>
          </a:p>
          <a:p>
            <a:pPr marL="0" indent="0">
              <a:buNone/>
            </a:pPr>
            <a:r>
              <a:rPr lang="fr-FR" dirty="0"/>
              <a:t> Analyse du temps d’études hebdomadaire hors temps scolaire</a:t>
            </a:r>
          </a:p>
        </p:txBody>
      </p:sp>
      <p:cxnSp>
        <p:nvCxnSpPr>
          <p:cNvPr id="5" name="Connecteur droit avec flèche 4">
            <a:extLst>
              <a:ext uri="{FF2B5EF4-FFF2-40B4-BE49-F238E27FC236}">
                <a16:creationId xmlns:a16="http://schemas.microsoft.com/office/drawing/2014/main" id="{82B55A47-99BA-2A74-805A-0F956315DC1B}"/>
              </a:ext>
            </a:extLst>
          </p:cNvPr>
          <p:cNvCxnSpPr/>
          <p:nvPr/>
        </p:nvCxnSpPr>
        <p:spPr>
          <a:xfrm>
            <a:off x="376286" y="2111604"/>
            <a:ext cx="4619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0C241CC8-C8CF-665B-DA27-44D51FD20C1B}"/>
              </a:ext>
            </a:extLst>
          </p:cNvPr>
          <p:cNvCxnSpPr/>
          <p:nvPr/>
        </p:nvCxnSpPr>
        <p:spPr>
          <a:xfrm>
            <a:off x="331508" y="4121084"/>
            <a:ext cx="4619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6F1E601A-6479-90F2-081D-4E3162AB2DAA}"/>
              </a:ext>
            </a:extLst>
          </p:cNvPr>
          <p:cNvCxnSpPr/>
          <p:nvPr/>
        </p:nvCxnSpPr>
        <p:spPr>
          <a:xfrm>
            <a:off x="376286" y="3066853"/>
            <a:ext cx="4619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4447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3783" y="1949138"/>
            <a:ext cx="7863016" cy="369332"/>
          </a:xfrm>
          <a:prstGeom prst="rect">
            <a:avLst/>
          </a:prstGeom>
        </p:spPr>
        <p:txBody>
          <a:bodyPr wrap="square">
            <a:spAutoFit/>
          </a:bodyPr>
          <a:lstStyle/>
          <a:p>
            <a:r>
              <a:rPr lang="fr-FR" dirty="0"/>
              <a:t>Avoir une activité de loisirs encadrée pour les garçons et les filles</a:t>
            </a:r>
          </a:p>
        </p:txBody>
      </p:sp>
      <p:sp>
        <p:nvSpPr>
          <p:cNvPr id="4" name="Rectangle 3"/>
          <p:cNvSpPr/>
          <p:nvPr/>
        </p:nvSpPr>
        <p:spPr>
          <a:xfrm>
            <a:off x="8000753" y="5263517"/>
            <a:ext cx="3929449" cy="830997"/>
          </a:xfrm>
          <a:prstGeom prst="rect">
            <a:avLst/>
          </a:prstGeom>
        </p:spPr>
        <p:txBody>
          <a:bodyPr wrap="square">
            <a:spAutoFit/>
          </a:bodyPr>
          <a:lstStyle/>
          <a:p>
            <a:r>
              <a:rPr lang="fr-FR" sz="1600" dirty="0"/>
              <a:t>Champs : 713 enquêtes ayant déclaré pratiquer (ou non) une activité encadrée</a:t>
            </a:r>
          </a:p>
          <a:p>
            <a:r>
              <a:rPr lang="fr-FR" sz="1600" dirty="0"/>
              <a:t>Effectif pondéré</a:t>
            </a:r>
          </a:p>
        </p:txBody>
      </p:sp>
      <p:sp>
        <p:nvSpPr>
          <p:cNvPr id="5" name="ZoneTexte 4"/>
          <p:cNvSpPr txBox="1"/>
          <p:nvPr/>
        </p:nvSpPr>
        <p:spPr>
          <a:xfrm>
            <a:off x="1470453" y="2603158"/>
            <a:ext cx="1907060" cy="276999"/>
          </a:xfrm>
          <a:prstGeom prst="rect">
            <a:avLst/>
          </a:prstGeom>
          <a:noFill/>
        </p:spPr>
        <p:txBody>
          <a:bodyPr wrap="square" rtlCol="0">
            <a:spAutoFit/>
          </a:bodyPr>
          <a:lstStyle/>
          <a:p>
            <a:r>
              <a:rPr lang="fr-FR" sz="1200" dirty="0">
                <a:latin typeface="Arial" panose="020B0604020202020204" pitchFamily="34" charset="0"/>
                <a:cs typeface="Arial" panose="020B0604020202020204" pitchFamily="34" charset="0"/>
              </a:rPr>
              <a:t>Activité encadrée</a:t>
            </a:r>
          </a:p>
        </p:txBody>
      </p:sp>
      <p:sp>
        <p:nvSpPr>
          <p:cNvPr id="6" name="ZoneTexte 5"/>
          <p:cNvSpPr txBox="1"/>
          <p:nvPr/>
        </p:nvSpPr>
        <p:spPr>
          <a:xfrm>
            <a:off x="6310185" y="5117329"/>
            <a:ext cx="1935892" cy="276999"/>
          </a:xfrm>
          <a:prstGeom prst="rect">
            <a:avLst/>
          </a:prstGeom>
          <a:noFill/>
        </p:spPr>
        <p:txBody>
          <a:bodyPr wrap="square" rtlCol="0">
            <a:spAutoFit/>
          </a:bodyPr>
          <a:lstStyle/>
          <a:p>
            <a:r>
              <a:rPr lang="fr-FR" sz="1200" dirty="0">
                <a:latin typeface="Arial" panose="020B0604020202020204" pitchFamily="34" charset="0"/>
                <a:cs typeface="Arial" panose="020B0604020202020204" pitchFamily="34" charset="0"/>
              </a:rPr>
              <a:t>Proportion (%)</a:t>
            </a:r>
          </a:p>
        </p:txBody>
      </p:sp>
      <p:sp>
        <p:nvSpPr>
          <p:cNvPr id="7" name="ZoneTexte 6"/>
          <p:cNvSpPr txBox="1"/>
          <p:nvPr/>
        </p:nvSpPr>
        <p:spPr>
          <a:xfrm>
            <a:off x="9288162" y="2295382"/>
            <a:ext cx="2075935" cy="584775"/>
          </a:xfrm>
          <a:prstGeom prst="rect">
            <a:avLst/>
          </a:prstGeom>
          <a:noFill/>
        </p:spPr>
        <p:txBody>
          <a:bodyPr wrap="square" rtlCol="0">
            <a:spAutoFit/>
          </a:bodyPr>
          <a:lstStyle/>
          <a:p>
            <a:r>
              <a:rPr lang="fr-FR" sz="1600" dirty="0"/>
              <a:t>47 % pratiquent une activité encadrée</a:t>
            </a:r>
          </a:p>
        </p:txBody>
      </p:sp>
      <p:sp>
        <p:nvSpPr>
          <p:cNvPr id="8" name="Rectangle à coins arrondis 7"/>
          <p:cNvSpPr/>
          <p:nvPr/>
        </p:nvSpPr>
        <p:spPr>
          <a:xfrm>
            <a:off x="8987481" y="2068470"/>
            <a:ext cx="2677298" cy="106937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Graphique 9"/>
          <p:cNvGraphicFramePr>
            <a:graphicFrameLocks/>
          </p:cNvGraphicFramePr>
          <p:nvPr/>
        </p:nvGraphicFramePr>
        <p:xfrm>
          <a:off x="2423983" y="2397042"/>
          <a:ext cx="4742936" cy="3050976"/>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re 1"/>
          <p:cNvSpPr txBox="1">
            <a:spLocks/>
          </p:cNvSpPr>
          <p:nvPr/>
        </p:nvSpPr>
        <p:spPr>
          <a:xfrm>
            <a:off x="839788" y="365126"/>
            <a:ext cx="10515600" cy="9374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solidFill>
                  <a:srgbClr val="FF0000"/>
                </a:solidFill>
              </a:rPr>
              <a:t>Pratique d’activité extra-scolaire encadrée</a:t>
            </a:r>
            <a:endParaRPr lang="fr-FR" sz="3600" dirty="0"/>
          </a:p>
        </p:txBody>
      </p:sp>
    </p:spTree>
    <p:extLst>
      <p:ext uri="{BB962C8B-B14F-4D97-AF65-F5344CB8AC3E}">
        <p14:creationId xmlns:p14="http://schemas.microsoft.com/office/powerpoint/2010/main" val="7653866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24896" y="2057400"/>
            <a:ext cx="1907060" cy="276999"/>
          </a:xfrm>
          <a:prstGeom prst="rect">
            <a:avLst/>
          </a:prstGeom>
          <a:noFill/>
        </p:spPr>
        <p:txBody>
          <a:bodyPr wrap="square" rtlCol="0">
            <a:spAutoFit/>
          </a:bodyPr>
          <a:lstStyle/>
          <a:p>
            <a:r>
              <a:rPr lang="fr-FR" sz="1200" dirty="0">
                <a:latin typeface="Arial" panose="020B0604020202020204" pitchFamily="34" charset="0"/>
                <a:cs typeface="Arial" panose="020B0604020202020204" pitchFamily="34" charset="0"/>
              </a:rPr>
              <a:t>Activité encadrée</a:t>
            </a:r>
          </a:p>
        </p:txBody>
      </p:sp>
      <p:sp>
        <p:nvSpPr>
          <p:cNvPr id="4" name="ZoneTexte 3"/>
          <p:cNvSpPr txBox="1"/>
          <p:nvPr/>
        </p:nvSpPr>
        <p:spPr>
          <a:xfrm>
            <a:off x="7731212" y="4662100"/>
            <a:ext cx="1935892" cy="276999"/>
          </a:xfrm>
          <a:prstGeom prst="rect">
            <a:avLst/>
          </a:prstGeom>
          <a:noFill/>
        </p:spPr>
        <p:txBody>
          <a:bodyPr wrap="square" rtlCol="0">
            <a:spAutoFit/>
          </a:bodyPr>
          <a:lstStyle/>
          <a:p>
            <a:r>
              <a:rPr lang="fr-FR" sz="1200" dirty="0">
                <a:latin typeface="Arial" panose="020B0604020202020204" pitchFamily="34" charset="0"/>
                <a:cs typeface="Arial" panose="020B0604020202020204" pitchFamily="34" charset="0"/>
              </a:rPr>
              <a:t>Proportion (%)</a:t>
            </a:r>
          </a:p>
        </p:txBody>
      </p:sp>
      <p:sp>
        <p:nvSpPr>
          <p:cNvPr id="5" name="Rectangle 4"/>
          <p:cNvSpPr/>
          <p:nvPr/>
        </p:nvSpPr>
        <p:spPr>
          <a:xfrm>
            <a:off x="7998941" y="5171304"/>
            <a:ext cx="3929449" cy="830997"/>
          </a:xfrm>
          <a:prstGeom prst="rect">
            <a:avLst/>
          </a:prstGeom>
        </p:spPr>
        <p:txBody>
          <a:bodyPr wrap="square">
            <a:spAutoFit/>
          </a:bodyPr>
          <a:lstStyle/>
          <a:p>
            <a:r>
              <a:rPr lang="fr-FR" sz="1600" dirty="0"/>
              <a:t>Champs : 713 enquêtes ayant déclaré pratiquer (ou non) une activité encadrée</a:t>
            </a:r>
          </a:p>
          <a:p>
            <a:r>
              <a:rPr lang="fr-FR" sz="1600" dirty="0"/>
              <a:t>Effectif pondéré</a:t>
            </a:r>
          </a:p>
        </p:txBody>
      </p:sp>
      <p:sp>
        <p:nvSpPr>
          <p:cNvPr id="6" name="ZoneTexte 5"/>
          <p:cNvSpPr txBox="1"/>
          <p:nvPr/>
        </p:nvSpPr>
        <p:spPr>
          <a:xfrm>
            <a:off x="910281" y="385718"/>
            <a:ext cx="10371437" cy="1200329"/>
          </a:xfrm>
          <a:prstGeom prst="rect">
            <a:avLst/>
          </a:prstGeom>
          <a:noFill/>
        </p:spPr>
        <p:txBody>
          <a:bodyPr wrap="square" rtlCol="0">
            <a:spAutoFit/>
          </a:bodyPr>
          <a:lstStyle/>
          <a:p>
            <a:r>
              <a:rPr lang="fr-FR" sz="3600" dirty="0">
                <a:solidFill>
                  <a:srgbClr val="FF0000"/>
                </a:solidFill>
                <a:latin typeface="+mj-lt"/>
              </a:rPr>
              <a:t>Pratique d’activité extra-scolaire encadrée : par établissement</a:t>
            </a:r>
          </a:p>
        </p:txBody>
      </p:sp>
      <p:graphicFrame>
        <p:nvGraphicFramePr>
          <p:cNvPr id="12" name="Graphique 11"/>
          <p:cNvGraphicFramePr>
            <a:graphicFrameLocks/>
          </p:cNvGraphicFramePr>
          <p:nvPr/>
        </p:nvGraphicFramePr>
        <p:xfrm>
          <a:off x="3650456" y="2057400"/>
          <a:ext cx="4891088"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Graphique 6" descr="Crayon">
            <a:extLst>
              <a:ext uri="{FF2B5EF4-FFF2-40B4-BE49-F238E27FC236}">
                <a16:creationId xmlns:a16="http://schemas.microsoft.com/office/drawing/2014/main" id="{11DC440B-ED92-D11F-645D-DB5967EE4AC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650456" y="907324"/>
            <a:ext cx="678723" cy="678723"/>
          </a:xfrm>
          <a:prstGeom prst="rect">
            <a:avLst/>
          </a:prstGeom>
        </p:spPr>
      </p:pic>
    </p:spTree>
    <p:extLst>
      <p:ext uri="{BB962C8B-B14F-4D97-AF65-F5344CB8AC3E}">
        <p14:creationId xmlns:p14="http://schemas.microsoft.com/office/powerpoint/2010/main" val="18032511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phique 7"/>
          <p:cNvGraphicFramePr>
            <a:graphicFrameLocks/>
          </p:cNvGraphicFramePr>
          <p:nvPr>
            <p:extLst/>
          </p:nvPr>
        </p:nvGraphicFramePr>
        <p:xfrm>
          <a:off x="737064" y="1882537"/>
          <a:ext cx="4891088"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a:graphicFrameLocks/>
          </p:cNvGraphicFramePr>
          <p:nvPr>
            <p:extLst/>
          </p:nvPr>
        </p:nvGraphicFramePr>
        <p:xfrm>
          <a:off x="6910383" y="3317789"/>
          <a:ext cx="4891088"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 name="ZoneTexte 1">
            <a:extLst>
              <a:ext uri="{FF2B5EF4-FFF2-40B4-BE49-F238E27FC236}">
                <a16:creationId xmlns:a16="http://schemas.microsoft.com/office/drawing/2014/main" id="{03DC3585-9B13-71AD-64A8-B44C32135644}"/>
              </a:ext>
            </a:extLst>
          </p:cNvPr>
          <p:cNvSpPr txBox="1"/>
          <p:nvPr/>
        </p:nvSpPr>
        <p:spPr>
          <a:xfrm>
            <a:off x="914401" y="251423"/>
            <a:ext cx="10039546" cy="646331"/>
          </a:xfrm>
          <a:prstGeom prst="rect">
            <a:avLst/>
          </a:prstGeom>
          <a:noFill/>
        </p:spPr>
        <p:txBody>
          <a:bodyPr wrap="square" rtlCol="0">
            <a:spAutoFit/>
          </a:bodyPr>
          <a:lstStyle/>
          <a:p>
            <a:r>
              <a:rPr lang="fr-FR" sz="3600" dirty="0">
                <a:solidFill>
                  <a:srgbClr val="FF0000"/>
                </a:solidFill>
                <a:latin typeface="+mj-lt"/>
              </a:rPr>
              <a:t>Filles et garçons </a:t>
            </a:r>
          </a:p>
        </p:txBody>
      </p:sp>
      <p:sp>
        <p:nvSpPr>
          <p:cNvPr id="3" name="ZoneTexte 2">
            <a:extLst>
              <a:ext uri="{FF2B5EF4-FFF2-40B4-BE49-F238E27FC236}">
                <a16:creationId xmlns:a16="http://schemas.microsoft.com/office/drawing/2014/main" id="{19F64FBE-7C3A-923D-FB47-C9E43DCD3305}"/>
              </a:ext>
            </a:extLst>
          </p:cNvPr>
          <p:cNvSpPr txBox="1"/>
          <p:nvPr/>
        </p:nvSpPr>
        <p:spPr>
          <a:xfrm>
            <a:off x="3805201" y="1513205"/>
            <a:ext cx="1687398" cy="369332"/>
          </a:xfrm>
          <a:prstGeom prst="rect">
            <a:avLst/>
          </a:prstGeom>
          <a:noFill/>
        </p:spPr>
        <p:txBody>
          <a:bodyPr wrap="square" rtlCol="0">
            <a:spAutoFit/>
          </a:bodyPr>
          <a:lstStyle/>
          <a:p>
            <a:r>
              <a:rPr lang="fr-FR" dirty="0"/>
              <a:t>Collège …</a:t>
            </a:r>
          </a:p>
        </p:txBody>
      </p:sp>
      <p:sp>
        <p:nvSpPr>
          <p:cNvPr id="4" name="ZoneTexte 3">
            <a:extLst>
              <a:ext uri="{FF2B5EF4-FFF2-40B4-BE49-F238E27FC236}">
                <a16:creationId xmlns:a16="http://schemas.microsoft.com/office/drawing/2014/main" id="{8E514CBC-08DD-6FF7-FC7F-ECD193F36E16}"/>
              </a:ext>
            </a:extLst>
          </p:cNvPr>
          <p:cNvSpPr txBox="1"/>
          <p:nvPr/>
        </p:nvSpPr>
        <p:spPr>
          <a:xfrm>
            <a:off x="5354774" y="5479885"/>
            <a:ext cx="2639505" cy="369332"/>
          </a:xfrm>
          <a:prstGeom prst="rect">
            <a:avLst/>
          </a:prstGeom>
          <a:noFill/>
        </p:spPr>
        <p:txBody>
          <a:bodyPr wrap="square" rtlCol="0">
            <a:spAutoFit/>
          </a:bodyPr>
          <a:lstStyle/>
          <a:p>
            <a:r>
              <a:rPr lang="fr-FR" dirty="0"/>
              <a:t>…ou lycée</a:t>
            </a:r>
          </a:p>
        </p:txBody>
      </p:sp>
      <p:sp>
        <p:nvSpPr>
          <p:cNvPr id="5" name="Rectangle : coins arrondis 4">
            <a:extLst>
              <a:ext uri="{FF2B5EF4-FFF2-40B4-BE49-F238E27FC236}">
                <a16:creationId xmlns:a16="http://schemas.microsoft.com/office/drawing/2014/main" id="{47E357C6-904D-99F6-2E5C-2692196EBBD6}"/>
              </a:ext>
            </a:extLst>
          </p:cNvPr>
          <p:cNvSpPr/>
          <p:nvPr/>
        </p:nvSpPr>
        <p:spPr>
          <a:xfrm>
            <a:off x="3553905" y="1404594"/>
            <a:ext cx="1800869" cy="477943"/>
          </a:xfrm>
          <a:prstGeom prst="round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D2B58151-F8E5-851C-A6B1-E0D54AEFE5D4}"/>
              </a:ext>
            </a:extLst>
          </p:cNvPr>
          <p:cNvSpPr/>
          <p:nvPr/>
        </p:nvSpPr>
        <p:spPr>
          <a:xfrm>
            <a:off x="5202199" y="5418612"/>
            <a:ext cx="1787601" cy="460342"/>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8FD82AEC-E4B1-DF4A-C8A8-981FBD1B4AD4}"/>
              </a:ext>
            </a:extLst>
          </p:cNvPr>
          <p:cNvSpPr/>
          <p:nvPr/>
        </p:nvSpPr>
        <p:spPr>
          <a:xfrm>
            <a:off x="7994279" y="2486792"/>
            <a:ext cx="3929449" cy="830997"/>
          </a:xfrm>
          <a:prstGeom prst="rect">
            <a:avLst/>
          </a:prstGeom>
        </p:spPr>
        <p:txBody>
          <a:bodyPr wrap="square">
            <a:spAutoFit/>
          </a:bodyPr>
          <a:lstStyle/>
          <a:p>
            <a:r>
              <a:rPr lang="fr-FR" sz="1600" dirty="0"/>
              <a:t>Champs : 713 enquêtes ayant déclaré pratiquer (ou non) une activité encadrée</a:t>
            </a:r>
          </a:p>
          <a:p>
            <a:r>
              <a:rPr lang="fr-FR" sz="1600" dirty="0"/>
              <a:t>Effectif pondéré</a:t>
            </a:r>
          </a:p>
        </p:txBody>
      </p:sp>
    </p:spTree>
    <p:extLst>
      <p:ext uri="{BB962C8B-B14F-4D97-AF65-F5344CB8AC3E}">
        <p14:creationId xmlns:p14="http://schemas.microsoft.com/office/powerpoint/2010/main" val="17637400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838200" y="494633"/>
            <a:ext cx="10515600" cy="711200"/>
          </a:xfrm>
        </p:spPr>
        <p:txBody>
          <a:bodyPr>
            <a:normAutofit/>
          </a:bodyPr>
          <a:lstStyle/>
          <a:p>
            <a:r>
              <a:rPr lang="fr-FR" sz="3600" dirty="0">
                <a:solidFill>
                  <a:srgbClr val="FF0000"/>
                </a:solidFill>
              </a:rPr>
              <a:t>Devoirs, révisions…</a:t>
            </a:r>
          </a:p>
        </p:txBody>
      </p:sp>
      <mc:AlternateContent xmlns:mc="http://schemas.openxmlformats.org/markup-compatibility/2006" xmlns:cx1="http://schemas.microsoft.com/office/drawing/2015/9/8/chartex">
        <mc:Choice Requires="cx1">
          <p:graphicFrame>
            <p:nvGraphicFramePr>
              <p:cNvPr id="9" name="Espace réservé du contenu 8"/>
              <p:cNvGraphicFramePr>
                <a:graphicFrameLocks noGrp="1"/>
              </p:cNvGraphicFramePr>
              <p:nvPr>
                <p:ph sz="half" idx="1"/>
                <p:extLst/>
              </p:nvPr>
            </p:nvGraphicFramePr>
            <p:xfrm>
              <a:off x="1000125" y="1530350"/>
              <a:ext cx="5019675" cy="4321175"/>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9" name="Espace réservé du contenu 8"/>
              <p:cNvPicPr>
                <a:picLocks noGrp="1" noRot="1" noChangeAspect="1" noMove="1" noResize="1" noEditPoints="1" noAdjustHandles="1" noChangeArrowheads="1" noChangeShapeType="1"/>
              </p:cNvPicPr>
              <p:nvPr/>
            </p:nvPicPr>
            <p:blipFill>
              <a:blip r:embed="rId3"/>
              <a:stretch>
                <a:fillRect/>
              </a:stretch>
            </p:blipFill>
            <p:spPr>
              <a:xfrm>
                <a:off x="1000125" y="1530350"/>
                <a:ext cx="5019675" cy="4321175"/>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0" name="Espace réservé du contenu 9"/>
              <p:cNvGraphicFramePr>
                <a:graphicFrameLocks noGrp="1"/>
              </p:cNvGraphicFramePr>
              <p:nvPr>
                <p:ph sz="half" idx="2"/>
                <p:extLst/>
              </p:nvPr>
            </p:nvGraphicFramePr>
            <p:xfrm>
              <a:off x="6172200" y="1530350"/>
              <a:ext cx="5181600" cy="43513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0" name="Espace réservé du contenu 9"/>
              <p:cNvPicPr>
                <a:picLocks noGrp="1" noRot="1" noChangeAspect="1" noMove="1" noResize="1" noEditPoints="1" noAdjustHandles="1" noChangeArrowheads="1" noChangeShapeType="1"/>
              </p:cNvPicPr>
              <p:nvPr/>
            </p:nvPicPr>
            <p:blipFill>
              <a:blip r:embed="rId5"/>
              <a:stretch>
                <a:fillRect/>
              </a:stretch>
            </p:blipFill>
            <p:spPr>
              <a:xfrm>
                <a:off x="6172200" y="1530350"/>
                <a:ext cx="5181600" cy="4351338"/>
              </a:xfrm>
              <a:prstGeom prst="rect">
                <a:avLst/>
              </a:prstGeom>
            </p:spPr>
          </p:pic>
        </mc:Fallback>
      </mc:AlternateContent>
      <p:sp>
        <p:nvSpPr>
          <p:cNvPr id="7" name="ZoneTexte 6">
            <a:extLst>
              <a:ext uri="{FF2B5EF4-FFF2-40B4-BE49-F238E27FC236}">
                <a16:creationId xmlns:a16="http://schemas.microsoft.com/office/drawing/2014/main" id="{544E56CF-7B3E-5742-D4E7-AFA5E374EDB1}"/>
              </a:ext>
            </a:extLst>
          </p:cNvPr>
          <p:cNvSpPr txBox="1"/>
          <p:nvPr/>
        </p:nvSpPr>
        <p:spPr>
          <a:xfrm>
            <a:off x="5876925" y="282503"/>
            <a:ext cx="6096000" cy="923330"/>
          </a:xfrm>
          <a:prstGeom prst="rect">
            <a:avLst/>
          </a:prstGeom>
          <a:noFill/>
        </p:spPr>
        <p:txBody>
          <a:bodyPr wrap="square">
            <a:spAutoFit/>
          </a:bodyPr>
          <a:lstStyle/>
          <a:p>
            <a:r>
              <a:rPr lang="fr-FR" dirty="0"/>
              <a:t>Répartition du temps réservé aux travail scolaire lorsqu’on le pratique (en h/semaine)</a:t>
            </a:r>
          </a:p>
          <a:p>
            <a:r>
              <a:rPr lang="fr-FR" dirty="0"/>
              <a:t>Champs : 693 élèves ayant répondu plus de 0</a:t>
            </a:r>
          </a:p>
        </p:txBody>
      </p:sp>
      <p:sp>
        <p:nvSpPr>
          <p:cNvPr id="8" name="Parchemin : horizontal 7">
            <a:extLst>
              <a:ext uri="{FF2B5EF4-FFF2-40B4-BE49-F238E27FC236}">
                <a16:creationId xmlns:a16="http://schemas.microsoft.com/office/drawing/2014/main" id="{48DFD6A0-4294-BB21-B3AE-78ACE6563458}"/>
              </a:ext>
            </a:extLst>
          </p:cNvPr>
          <p:cNvSpPr/>
          <p:nvPr/>
        </p:nvSpPr>
        <p:spPr>
          <a:xfrm>
            <a:off x="5648325" y="107950"/>
            <a:ext cx="6096000" cy="1260142"/>
          </a:xfrm>
          <a:prstGeom prst="horizontalScroll">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750342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a:bodyPr>
          <a:lstStyle/>
          <a:p>
            <a:r>
              <a:rPr lang="fr-FR" sz="3600" dirty="0">
                <a:solidFill>
                  <a:srgbClr val="FF0000"/>
                </a:solidFill>
              </a:rPr>
              <a:t>Conclusion</a:t>
            </a:r>
          </a:p>
        </p:txBody>
      </p:sp>
      <p:sp>
        <p:nvSpPr>
          <p:cNvPr id="2" name="Flèche : droite 1">
            <a:extLst>
              <a:ext uri="{FF2B5EF4-FFF2-40B4-BE49-F238E27FC236}">
                <a16:creationId xmlns:a16="http://schemas.microsoft.com/office/drawing/2014/main" id="{3C1E4F6F-F432-C933-A014-9AE62AF24BE1}"/>
              </a:ext>
            </a:extLst>
          </p:cNvPr>
          <p:cNvSpPr/>
          <p:nvPr/>
        </p:nvSpPr>
        <p:spPr>
          <a:xfrm>
            <a:off x="169682" y="1781666"/>
            <a:ext cx="668518" cy="311085"/>
          </a:xfrm>
          <a:prstGeom prst="rightArrow">
            <a:avLst/>
          </a:prstGeom>
          <a:noFill/>
          <a:ln w="28575">
            <a:solidFill>
              <a:srgbClr val="6FC19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62452B5A-E3A3-04B4-E9CE-127548A10A52}"/>
              </a:ext>
            </a:extLst>
          </p:cNvPr>
          <p:cNvSpPr txBox="1"/>
          <p:nvPr/>
        </p:nvSpPr>
        <p:spPr>
          <a:xfrm>
            <a:off x="1027522" y="1690765"/>
            <a:ext cx="7633354" cy="646331"/>
          </a:xfrm>
          <a:prstGeom prst="rect">
            <a:avLst/>
          </a:prstGeom>
          <a:noFill/>
        </p:spPr>
        <p:txBody>
          <a:bodyPr wrap="square">
            <a:spAutoFit/>
          </a:bodyPr>
          <a:lstStyle/>
          <a:p>
            <a:pPr marL="0" indent="0">
              <a:buNone/>
            </a:pPr>
            <a:r>
              <a:rPr lang="fr-FR" dirty="0"/>
              <a:t>Est-ce que les garçons et les filles utilisent de la même façon leur temps extra scolaire en fonction de leur niveau scolaire ?</a:t>
            </a:r>
          </a:p>
        </p:txBody>
      </p:sp>
      <p:sp>
        <p:nvSpPr>
          <p:cNvPr id="8" name="Flèche : angle droit 7">
            <a:extLst>
              <a:ext uri="{FF2B5EF4-FFF2-40B4-BE49-F238E27FC236}">
                <a16:creationId xmlns:a16="http://schemas.microsoft.com/office/drawing/2014/main" id="{62BE9F5C-2CEB-1A31-6BE7-F0372F2B2332}"/>
              </a:ext>
            </a:extLst>
          </p:cNvPr>
          <p:cNvSpPr/>
          <p:nvPr/>
        </p:nvSpPr>
        <p:spPr>
          <a:xfrm rot="5400000">
            <a:off x="838200" y="2677212"/>
            <a:ext cx="962320" cy="751788"/>
          </a:xfrm>
          <a:prstGeom prst="bentUpArrow">
            <a:avLst/>
          </a:prstGeom>
          <a:solidFill>
            <a:srgbClr val="6FC1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420A9C09-99E8-0960-248F-8B9704D1814C}"/>
              </a:ext>
            </a:extLst>
          </p:cNvPr>
          <p:cNvSpPr txBox="1"/>
          <p:nvPr/>
        </p:nvSpPr>
        <p:spPr>
          <a:xfrm>
            <a:off x="1979629" y="3214540"/>
            <a:ext cx="6033155" cy="646331"/>
          </a:xfrm>
          <a:prstGeom prst="rect">
            <a:avLst/>
          </a:prstGeom>
          <a:noFill/>
        </p:spPr>
        <p:txBody>
          <a:bodyPr wrap="square" rtlCol="0">
            <a:spAutoFit/>
          </a:bodyPr>
          <a:lstStyle/>
          <a:p>
            <a:r>
              <a:rPr lang="fr-FR" dirty="0"/>
              <a:t>Non, il y a certaines différences. </a:t>
            </a:r>
            <a:br>
              <a:rPr lang="fr-FR" dirty="0"/>
            </a:br>
            <a:r>
              <a:rPr lang="fr-FR" dirty="0"/>
              <a:t>MAIS elles ne sont pas si flagrantes / impactantes</a:t>
            </a:r>
          </a:p>
        </p:txBody>
      </p:sp>
    </p:spTree>
    <p:extLst>
      <p:ext uri="{BB962C8B-B14F-4D97-AF65-F5344CB8AC3E}">
        <p14:creationId xmlns:p14="http://schemas.microsoft.com/office/powerpoint/2010/main" val="12708536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EE927C-4B73-6C23-23C2-51F0E6F768F9}"/>
              </a:ext>
            </a:extLst>
          </p:cNvPr>
          <p:cNvSpPr>
            <a:spLocks noGrp="1"/>
          </p:cNvSpPr>
          <p:nvPr>
            <p:ph type="title"/>
          </p:nvPr>
        </p:nvSpPr>
        <p:spPr>
          <a:xfrm>
            <a:off x="838200" y="365727"/>
            <a:ext cx="10515600" cy="1325563"/>
          </a:xfrm>
        </p:spPr>
        <p:txBody>
          <a:bodyPr>
            <a:normAutofit/>
          </a:bodyPr>
          <a:lstStyle/>
          <a:p>
            <a:r>
              <a:rPr lang="fr-FR" sz="3600" dirty="0">
                <a:solidFill>
                  <a:srgbClr val="FF0000"/>
                </a:solidFill>
              </a:rPr>
              <a:t>Perspective </a:t>
            </a:r>
          </a:p>
        </p:txBody>
      </p:sp>
      <p:pic>
        <p:nvPicPr>
          <p:cNvPr id="5" name="Graphique 4" descr="Envoyer">
            <a:extLst>
              <a:ext uri="{FF2B5EF4-FFF2-40B4-BE49-F238E27FC236}">
                <a16:creationId xmlns:a16="http://schemas.microsoft.com/office/drawing/2014/main" id="{4C64B222-3BA3-4D13-0AA2-1664BC4C500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168979" y="623798"/>
            <a:ext cx="705438" cy="705438"/>
          </a:xfrm>
          <a:prstGeom prst="rect">
            <a:avLst/>
          </a:prstGeom>
        </p:spPr>
      </p:pic>
      <p:sp>
        <p:nvSpPr>
          <p:cNvPr id="4" name="Espace réservé du contenu 2">
            <a:extLst>
              <a:ext uri="{FF2B5EF4-FFF2-40B4-BE49-F238E27FC236}">
                <a16:creationId xmlns:a16="http://schemas.microsoft.com/office/drawing/2014/main" id="{CFD5920F-44E3-DE14-3FD8-4830B8F06748}"/>
              </a:ext>
            </a:extLst>
          </p:cNvPr>
          <p:cNvSpPr txBox="1">
            <a:spLocks/>
          </p:cNvSpPr>
          <p:nvPr/>
        </p:nvSpPr>
        <p:spPr>
          <a:xfrm>
            <a:off x="1057656" y="1478153"/>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Types d’activités pratiqués  : réponses multiples </a:t>
            </a:r>
          </a:p>
          <a:p>
            <a:pPr lvl="1"/>
            <a:r>
              <a:rPr lang="fr-FR" dirty="0"/>
              <a:t>promenade :38% de filles vs 35% de l’ensemble des répondants</a:t>
            </a:r>
          </a:p>
          <a:p>
            <a:pPr lvl="1"/>
            <a:r>
              <a:rPr lang="fr-FR" dirty="0"/>
              <a:t>Lire  47% des filles vs 44 % ensemble</a:t>
            </a:r>
          </a:p>
          <a:p>
            <a:r>
              <a:rPr lang="fr-FR" dirty="0"/>
              <a:t>Temps  réservé aux travail scolaire  :  reformuler la question  ?</a:t>
            </a:r>
          </a:p>
          <a:p>
            <a:r>
              <a:rPr lang="fr-FR" dirty="0"/>
              <a:t>Refaire l’enquête pour valider la répartition garçon /fille (l’égalité sur la pratique extrascolaire)</a:t>
            </a:r>
          </a:p>
          <a:p>
            <a:r>
              <a:rPr lang="fr-FR" dirty="0"/>
              <a:t>Interroger plus de collégiens et de collèges : </a:t>
            </a:r>
          </a:p>
          <a:p>
            <a:pPr lvl="1"/>
            <a:r>
              <a:rPr lang="fr-FR" dirty="0"/>
              <a:t>Pour comparer</a:t>
            </a:r>
          </a:p>
          <a:p>
            <a:pPr lvl="1"/>
            <a:r>
              <a:rPr lang="fr-FR" dirty="0"/>
              <a:t>Pour avoir plus de diversité (1 seul collège ici)</a:t>
            </a:r>
          </a:p>
          <a:p>
            <a:pPr marL="457200" lvl="1" indent="0">
              <a:buNone/>
            </a:pPr>
            <a:endParaRPr lang="fr-FR" dirty="0"/>
          </a:p>
          <a:p>
            <a:endParaRPr lang="fr-FR" dirty="0"/>
          </a:p>
          <a:p>
            <a:endParaRPr lang="fr-FR" dirty="0"/>
          </a:p>
        </p:txBody>
      </p:sp>
    </p:spTree>
    <p:extLst>
      <p:ext uri="{BB962C8B-B14F-4D97-AF65-F5344CB8AC3E}">
        <p14:creationId xmlns:p14="http://schemas.microsoft.com/office/powerpoint/2010/main" val="1758663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1261575" y="2526633"/>
            <a:ext cx="9144000" cy="3487948"/>
          </a:xfrm>
        </p:spPr>
        <p:txBody>
          <a:bodyPr>
            <a:normAutofit fontScale="90000"/>
          </a:bodyPr>
          <a:lstStyle/>
          <a:p>
            <a:pPr algn="ctr">
              <a:spcBef>
                <a:spcPts val="1800"/>
              </a:spcBef>
              <a:spcAft>
                <a:spcPts val="1800"/>
              </a:spcAft>
            </a:pPr>
            <a:r>
              <a:rPr lang="fr-FR" sz="5400" cap="small" dirty="0" smtClean="0"/>
              <a:t/>
            </a:r>
            <a:br>
              <a:rPr lang="fr-FR" sz="5400" cap="small" dirty="0" smtClean="0"/>
            </a:br>
            <a:r>
              <a:rPr lang="fr-FR" sz="5400" cap="small" dirty="0"/>
              <a:t/>
            </a:r>
            <a:br>
              <a:rPr lang="fr-FR" sz="5400" cap="small" dirty="0"/>
            </a:br>
            <a:r>
              <a:rPr lang="fr-FR" sz="5400" cap="small" dirty="0" smtClean="0"/>
              <a:t/>
            </a:r>
            <a:br>
              <a:rPr lang="fr-FR" sz="5400" cap="small" dirty="0" smtClean="0"/>
            </a:br>
            <a:r>
              <a:rPr lang="fr-FR" sz="5400" cap="small" dirty="0" smtClean="0"/>
              <a:t/>
            </a:r>
            <a:br>
              <a:rPr lang="fr-FR" sz="5400" cap="small" dirty="0" smtClean="0"/>
            </a:br>
            <a:r>
              <a:rPr lang="fr-FR" sz="5400" cap="small" dirty="0"/>
              <a:t/>
            </a:r>
            <a:br>
              <a:rPr lang="fr-FR" sz="5400" cap="small" dirty="0"/>
            </a:br>
            <a:r>
              <a:rPr lang="fr-FR" sz="5400" cap="small" dirty="0" smtClean="0"/>
              <a:t/>
            </a:r>
            <a:br>
              <a:rPr lang="fr-FR" sz="5400" cap="small" dirty="0" smtClean="0"/>
            </a:br>
            <a:r>
              <a:rPr lang="fr-FR" sz="5400" cap="small" dirty="0" smtClean="0"/>
              <a:t/>
            </a:r>
            <a:br>
              <a:rPr lang="fr-FR" sz="5400" cap="small" dirty="0" smtClean="0"/>
            </a:br>
            <a:r>
              <a:rPr lang="fr-FR" sz="5400" cap="small" dirty="0"/>
              <a:t/>
            </a:r>
            <a:br>
              <a:rPr lang="fr-FR" sz="5400" cap="small" dirty="0"/>
            </a:br>
            <a:r>
              <a:rPr lang="fr-FR" sz="5400" cap="small" dirty="0" smtClean="0"/>
              <a:t/>
            </a:r>
            <a:br>
              <a:rPr lang="fr-FR" sz="5400" cap="small" dirty="0" smtClean="0"/>
            </a:br>
            <a:r>
              <a:rPr lang="fr-FR" sz="5400" cap="small" dirty="0"/>
              <a:t/>
            </a:r>
            <a:br>
              <a:rPr lang="fr-FR" sz="5400" cap="small" dirty="0"/>
            </a:br>
            <a:r>
              <a:rPr lang="fr-FR" sz="5400" cap="small" dirty="0" smtClean="0"/>
              <a:t/>
            </a:r>
            <a:br>
              <a:rPr lang="fr-FR" sz="5400" cap="small" dirty="0" smtClean="0"/>
            </a:br>
            <a:r>
              <a:rPr lang="fr-FR" sz="5400" cap="small" dirty="0"/>
              <a:t/>
            </a:r>
            <a:br>
              <a:rPr lang="fr-FR" sz="5400" cap="small" dirty="0"/>
            </a:br>
            <a:r>
              <a:rPr lang="fr-FR" sz="5400" b="1" cap="small" dirty="0" smtClean="0">
                <a:solidFill>
                  <a:schemeClr val="tx2">
                    <a:lumMod val="75000"/>
                  </a:schemeClr>
                </a:solidFill>
              </a:rPr>
              <a:t>La </a:t>
            </a:r>
            <a:r>
              <a:rPr lang="fr-FR" sz="5400" b="1" cap="small" dirty="0">
                <a:solidFill>
                  <a:schemeClr val="tx2">
                    <a:lumMod val="75000"/>
                  </a:schemeClr>
                </a:solidFill>
              </a:rPr>
              <a:t>participation aux tâches ménagères</a:t>
            </a:r>
            <a:r>
              <a:rPr lang="fr-FR" sz="4400" cap="small" dirty="0" smtClean="0">
                <a:solidFill>
                  <a:schemeClr val="tx2">
                    <a:lumMod val="75000"/>
                  </a:schemeClr>
                </a:solidFill>
              </a:rPr>
              <a:t/>
            </a:r>
            <a:br>
              <a:rPr lang="fr-FR" sz="4400" cap="small" dirty="0" smtClean="0">
                <a:solidFill>
                  <a:schemeClr val="tx2">
                    <a:lumMod val="75000"/>
                  </a:schemeClr>
                </a:solidFill>
              </a:rPr>
            </a:br>
            <a:r>
              <a:rPr lang="fr-FR" sz="4400" i="1" dirty="0">
                <a:solidFill>
                  <a:schemeClr val="tx2">
                    <a:lumMod val="75000"/>
                  </a:schemeClr>
                </a:solidFill>
              </a:rPr>
              <a:t>Les différences entre filles et garçons</a:t>
            </a:r>
            <a:br>
              <a:rPr lang="fr-FR" sz="4400" i="1" dirty="0">
                <a:solidFill>
                  <a:schemeClr val="tx2">
                    <a:lumMod val="75000"/>
                  </a:schemeClr>
                </a:solidFill>
              </a:rPr>
            </a:br>
            <a:r>
              <a:rPr lang="fr-FR" sz="4400" dirty="0" smtClean="0">
                <a:solidFill>
                  <a:schemeClr val="tx2">
                    <a:lumMod val="75000"/>
                  </a:schemeClr>
                </a:solidFill>
              </a:rPr>
              <a:t/>
            </a:r>
            <a:br>
              <a:rPr lang="fr-FR" sz="4400" dirty="0" smtClean="0">
                <a:solidFill>
                  <a:schemeClr val="tx2">
                    <a:lumMod val="75000"/>
                  </a:schemeClr>
                </a:solidFill>
              </a:rPr>
            </a:br>
            <a:r>
              <a:rPr lang="fr-FR" sz="4400" dirty="0">
                <a:solidFill>
                  <a:srgbClr val="D8A412"/>
                </a:solidFill>
              </a:rPr>
              <a:t> par Aya </a:t>
            </a:r>
            <a:r>
              <a:rPr lang="fr-FR" sz="4400" dirty="0" err="1">
                <a:solidFill>
                  <a:srgbClr val="D8A412"/>
                </a:solidFill>
              </a:rPr>
              <a:t>Arezzouki</a:t>
            </a:r>
            <a:r>
              <a:rPr lang="fr-FR" sz="4400" dirty="0">
                <a:solidFill>
                  <a:srgbClr val="D8A412"/>
                </a:solidFill>
              </a:rPr>
              <a:t> et </a:t>
            </a:r>
            <a:r>
              <a:rPr lang="fr-FR" sz="4400" dirty="0" err="1">
                <a:solidFill>
                  <a:srgbClr val="D8A412"/>
                </a:solidFill>
              </a:rPr>
              <a:t>Aïssata</a:t>
            </a:r>
            <a:r>
              <a:rPr lang="fr-FR" sz="4400" dirty="0">
                <a:solidFill>
                  <a:srgbClr val="D8A412"/>
                </a:solidFill>
              </a:rPr>
              <a:t> </a:t>
            </a:r>
            <a:r>
              <a:rPr lang="fr-FR" sz="4400" dirty="0" smtClean="0">
                <a:solidFill>
                  <a:srgbClr val="D8A412"/>
                </a:solidFill>
              </a:rPr>
              <a:t>Toure</a:t>
            </a:r>
            <a:br>
              <a:rPr lang="fr-FR" sz="4400" dirty="0" smtClean="0">
                <a:solidFill>
                  <a:srgbClr val="D8A412"/>
                </a:solidFill>
              </a:rPr>
            </a:br>
            <a:r>
              <a:rPr lang="fr-FR" sz="4400" dirty="0" smtClean="0">
                <a:solidFill>
                  <a:srgbClr val="D8A412"/>
                </a:solidFill>
              </a:rPr>
              <a:t>avec </a:t>
            </a:r>
            <a:r>
              <a:rPr lang="fr-FR" sz="4400" dirty="0" err="1" smtClean="0">
                <a:solidFill>
                  <a:srgbClr val="D8A412"/>
                </a:solidFill>
              </a:rPr>
              <a:t>Giulia</a:t>
            </a:r>
            <a:r>
              <a:rPr lang="fr-FR" sz="4400" dirty="0">
                <a:solidFill>
                  <a:srgbClr val="D8A412"/>
                </a:solidFill>
              </a:rPr>
              <a:t/>
            </a:r>
            <a:br>
              <a:rPr lang="fr-FR" sz="4400" dirty="0">
                <a:solidFill>
                  <a:srgbClr val="D8A412"/>
                </a:solidFill>
              </a:rPr>
            </a:br>
            <a:endParaRPr lang="fr-FR" sz="4400" dirty="0">
              <a:solidFill>
                <a:srgbClr val="D8A412"/>
              </a:solidFill>
            </a:endParaRPr>
          </a:p>
        </p:txBody>
      </p:sp>
    </p:spTree>
    <p:extLst>
      <p:ext uri="{BB962C8B-B14F-4D97-AF65-F5344CB8AC3E}">
        <p14:creationId xmlns:p14="http://schemas.microsoft.com/office/powerpoint/2010/main" val="17433495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4886"/>
            <a:ext cx="10515600" cy="1325563"/>
          </a:xfrm>
        </p:spPr>
        <p:txBody>
          <a:bodyPr/>
          <a:lstStyle/>
          <a:p>
            <a:r>
              <a:rPr lang="fr-FR" dirty="0" smtClean="0">
                <a:solidFill>
                  <a:srgbClr val="FF0000"/>
                </a:solidFill>
              </a:rPr>
              <a:t>Pourquoi a-t-on </a:t>
            </a:r>
            <a:r>
              <a:rPr lang="fr-FR" dirty="0">
                <a:solidFill>
                  <a:srgbClr val="FF0000"/>
                </a:solidFill>
              </a:rPr>
              <a:t>choisi </a:t>
            </a:r>
            <a:r>
              <a:rPr lang="fr-FR" dirty="0" smtClean="0">
                <a:solidFill>
                  <a:srgbClr val="FF0000"/>
                </a:solidFill>
              </a:rPr>
              <a:t>ce thème ?</a:t>
            </a:r>
            <a:endParaRPr lang="fr-FR" dirty="0">
              <a:solidFill>
                <a:srgbClr val="FF0000"/>
              </a:solidFill>
            </a:endParaRPr>
          </a:p>
        </p:txBody>
      </p:sp>
      <p:sp>
        <p:nvSpPr>
          <p:cNvPr id="3" name="Espace réservé du contenu 2"/>
          <p:cNvSpPr>
            <a:spLocks noGrp="1"/>
          </p:cNvSpPr>
          <p:nvPr>
            <p:ph idx="1"/>
          </p:nvPr>
        </p:nvSpPr>
        <p:spPr>
          <a:xfrm>
            <a:off x="838199" y="1293743"/>
            <a:ext cx="11353801" cy="4351338"/>
          </a:xfrm>
        </p:spPr>
        <p:txBody>
          <a:bodyPr>
            <a:noAutofit/>
          </a:bodyPr>
          <a:lstStyle/>
          <a:p>
            <a:r>
              <a:rPr lang="fr-FR" dirty="0" smtClean="0"/>
              <a:t>Inégale répartition des tâches dans la population. </a:t>
            </a:r>
          </a:p>
          <a:p>
            <a:endParaRPr lang="fr-FR" dirty="0"/>
          </a:p>
          <a:p>
            <a:r>
              <a:rPr lang="fr-FR" dirty="0" smtClean="0"/>
              <a:t>Les filles et les garçons sont-ils éduqués de la même façon ?</a:t>
            </a:r>
          </a:p>
          <a:p>
            <a:r>
              <a:rPr lang="fr-FR" dirty="0" smtClean="0"/>
              <a:t>Les parents </a:t>
            </a:r>
            <a:r>
              <a:rPr lang="fr-FR" dirty="0" err="1" smtClean="0"/>
              <a:t>font-ils</a:t>
            </a:r>
            <a:r>
              <a:rPr lang="fr-FR" dirty="0" smtClean="0"/>
              <a:t> des différences entre filles et garçons ? </a:t>
            </a:r>
          </a:p>
          <a:p>
            <a:r>
              <a:rPr lang="fr-FR" dirty="0" smtClean="0"/>
              <a:t>Quel est l’avis des jeunes ?</a:t>
            </a:r>
          </a:p>
          <a:p>
            <a:pPr marL="0" indent="0">
              <a:buNone/>
            </a:pPr>
            <a:endParaRPr lang="fr-FR" sz="1400" dirty="0" smtClean="0"/>
          </a:p>
          <a:p>
            <a:r>
              <a:rPr lang="fr-FR" dirty="0" smtClean="0"/>
              <a:t>3 questions</a:t>
            </a:r>
          </a:p>
          <a:p>
            <a:pPr lvl="1"/>
            <a:r>
              <a:rPr lang="fr-FR" dirty="0"/>
              <a:t>À quelle fréquence t’occupes-tu de la vaisselle ?</a:t>
            </a:r>
          </a:p>
          <a:p>
            <a:pPr lvl="1"/>
            <a:r>
              <a:rPr lang="fr-FR" dirty="0" smtClean="0"/>
              <a:t>Penses-tu </a:t>
            </a:r>
            <a:r>
              <a:rPr lang="fr-FR" dirty="0"/>
              <a:t>que les filles et les garçons participent autant aux tâches ménagères ?</a:t>
            </a:r>
            <a:endParaRPr lang="fr-FR" dirty="0" smtClean="0"/>
          </a:p>
          <a:p>
            <a:pPr lvl="1"/>
            <a:r>
              <a:rPr lang="fr-FR" dirty="0" smtClean="0"/>
              <a:t>Penses-tu </a:t>
            </a:r>
            <a:r>
              <a:rPr lang="fr-FR" dirty="0"/>
              <a:t>que les filles et les garçons sont éduqués de la même façon à la </a:t>
            </a:r>
            <a:r>
              <a:rPr lang="fr-FR" dirty="0" smtClean="0"/>
              <a:t>maison ?</a:t>
            </a:r>
            <a:endParaRPr lang="fr-FR" dirty="0"/>
          </a:p>
          <a:p>
            <a:pPr marL="0" indent="0">
              <a:buNone/>
            </a:pPr>
            <a:endParaRPr lang="fr-FR" dirty="0"/>
          </a:p>
        </p:txBody>
      </p:sp>
    </p:spTree>
    <p:extLst>
      <p:ext uri="{BB962C8B-B14F-4D97-AF65-F5344CB8AC3E}">
        <p14:creationId xmlns:p14="http://schemas.microsoft.com/office/powerpoint/2010/main" val="1327837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1270098" y="2502568"/>
            <a:ext cx="9144000" cy="3663405"/>
          </a:xfrm>
        </p:spPr>
        <p:txBody>
          <a:bodyPr>
            <a:normAutofit fontScale="90000"/>
          </a:bodyPr>
          <a:lstStyle/>
          <a:p>
            <a:pPr>
              <a:spcBef>
                <a:spcPts val="1800"/>
              </a:spcBef>
              <a:spcAft>
                <a:spcPts val="1800"/>
              </a:spcAft>
            </a:pPr>
            <a:r>
              <a:rPr lang="fr-FR" sz="5400" cap="small" dirty="0" smtClean="0"/>
              <a:t/>
            </a:r>
            <a:br>
              <a:rPr lang="fr-FR" sz="5400" cap="small" dirty="0" smtClean="0"/>
            </a:br>
            <a:r>
              <a:rPr lang="fr-FR" sz="5400" cap="small" dirty="0"/>
              <a:t/>
            </a:r>
            <a:br>
              <a:rPr lang="fr-FR" sz="5400" cap="small" dirty="0"/>
            </a:br>
            <a:r>
              <a:rPr lang="fr-FR" sz="5400" cap="small" dirty="0" smtClean="0"/>
              <a:t/>
            </a:r>
            <a:br>
              <a:rPr lang="fr-FR" sz="5400" cap="small" dirty="0" smtClean="0"/>
            </a:br>
            <a:r>
              <a:rPr lang="fr-FR" sz="5400" cap="small" dirty="0" smtClean="0"/>
              <a:t/>
            </a:r>
            <a:br>
              <a:rPr lang="fr-FR" sz="5400" cap="small" dirty="0" smtClean="0"/>
            </a:br>
            <a:r>
              <a:rPr lang="fr-FR" sz="5400" cap="small" dirty="0"/>
              <a:t/>
            </a:r>
            <a:br>
              <a:rPr lang="fr-FR" sz="5400" cap="small" dirty="0"/>
            </a:br>
            <a:r>
              <a:rPr lang="fr-FR" sz="5400" cap="small" dirty="0" smtClean="0"/>
              <a:t/>
            </a:r>
            <a:br>
              <a:rPr lang="fr-FR" sz="5400" cap="small" dirty="0" smtClean="0"/>
            </a:br>
            <a:r>
              <a:rPr lang="fr-FR" sz="5400" cap="small" dirty="0" smtClean="0"/>
              <a:t/>
            </a:r>
            <a:br>
              <a:rPr lang="fr-FR" sz="5400" cap="small" dirty="0" smtClean="0"/>
            </a:br>
            <a:r>
              <a:rPr lang="fr-FR" sz="5400" cap="small" dirty="0"/>
              <a:t/>
            </a:r>
            <a:br>
              <a:rPr lang="fr-FR" sz="5400" cap="small" dirty="0"/>
            </a:br>
            <a:r>
              <a:rPr lang="fr-FR" sz="5400" cap="small" dirty="0" smtClean="0"/>
              <a:t/>
            </a:r>
            <a:br>
              <a:rPr lang="fr-FR" sz="5400" cap="small" dirty="0" smtClean="0"/>
            </a:br>
            <a:r>
              <a:rPr lang="fr-FR" sz="5400" cap="small" dirty="0"/>
              <a:t/>
            </a:r>
            <a:br>
              <a:rPr lang="fr-FR" sz="5400" cap="small" dirty="0"/>
            </a:br>
            <a:r>
              <a:rPr lang="fr-FR" sz="5400" cap="small" dirty="0" smtClean="0"/>
              <a:t/>
            </a:r>
            <a:br>
              <a:rPr lang="fr-FR" sz="5400" cap="small" dirty="0" smtClean="0"/>
            </a:br>
            <a:r>
              <a:rPr lang="fr-FR" sz="5400" cap="small" dirty="0"/>
              <a:t/>
            </a:r>
            <a:br>
              <a:rPr lang="fr-FR" sz="5400" cap="small" dirty="0"/>
            </a:br>
            <a:r>
              <a:rPr lang="fr-FR" sz="5400" cap="small" dirty="0" smtClean="0"/>
              <a:t/>
            </a:r>
            <a:br>
              <a:rPr lang="fr-FR" sz="5400" cap="small" dirty="0" smtClean="0"/>
            </a:br>
            <a:r>
              <a:rPr lang="fr-FR" sz="5400" cap="small" dirty="0"/>
              <a:t/>
            </a:r>
            <a:br>
              <a:rPr lang="fr-FR" sz="5400" cap="small" dirty="0"/>
            </a:br>
            <a:r>
              <a:rPr lang="fr-FR" sz="5400" cap="small" dirty="0" smtClean="0"/>
              <a:t/>
            </a:r>
            <a:br>
              <a:rPr lang="fr-FR" sz="5400" cap="small" dirty="0" smtClean="0"/>
            </a:br>
            <a:r>
              <a:rPr lang="fr-FR" sz="5400" cap="small" dirty="0"/>
              <a:t/>
            </a:r>
            <a:br>
              <a:rPr lang="fr-FR" sz="5400" cap="small" dirty="0"/>
            </a:br>
            <a:r>
              <a:rPr lang="fr-FR" sz="5400" b="1" cap="small" dirty="0">
                <a:solidFill>
                  <a:schemeClr val="tx2">
                    <a:lumMod val="75000"/>
                  </a:schemeClr>
                </a:solidFill>
              </a:rPr>
              <a:t>Qui sont les </a:t>
            </a:r>
            <a:r>
              <a:rPr lang="fr-FR" sz="5400" b="1" cap="small" dirty="0" err="1">
                <a:solidFill>
                  <a:schemeClr val="tx2">
                    <a:lumMod val="75000"/>
                  </a:schemeClr>
                </a:solidFill>
              </a:rPr>
              <a:t>enquêté·es</a:t>
            </a:r>
            <a:r>
              <a:rPr lang="fr-FR" sz="5400" b="1" cap="small" dirty="0">
                <a:solidFill>
                  <a:schemeClr val="tx2">
                    <a:lumMod val="75000"/>
                  </a:schemeClr>
                </a:solidFill>
              </a:rPr>
              <a:t> ?</a:t>
            </a:r>
            <a:br>
              <a:rPr lang="fr-FR" sz="5400" b="1" cap="small" dirty="0">
                <a:solidFill>
                  <a:schemeClr val="tx2">
                    <a:lumMod val="75000"/>
                  </a:schemeClr>
                </a:solidFill>
              </a:rPr>
            </a:br>
            <a:r>
              <a:rPr lang="fr-FR" sz="4400" i="1" dirty="0" smtClean="0">
                <a:solidFill>
                  <a:schemeClr val="tx2">
                    <a:lumMod val="75000"/>
                  </a:schemeClr>
                </a:solidFill>
              </a:rPr>
              <a:t>Enquêtons sur nos </a:t>
            </a:r>
            <a:r>
              <a:rPr lang="fr-FR" sz="4400" i="1" dirty="0" err="1" smtClean="0">
                <a:solidFill>
                  <a:schemeClr val="tx2">
                    <a:lumMod val="75000"/>
                  </a:schemeClr>
                </a:solidFill>
              </a:rPr>
              <a:t>enquêté·es</a:t>
            </a:r>
            <a:r>
              <a:rPr lang="fr-FR" sz="4400" i="1" dirty="0" smtClean="0">
                <a:solidFill>
                  <a:schemeClr val="tx2">
                    <a:lumMod val="75000"/>
                  </a:schemeClr>
                </a:solidFill>
              </a:rPr>
              <a:t>… </a:t>
            </a:r>
            <a:r>
              <a:rPr lang="fr-FR" sz="4400" dirty="0" smtClean="0">
                <a:solidFill>
                  <a:schemeClr val="tx2">
                    <a:lumMod val="75000"/>
                  </a:schemeClr>
                </a:solidFill>
              </a:rPr>
              <a:t/>
            </a:r>
            <a:br>
              <a:rPr lang="fr-FR" sz="4400" dirty="0" smtClean="0">
                <a:solidFill>
                  <a:schemeClr val="tx2">
                    <a:lumMod val="75000"/>
                  </a:schemeClr>
                </a:solidFill>
              </a:rPr>
            </a:br>
            <a:r>
              <a:rPr lang="fr-FR" sz="4400" dirty="0" smtClean="0">
                <a:solidFill>
                  <a:schemeClr val="tx2">
                    <a:lumMod val="75000"/>
                  </a:schemeClr>
                </a:solidFill>
              </a:rPr>
              <a:t/>
            </a:r>
            <a:br>
              <a:rPr lang="fr-FR" sz="4400" dirty="0" smtClean="0">
                <a:solidFill>
                  <a:schemeClr val="tx2">
                    <a:lumMod val="75000"/>
                  </a:schemeClr>
                </a:solidFill>
              </a:rPr>
            </a:br>
            <a:r>
              <a:rPr lang="fr-FR" sz="4400" dirty="0" smtClean="0">
                <a:solidFill>
                  <a:schemeClr val="tx2">
                    <a:lumMod val="75000"/>
                  </a:schemeClr>
                </a:solidFill>
              </a:rPr>
              <a:t> </a:t>
            </a:r>
            <a:r>
              <a:rPr lang="fr-FR" sz="4400" dirty="0">
                <a:solidFill>
                  <a:srgbClr val="D8A412"/>
                </a:solidFill>
              </a:rPr>
              <a:t>par Rose </a:t>
            </a:r>
            <a:r>
              <a:rPr lang="fr-FR" sz="4400" dirty="0" err="1">
                <a:solidFill>
                  <a:srgbClr val="D8A412"/>
                </a:solidFill>
              </a:rPr>
              <a:t>Teulat</a:t>
            </a:r>
            <a:r>
              <a:rPr lang="fr-FR" sz="4400" dirty="0">
                <a:solidFill>
                  <a:srgbClr val="D8A412"/>
                </a:solidFill>
              </a:rPr>
              <a:t> et </a:t>
            </a:r>
            <a:r>
              <a:rPr lang="fr-FR" sz="4400" dirty="0" err="1">
                <a:solidFill>
                  <a:srgbClr val="D8A412"/>
                </a:solidFill>
              </a:rPr>
              <a:t>Rona</a:t>
            </a:r>
            <a:r>
              <a:rPr lang="fr-FR" sz="4400" dirty="0">
                <a:solidFill>
                  <a:srgbClr val="D8A412"/>
                </a:solidFill>
              </a:rPr>
              <a:t> </a:t>
            </a:r>
            <a:r>
              <a:rPr lang="fr-FR" sz="4400" dirty="0" err="1" smtClean="0">
                <a:solidFill>
                  <a:srgbClr val="D8A412"/>
                </a:solidFill>
              </a:rPr>
              <a:t>Aliu</a:t>
            </a:r>
            <a:r>
              <a:rPr lang="fr-FR" sz="4400" dirty="0" smtClean="0">
                <a:solidFill>
                  <a:srgbClr val="D8A412"/>
                </a:solidFill>
              </a:rPr>
              <a:t/>
            </a:r>
            <a:br>
              <a:rPr lang="fr-FR" sz="4400" dirty="0" smtClean="0">
                <a:solidFill>
                  <a:srgbClr val="D8A412"/>
                </a:solidFill>
              </a:rPr>
            </a:br>
            <a:r>
              <a:rPr lang="fr-FR" sz="4400" dirty="0" smtClean="0">
                <a:solidFill>
                  <a:srgbClr val="D8A412"/>
                </a:solidFill>
              </a:rPr>
              <a:t>avec Julie et Roméo</a:t>
            </a:r>
            <a:r>
              <a:rPr lang="fr-FR" dirty="0" smtClean="0">
                <a:solidFill>
                  <a:schemeClr val="tx2">
                    <a:lumMod val="75000"/>
                  </a:schemeClr>
                </a:solidFill>
              </a:rPr>
              <a:t/>
            </a:r>
            <a:br>
              <a:rPr lang="fr-FR" dirty="0" smtClean="0">
                <a:solidFill>
                  <a:schemeClr val="tx2">
                    <a:lumMod val="75000"/>
                  </a:schemeClr>
                </a:solidFill>
              </a:rPr>
            </a:br>
            <a:endParaRPr lang="fr-FR" dirty="0">
              <a:solidFill>
                <a:schemeClr val="tx2">
                  <a:lumMod val="75000"/>
                </a:schemeClr>
              </a:solidFill>
            </a:endParaRPr>
          </a:p>
        </p:txBody>
      </p:sp>
    </p:spTree>
    <p:extLst>
      <p:ext uri="{BB962C8B-B14F-4D97-AF65-F5344CB8AC3E}">
        <p14:creationId xmlns:p14="http://schemas.microsoft.com/office/powerpoint/2010/main" val="37067030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Fréquence vaisselle</a:t>
            </a:r>
            <a:endParaRPr lang="fr-FR" dirty="0"/>
          </a:p>
        </p:txBody>
      </p:sp>
      <p:sp>
        <p:nvSpPr>
          <p:cNvPr id="3" name="Espace réservé du contenu 2"/>
          <p:cNvSpPr>
            <a:spLocks noGrp="1"/>
          </p:cNvSpPr>
          <p:nvPr>
            <p:ph idx="1"/>
          </p:nvPr>
        </p:nvSpPr>
        <p:spPr>
          <a:xfrm>
            <a:off x="838200" y="1825625"/>
            <a:ext cx="11234738" cy="4351338"/>
          </a:xfrm>
        </p:spPr>
        <p:txBody>
          <a:bodyPr>
            <a:normAutofit/>
          </a:bodyPr>
          <a:lstStyle/>
          <a:p>
            <a:pPr marL="0" indent="0">
              <a:buNone/>
            </a:pPr>
            <a:r>
              <a:rPr lang="fr-FR" sz="4000" dirty="0" smtClean="0"/>
              <a:t>«</a:t>
            </a:r>
            <a:r>
              <a:rPr lang="fr-FR" sz="4000" dirty="0"/>
              <a:t> À quelle fréquence t’occupes-tu de la vaisselle </a:t>
            </a:r>
            <a:r>
              <a:rPr lang="fr-FR" sz="4000" dirty="0" smtClean="0"/>
              <a:t/>
            </a:r>
            <a:br>
              <a:rPr lang="fr-FR" sz="4000" dirty="0" smtClean="0"/>
            </a:br>
            <a:r>
              <a:rPr lang="fr-FR" sz="4000" dirty="0" smtClean="0"/>
              <a:t>(</a:t>
            </a:r>
            <a:r>
              <a:rPr lang="fr-FR" sz="4000" dirty="0"/>
              <a:t>à la main ou remplir ou vider le lave-vaisselle) ?</a:t>
            </a:r>
            <a:r>
              <a:rPr lang="fr-FR" sz="4000" dirty="0" smtClean="0"/>
              <a:t> »</a:t>
            </a:r>
          </a:p>
          <a:p>
            <a:endParaRPr lang="fr-FR" dirty="0" smtClean="0"/>
          </a:p>
          <a:p>
            <a:pPr lvl="1"/>
            <a:r>
              <a:rPr lang="fr-FR" sz="3600" b="1" dirty="0" smtClean="0"/>
              <a:t>Rarement</a:t>
            </a:r>
            <a:r>
              <a:rPr lang="fr-FR" sz="3600" dirty="0" smtClean="0"/>
              <a:t> </a:t>
            </a:r>
            <a:br>
              <a:rPr lang="fr-FR" sz="3600" dirty="0" smtClean="0"/>
            </a:br>
            <a:r>
              <a:rPr lang="fr-FR" sz="3600" dirty="0" smtClean="0"/>
              <a:t>(Recodé de « Jamais » ou « Rarement »)</a:t>
            </a:r>
          </a:p>
          <a:p>
            <a:pPr lvl="1"/>
            <a:r>
              <a:rPr lang="fr-FR" sz="3600" b="1" dirty="0"/>
              <a:t>Souvent</a:t>
            </a:r>
            <a:r>
              <a:rPr lang="fr-FR" sz="3600" dirty="0"/>
              <a:t> </a:t>
            </a:r>
            <a:r>
              <a:rPr lang="fr-FR" sz="3600" dirty="0" smtClean="0"/>
              <a:t/>
            </a:r>
            <a:br>
              <a:rPr lang="fr-FR" sz="3600" dirty="0" smtClean="0"/>
            </a:br>
            <a:r>
              <a:rPr lang="fr-FR" sz="3600" dirty="0" smtClean="0"/>
              <a:t>(</a:t>
            </a:r>
            <a:r>
              <a:rPr lang="fr-FR" sz="3600" dirty="0"/>
              <a:t>Recodé de </a:t>
            </a:r>
            <a:r>
              <a:rPr lang="fr-FR" sz="3600" dirty="0" smtClean="0"/>
              <a:t>« Fréquemment » ou « Tous </a:t>
            </a:r>
            <a:r>
              <a:rPr lang="fr-FR" sz="3600" dirty="0"/>
              <a:t>les </a:t>
            </a:r>
            <a:r>
              <a:rPr lang="fr-FR" sz="3600" dirty="0" smtClean="0"/>
              <a:t>jours »)</a:t>
            </a:r>
            <a:endParaRPr lang="fr-FR" sz="3600" dirty="0"/>
          </a:p>
        </p:txBody>
      </p:sp>
    </p:spTree>
    <p:extLst>
      <p:ext uri="{BB962C8B-B14F-4D97-AF65-F5344CB8AC3E}">
        <p14:creationId xmlns:p14="http://schemas.microsoft.com/office/powerpoint/2010/main" val="12131717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p:cNvGraphicFramePr>
            <a:graphicFrameLocks/>
          </p:cNvGraphicFramePr>
          <p:nvPr>
            <p:extLst/>
          </p:nvPr>
        </p:nvGraphicFramePr>
        <p:xfrm>
          <a:off x="971550" y="1128715"/>
          <a:ext cx="10915650" cy="481488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re 4"/>
          <p:cNvSpPr>
            <a:spLocks noGrp="1"/>
          </p:cNvSpPr>
          <p:nvPr>
            <p:ph type="title"/>
          </p:nvPr>
        </p:nvSpPr>
        <p:spPr>
          <a:xfrm>
            <a:off x="838200" y="493715"/>
            <a:ext cx="10515600" cy="635000"/>
          </a:xfrm>
        </p:spPr>
        <p:txBody>
          <a:bodyPr>
            <a:normAutofit/>
          </a:bodyPr>
          <a:lstStyle/>
          <a:p>
            <a:r>
              <a:rPr lang="fr-FR" sz="3600" dirty="0" smtClean="0">
                <a:solidFill>
                  <a:srgbClr val="FF0000"/>
                </a:solidFill>
              </a:rPr>
              <a:t>Fréquence vaisselle</a:t>
            </a:r>
            <a:endParaRPr lang="fr-FR" sz="3600" dirty="0">
              <a:solidFill>
                <a:srgbClr val="FF0000"/>
              </a:solidFill>
            </a:endParaRPr>
          </a:p>
        </p:txBody>
      </p:sp>
      <p:sp>
        <p:nvSpPr>
          <p:cNvPr id="3" name="ZoneTexte 2"/>
          <p:cNvSpPr txBox="1"/>
          <p:nvPr/>
        </p:nvSpPr>
        <p:spPr>
          <a:xfrm>
            <a:off x="7243755" y="3086096"/>
            <a:ext cx="1071127" cy="707886"/>
          </a:xfrm>
          <a:prstGeom prst="rect">
            <a:avLst/>
          </a:prstGeom>
          <a:noFill/>
        </p:spPr>
        <p:txBody>
          <a:bodyPr wrap="none" rtlCol="0">
            <a:spAutoFit/>
          </a:bodyPr>
          <a:lstStyle/>
          <a:p>
            <a:r>
              <a:rPr lang="fr-FR" sz="4000" dirty="0" smtClean="0">
                <a:solidFill>
                  <a:schemeClr val="bg1"/>
                </a:solidFill>
              </a:rPr>
              <a:t>73%</a:t>
            </a:r>
            <a:endParaRPr lang="fr-FR" sz="4000" dirty="0">
              <a:solidFill>
                <a:schemeClr val="bg1"/>
              </a:solidFill>
            </a:endParaRPr>
          </a:p>
        </p:txBody>
      </p:sp>
      <p:sp>
        <p:nvSpPr>
          <p:cNvPr id="6" name="ZoneTexte 5"/>
          <p:cNvSpPr txBox="1"/>
          <p:nvPr/>
        </p:nvSpPr>
        <p:spPr>
          <a:xfrm>
            <a:off x="3509950" y="3524243"/>
            <a:ext cx="1071127" cy="707886"/>
          </a:xfrm>
          <a:prstGeom prst="rect">
            <a:avLst/>
          </a:prstGeom>
          <a:noFill/>
        </p:spPr>
        <p:txBody>
          <a:bodyPr wrap="none" rtlCol="0">
            <a:spAutoFit/>
          </a:bodyPr>
          <a:lstStyle/>
          <a:p>
            <a:r>
              <a:rPr lang="fr-FR" sz="4000" dirty="0" smtClean="0">
                <a:solidFill>
                  <a:schemeClr val="bg1"/>
                </a:solidFill>
              </a:rPr>
              <a:t>56%</a:t>
            </a:r>
            <a:endParaRPr lang="fr-FR" sz="4000" dirty="0">
              <a:solidFill>
                <a:schemeClr val="bg1"/>
              </a:solidFill>
            </a:endParaRPr>
          </a:p>
        </p:txBody>
      </p:sp>
    </p:spTree>
    <p:extLst>
      <p:ext uri="{BB962C8B-B14F-4D97-AF65-F5344CB8AC3E}">
        <p14:creationId xmlns:p14="http://schemas.microsoft.com/office/powerpoint/2010/main" val="9144463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6"/>
            <a:ext cx="10515600" cy="937464"/>
          </a:xfrm>
        </p:spPr>
        <p:txBody>
          <a:bodyPr>
            <a:normAutofit/>
          </a:bodyPr>
          <a:lstStyle/>
          <a:p>
            <a:r>
              <a:rPr lang="fr-FR" sz="3600" dirty="0">
                <a:solidFill>
                  <a:srgbClr val="FF0000"/>
                </a:solidFill>
              </a:rPr>
              <a:t>Fréquence </a:t>
            </a:r>
            <a:r>
              <a:rPr lang="fr-FR" sz="3600" dirty="0" smtClean="0">
                <a:solidFill>
                  <a:srgbClr val="FF0000"/>
                </a:solidFill>
              </a:rPr>
              <a:t>vaisselle, selon la taille de la fratrie</a:t>
            </a:r>
            <a:endParaRPr lang="fr-FR" sz="3600" dirty="0"/>
          </a:p>
        </p:txBody>
      </p:sp>
      <p:graphicFrame>
        <p:nvGraphicFramePr>
          <p:cNvPr id="6" name="Graphique 5"/>
          <p:cNvGraphicFramePr>
            <a:graphicFrameLocks/>
          </p:cNvGraphicFramePr>
          <p:nvPr>
            <p:extLst/>
          </p:nvPr>
        </p:nvGraphicFramePr>
        <p:xfrm>
          <a:off x="839787" y="1302590"/>
          <a:ext cx="10904537" cy="4655298"/>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Connecteur droit 7"/>
          <p:cNvCxnSpPr/>
          <p:nvPr/>
        </p:nvCxnSpPr>
        <p:spPr>
          <a:xfrm>
            <a:off x="2795580" y="2771770"/>
            <a:ext cx="2233620" cy="14293"/>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2833676" y="3271838"/>
            <a:ext cx="909649" cy="952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8971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a:bodyPr>
          <a:lstStyle/>
          <a:p>
            <a:r>
              <a:rPr lang="fr-FR" sz="3600" dirty="0" smtClean="0">
                <a:solidFill>
                  <a:srgbClr val="FF0000"/>
                </a:solidFill>
              </a:rPr>
              <a:t>Fréquence vaisselle, selon la migration des élèves</a:t>
            </a:r>
            <a:endParaRPr lang="fr-FR" sz="3600" dirty="0">
              <a:solidFill>
                <a:srgbClr val="FF0000"/>
              </a:solidFill>
            </a:endParaRPr>
          </a:p>
        </p:txBody>
      </p:sp>
      <p:graphicFrame>
        <p:nvGraphicFramePr>
          <p:cNvPr id="8" name="Graphique 7"/>
          <p:cNvGraphicFramePr>
            <a:graphicFrameLocks/>
          </p:cNvGraphicFramePr>
          <p:nvPr/>
        </p:nvGraphicFramePr>
        <p:xfrm>
          <a:off x="942975" y="1271589"/>
          <a:ext cx="10410824" cy="474345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Connecteur droit 8"/>
          <p:cNvCxnSpPr/>
          <p:nvPr/>
        </p:nvCxnSpPr>
        <p:spPr>
          <a:xfrm flipV="1">
            <a:off x="7043738" y="2312192"/>
            <a:ext cx="1200150" cy="557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3209920" y="2312192"/>
            <a:ext cx="1190630" cy="211924"/>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2538394" y="3167912"/>
            <a:ext cx="806631" cy="523220"/>
          </a:xfrm>
          <a:prstGeom prst="rect">
            <a:avLst/>
          </a:prstGeom>
          <a:noFill/>
        </p:spPr>
        <p:txBody>
          <a:bodyPr wrap="none" rtlCol="0">
            <a:spAutoFit/>
          </a:bodyPr>
          <a:lstStyle/>
          <a:p>
            <a:r>
              <a:rPr lang="fr-FR" sz="2800" dirty="0">
                <a:solidFill>
                  <a:schemeClr val="bg1"/>
                </a:solidFill>
              </a:rPr>
              <a:t>6</a:t>
            </a:r>
            <a:r>
              <a:rPr lang="fr-FR" sz="2800" dirty="0" smtClean="0">
                <a:solidFill>
                  <a:schemeClr val="bg1"/>
                </a:solidFill>
              </a:rPr>
              <a:t>6%</a:t>
            </a:r>
            <a:endParaRPr lang="fr-FR" sz="2800" dirty="0">
              <a:solidFill>
                <a:schemeClr val="bg1"/>
              </a:solidFill>
            </a:endParaRPr>
          </a:p>
        </p:txBody>
      </p:sp>
      <p:sp>
        <p:nvSpPr>
          <p:cNvPr id="7" name="ZoneTexte 6"/>
          <p:cNvSpPr txBox="1"/>
          <p:nvPr/>
        </p:nvSpPr>
        <p:spPr>
          <a:xfrm>
            <a:off x="4400550" y="3041499"/>
            <a:ext cx="806631" cy="523220"/>
          </a:xfrm>
          <a:prstGeom prst="rect">
            <a:avLst/>
          </a:prstGeom>
          <a:noFill/>
        </p:spPr>
        <p:txBody>
          <a:bodyPr wrap="none" rtlCol="0">
            <a:spAutoFit/>
          </a:bodyPr>
          <a:lstStyle/>
          <a:p>
            <a:r>
              <a:rPr lang="fr-FR" sz="2800" dirty="0" smtClean="0">
                <a:solidFill>
                  <a:schemeClr val="bg1"/>
                </a:solidFill>
              </a:rPr>
              <a:t>71%</a:t>
            </a:r>
            <a:endParaRPr lang="fr-FR" sz="2800" dirty="0">
              <a:solidFill>
                <a:schemeClr val="bg1"/>
              </a:solidFill>
            </a:endParaRPr>
          </a:p>
        </p:txBody>
      </p:sp>
      <p:sp>
        <p:nvSpPr>
          <p:cNvPr id="11" name="ZoneTexte 10"/>
          <p:cNvSpPr txBox="1"/>
          <p:nvPr/>
        </p:nvSpPr>
        <p:spPr>
          <a:xfrm>
            <a:off x="6296030" y="3193899"/>
            <a:ext cx="806631" cy="523220"/>
          </a:xfrm>
          <a:prstGeom prst="rect">
            <a:avLst/>
          </a:prstGeom>
          <a:noFill/>
        </p:spPr>
        <p:txBody>
          <a:bodyPr wrap="none" rtlCol="0">
            <a:spAutoFit/>
          </a:bodyPr>
          <a:lstStyle/>
          <a:p>
            <a:r>
              <a:rPr lang="fr-FR" sz="2800" dirty="0" smtClean="0">
                <a:solidFill>
                  <a:schemeClr val="bg1"/>
                </a:solidFill>
              </a:rPr>
              <a:t>55%</a:t>
            </a:r>
            <a:endParaRPr lang="fr-FR" sz="2800" dirty="0">
              <a:solidFill>
                <a:schemeClr val="bg1"/>
              </a:solidFill>
            </a:endParaRPr>
          </a:p>
        </p:txBody>
      </p:sp>
      <p:sp>
        <p:nvSpPr>
          <p:cNvPr id="12" name="ZoneTexte 11"/>
          <p:cNvSpPr txBox="1"/>
          <p:nvPr/>
        </p:nvSpPr>
        <p:spPr>
          <a:xfrm>
            <a:off x="8162951" y="2874809"/>
            <a:ext cx="806631" cy="523220"/>
          </a:xfrm>
          <a:prstGeom prst="rect">
            <a:avLst/>
          </a:prstGeom>
          <a:noFill/>
        </p:spPr>
        <p:txBody>
          <a:bodyPr wrap="none" rtlCol="0">
            <a:spAutoFit/>
          </a:bodyPr>
          <a:lstStyle/>
          <a:p>
            <a:r>
              <a:rPr lang="fr-FR" sz="2800" dirty="0" smtClean="0">
                <a:solidFill>
                  <a:schemeClr val="bg1"/>
                </a:solidFill>
              </a:rPr>
              <a:t>73%</a:t>
            </a:r>
            <a:endParaRPr lang="fr-FR" sz="2800" dirty="0">
              <a:solidFill>
                <a:schemeClr val="bg1"/>
              </a:solidFill>
            </a:endParaRPr>
          </a:p>
        </p:txBody>
      </p:sp>
    </p:spTree>
    <p:extLst>
      <p:ext uri="{BB962C8B-B14F-4D97-AF65-F5344CB8AC3E}">
        <p14:creationId xmlns:p14="http://schemas.microsoft.com/office/powerpoint/2010/main" val="401768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Participation aux tâches </a:t>
            </a:r>
            <a:r>
              <a:rPr lang="fr-FR" dirty="0" smtClean="0">
                <a:solidFill>
                  <a:srgbClr val="FF0000"/>
                </a:solidFill>
              </a:rPr>
              <a:t>ménagères (opinion)</a:t>
            </a:r>
            <a:endParaRPr lang="fr-FR" dirty="0"/>
          </a:p>
        </p:txBody>
      </p:sp>
      <p:sp>
        <p:nvSpPr>
          <p:cNvPr id="3" name="Espace réservé du contenu 2"/>
          <p:cNvSpPr>
            <a:spLocks noGrp="1"/>
          </p:cNvSpPr>
          <p:nvPr>
            <p:ph idx="1"/>
          </p:nvPr>
        </p:nvSpPr>
        <p:spPr>
          <a:xfrm>
            <a:off x="838200" y="1639883"/>
            <a:ext cx="10515600" cy="4351338"/>
          </a:xfrm>
        </p:spPr>
        <p:txBody>
          <a:bodyPr>
            <a:normAutofit/>
          </a:bodyPr>
          <a:lstStyle/>
          <a:p>
            <a:pPr marL="0" indent="0">
              <a:buNone/>
            </a:pPr>
            <a:r>
              <a:rPr lang="fr-FR" sz="3600" dirty="0" smtClean="0"/>
              <a:t>«</a:t>
            </a:r>
            <a:r>
              <a:rPr lang="fr-FR" sz="3600" dirty="0"/>
              <a:t> En général, en France et pas seulement chez toi, est-ce que </a:t>
            </a:r>
            <a:r>
              <a:rPr lang="fr-FR" sz="3600" u="sng" dirty="0"/>
              <a:t>tu penses </a:t>
            </a:r>
            <a:r>
              <a:rPr lang="fr-FR" sz="3600" dirty="0"/>
              <a:t>que les filles et les garçons participent autant aux tâches ménagères </a:t>
            </a:r>
            <a:r>
              <a:rPr lang="fr-FR" sz="3600" dirty="0" smtClean="0"/>
              <a:t>? »</a:t>
            </a:r>
            <a:endParaRPr lang="fr-FR" sz="3600" dirty="0"/>
          </a:p>
          <a:p>
            <a:endParaRPr lang="fr-FR" sz="3600" dirty="0" smtClean="0"/>
          </a:p>
          <a:p>
            <a:pPr lvl="1"/>
            <a:r>
              <a:rPr lang="fr-FR" sz="3200" dirty="0"/>
              <a:t>Oui, ils/elles participent </a:t>
            </a:r>
            <a:r>
              <a:rPr lang="fr-FR" sz="3200" dirty="0" smtClean="0"/>
              <a:t>autant</a:t>
            </a:r>
          </a:p>
          <a:p>
            <a:pPr lvl="1"/>
            <a:r>
              <a:rPr lang="fr-FR" sz="3200" dirty="0" smtClean="0"/>
              <a:t>Non</a:t>
            </a:r>
            <a:r>
              <a:rPr lang="fr-FR" sz="3200" dirty="0"/>
              <a:t>, les filles font </a:t>
            </a:r>
            <a:r>
              <a:rPr lang="fr-FR" sz="3200" dirty="0" smtClean="0"/>
              <a:t>plus</a:t>
            </a:r>
          </a:p>
          <a:p>
            <a:pPr lvl="1"/>
            <a:r>
              <a:rPr lang="fr-FR" sz="3200" dirty="0" smtClean="0"/>
              <a:t>Non</a:t>
            </a:r>
            <a:r>
              <a:rPr lang="fr-FR" sz="3200" dirty="0"/>
              <a:t>, les garçons font </a:t>
            </a:r>
            <a:r>
              <a:rPr lang="fr-FR" sz="3200" dirty="0" smtClean="0"/>
              <a:t>plus</a:t>
            </a:r>
          </a:p>
          <a:p>
            <a:pPr lvl="1"/>
            <a:r>
              <a:rPr lang="fr-FR" sz="3200" dirty="0" smtClean="0"/>
              <a:t>Je </a:t>
            </a:r>
            <a:r>
              <a:rPr lang="fr-FR" sz="3200" dirty="0"/>
              <a:t>ne sais pas</a:t>
            </a:r>
          </a:p>
        </p:txBody>
      </p:sp>
      <p:sp>
        <p:nvSpPr>
          <p:cNvPr id="4" name="Ellipse 3"/>
          <p:cNvSpPr/>
          <p:nvPr/>
        </p:nvSpPr>
        <p:spPr>
          <a:xfrm>
            <a:off x="7336464" y="3317358"/>
            <a:ext cx="4437322" cy="2008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Attention ! </a:t>
            </a:r>
          </a:p>
          <a:p>
            <a:pPr algn="ctr"/>
            <a:endParaRPr lang="fr-FR" dirty="0"/>
          </a:p>
          <a:p>
            <a:pPr algn="ctr"/>
            <a:r>
              <a:rPr lang="fr-FR" dirty="0" smtClean="0"/>
              <a:t>Question générale</a:t>
            </a:r>
          </a:p>
          <a:p>
            <a:pPr algn="ctr"/>
            <a:r>
              <a:rPr lang="fr-FR" dirty="0" smtClean="0"/>
              <a:t>Pas seulement sur les tâches ménagères </a:t>
            </a:r>
            <a:endParaRPr lang="fr-FR" dirty="0"/>
          </a:p>
        </p:txBody>
      </p:sp>
    </p:spTree>
    <p:extLst>
      <p:ext uri="{BB962C8B-B14F-4D97-AF65-F5344CB8AC3E}">
        <p14:creationId xmlns:p14="http://schemas.microsoft.com/office/powerpoint/2010/main" val="34884475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a:bodyPr>
          <a:lstStyle/>
          <a:p>
            <a:r>
              <a:rPr lang="fr-FR" sz="3600" dirty="0" smtClean="0">
                <a:solidFill>
                  <a:srgbClr val="FF0000"/>
                </a:solidFill>
              </a:rPr>
              <a:t>Participation aux tâches ménagères</a:t>
            </a:r>
            <a:endParaRPr lang="fr-FR" sz="3600" dirty="0">
              <a:solidFill>
                <a:srgbClr val="FF0000"/>
              </a:solidFill>
            </a:endParaRPr>
          </a:p>
        </p:txBody>
      </p:sp>
      <p:graphicFrame>
        <p:nvGraphicFramePr>
          <p:cNvPr id="7" name="Graphique 6"/>
          <p:cNvGraphicFramePr>
            <a:graphicFrameLocks/>
          </p:cNvGraphicFramePr>
          <p:nvPr>
            <p:extLst/>
          </p:nvPr>
        </p:nvGraphicFramePr>
        <p:xfrm>
          <a:off x="185738" y="1288914"/>
          <a:ext cx="11701462" cy="4571998"/>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7"/>
          <p:cNvSpPr txBox="1"/>
          <p:nvPr/>
        </p:nvSpPr>
        <p:spPr>
          <a:xfrm>
            <a:off x="2309785" y="4184506"/>
            <a:ext cx="1071127" cy="707886"/>
          </a:xfrm>
          <a:prstGeom prst="rect">
            <a:avLst/>
          </a:prstGeom>
          <a:noFill/>
        </p:spPr>
        <p:txBody>
          <a:bodyPr wrap="none" rtlCol="0">
            <a:spAutoFit/>
          </a:bodyPr>
          <a:lstStyle/>
          <a:p>
            <a:r>
              <a:rPr lang="fr-FR" sz="4000" dirty="0" smtClean="0">
                <a:solidFill>
                  <a:schemeClr val="bg1"/>
                </a:solidFill>
              </a:rPr>
              <a:t>39%</a:t>
            </a:r>
            <a:endParaRPr lang="fr-FR" sz="4000" dirty="0">
              <a:solidFill>
                <a:schemeClr val="bg1"/>
              </a:solidFill>
            </a:endParaRPr>
          </a:p>
        </p:txBody>
      </p:sp>
      <p:sp>
        <p:nvSpPr>
          <p:cNvPr id="9" name="ZoneTexte 8"/>
          <p:cNvSpPr txBox="1"/>
          <p:nvPr/>
        </p:nvSpPr>
        <p:spPr>
          <a:xfrm>
            <a:off x="5353023" y="4538449"/>
            <a:ext cx="1071127" cy="707886"/>
          </a:xfrm>
          <a:prstGeom prst="rect">
            <a:avLst/>
          </a:prstGeom>
          <a:noFill/>
        </p:spPr>
        <p:txBody>
          <a:bodyPr wrap="none" rtlCol="0">
            <a:spAutoFit/>
          </a:bodyPr>
          <a:lstStyle/>
          <a:p>
            <a:r>
              <a:rPr lang="fr-FR" sz="4000" dirty="0" smtClean="0">
                <a:solidFill>
                  <a:schemeClr val="bg1"/>
                </a:solidFill>
              </a:rPr>
              <a:t>19%</a:t>
            </a:r>
            <a:endParaRPr lang="fr-FR" sz="4000" dirty="0">
              <a:solidFill>
                <a:schemeClr val="bg1"/>
              </a:solidFill>
            </a:endParaRPr>
          </a:p>
        </p:txBody>
      </p:sp>
    </p:spTree>
    <p:extLst>
      <p:ext uri="{BB962C8B-B14F-4D97-AF65-F5344CB8AC3E}">
        <p14:creationId xmlns:p14="http://schemas.microsoft.com/office/powerpoint/2010/main" val="24856687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Différences d’éducation</a:t>
            </a:r>
            <a:endParaRPr lang="fr-FR" dirty="0"/>
          </a:p>
        </p:txBody>
      </p:sp>
      <p:sp>
        <p:nvSpPr>
          <p:cNvPr id="3" name="Espace réservé du contenu 2"/>
          <p:cNvSpPr>
            <a:spLocks noGrp="1"/>
          </p:cNvSpPr>
          <p:nvPr>
            <p:ph idx="1"/>
          </p:nvPr>
        </p:nvSpPr>
        <p:spPr/>
        <p:txBody>
          <a:bodyPr>
            <a:normAutofit/>
          </a:bodyPr>
          <a:lstStyle/>
          <a:p>
            <a:pPr marL="0" indent="0">
              <a:buNone/>
            </a:pPr>
            <a:r>
              <a:rPr lang="fr-FR" sz="3600" dirty="0" smtClean="0"/>
              <a:t>«</a:t>
            </a:r>
            <a:r>
              <a:rPr lang="fr-FR" sz="3600" dirty="0"/>
              <a:t> En général, en France et pas seulement chez toi, </a:t>
            </a:r>
            <a:r>
              <a:rPr lang="fr-FR" sz="3600" dirty="0" smtClean="0"/>
              <a:t/>
            </a:r>
            <a:br>
              <a:rPr lang="fr-FR" sz="3600" dirty="0" smtClean="0"/>
            </a:br>
            <a:r>
              <a:rPr lang="fr-FR" sz="3600" dirty="0" smtClean="0"/>
              <a:t>est-ce que tu </a:t>
            </a:r>
            <a:r>
              <a:rPr lang="fr-FR" sz="3600" dirty="0"/>
              <a:t>penses que les filles et les garçons sont éduqués de la même façon à la maison </a:t>
            </a:r>
            <a:r>
              <a:rPr lang="fr-FR" sz="3600" dirty="0" smtClean="0"/>
              <a:t>? »</a:t>
            </a:r>
          </a:p>
          <a:p>
            <a:pPr marL="0" indent="0">
              <a:buNone/>
            </a:pPr>
            <a:endParaRPr lang="fr-FR" sz="3600" dirty="0" smtClean="0"/>
          </a:p>
          <a:p>
            <a:pPr lvl="1"/>
            <a:r>
              <a:rPr lang="fr-FR" sz="3200" dirty="0" smtClean="0"/>
              <a:t>Oui</a:t>
            </a:r>
          </a:p>
          <a:p>
            <a:pPr lvl="1"/>
            <a:r>
              <a:rPr lang="fr-FR" sz="3200" dirty="0" smtClean="0"/>
              <a:t>Non</a:t>
            </a:r>
          </a:p>
          <a:p>
            <a:pPr lvl="1"/>
            <a:r>
              <a:rPr lang="fr-FR" sz="3200" dirty="0" smtClean="0"/>
              <a:t>Je </a:t>
            </a:r>
            <a:r>
              <a:rPr lang="fr-FR" sz="3200" dirty="0"/>
              <a:t>ne sais pas</a:t>
            </a:r>
          </a:p>
        </p:txBody>
      </p:sp>
    </p:spTree>
    <p:extLst>
      <p:ext uri="{BB962C8B-B14F-4D97-AF65-F5344CB8AC3E}">
        <p14:creationId xmlns:p14="http://schemas.microsoft.com/office/powerpoint/2010/main" val="41811642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phique 7"/>
          <p:cNvGraphicFramePr>
            <a:graphicFrameLocks/>
          </p:cNvGraphicFramePr>
          <p:nvPr>
            <p:extLst/>
          </p:nvPr>
        </p:nvGraphicFramePr>
        <p:xfrm>
          <a:off x="328613" y="1416675"/>
          <a:ext cx="11487150" cy="4500563"/>
        </p:xfrm>
        <a:graphic>
          <a:graphicData uri="http://schemas.openxmlformats.org/drawingml/2006/chart">
            <c:chart xmlns:c="http://schemas.openxmlformats.org/drawingml/2006/chart" xmlns:r="http://schemas.openxmlformats.org/officeDocument/2006/relationships" r:id="rId3"/>
          </a:graphicData>
        </a:graphic>
      </p:graphicFrame>
      <p:sp>
        <p:nvSpPr>
          <p:cNvPr id="5" name="Titre 4"/>
          <p:cNvSpPr>
            <a:spLocks noGrp="1"/>
          </p:cNvSpPr>
          <p:nvPr>
            <p:ph type="title"/>
          </p:nvPr>
        </p:nvSpPr>
        <p:spPr>
          <a:xfrm>
            <a:off x="838200" y="493715"/>
            <a:ext cx="10515600" cy="635000"/>
          </a:xfrm>
        </p:spPr>
        <p:txBody>
          <a:bodyPr>
            <a:normAutofit/>
          </a:bodyPr>
          <a:lstStyle/>
          <a:p>
            <a:r>
              <a:rPr lang="fr-FR" sz="3600" dirty="0">
                <a:solidFill>
                  <a:srgbClr val="FF0000"/>
                </a:solidFill>
              </a:rPr>
              <a:t>Différences </a:t>
            </a:r>
            <a:r>
              <a:rPr lang="fr-FR" sz="3600" dirty="0" smtClean="0">
                <a:solidFill>
                  <a:srgbClr val="FF0000"/>
                </a:solidFill>
              </a:rPr>
              <a:t>d’éducation entre filles et garçons</a:t>
            </a:r>
            <a:endParaRPr lang="fr-FR" sz="3600" dirty="0">
              <a:solidFill>
                <a:srgbClr val="FF0000"/>
              </a:solidFill>
            </a:endParaRPr>
          </a:p>
        </p:txBody>
      </p:sp>
      <p:sp>
        <p:nvSpPr>
          <p:cNvPr id="9" name="ZoneTexte 8"/>
          <p:cNvSpPr txBox="1"/>
          <p:nvPr/>
        </p:nvSpPr>
        <p:spPr>
          <a:xfrm>
            <a:off x="2309786" y="3666956"/>
            <a:ext cx="1071127" cy="707886"/>
          </a:xfrm>
          <a:prstGeom prst="rect">
            <a:avLst/>
          </a:prstGeom>
          <a:noFill/>
        </p:spPr>
        <p:txBody>
          <a:bodyPr wrap="none" rtlCol="0">
            <a:spAutoFit/>
          </a:bodyPr>
          <a:lstStyle/>
          <a:p>
            <a:r>
              <a:rPr lang="fr-FR" sz="4000" dirty="0" smtClean="0">
                <a:solidFill>
                  <a:schemeClr val="bg1"/>
                </a:solidFill>
              </a:rPr>
              <a:t>59%</a:t>
            </a:r>
            <a:endParaRPr lang="fr-FR" sz="4000" dirty="0">
              <a:solidFill>
                <a:schemeClr val="bg1"/>
              </a:solidFill>
            </a:endParaRPr>
          </a:p>
        </p:txBody>
      </p:sp>
      <p:sp>
        <p:nvSpPr>
          <p:cNvPr id="10" name="ZoneTexte 9"/>
          <p:cNvSpPr txBox="1"/>
          <p:nvPr/>
        </p:nvSpPr>
        <p:spPr>
          <a:xfrm>
            <a:off x="5176821" y="3819356"/>
            <a:ext cx="1071127" cy="707886"/>
          </a:xfrm>
          <a:prstGeom prst="rect">
            <a:avLst/>
          </a:prstGeom>
          <a:noFill/>
        </p:spPr>
        <p:txBody>
          <a:bodyPr wrap="none" rtlCol="0">
            <a:spAutoFit/>
          </a:bodyPr>
          <a:lstStyle/>
          <a:p>
            <a:r>
              <a:rPr lang="fr-FR" sz="4000" dirty="0" smtClean="0">
                <a:solidFill>
                  <a:schemeClr val="bg1"/>
                </a:solidFill>
              </a:rPr>
              <a:t>74%</a:t>
            </a:r>
            <a:endParaRPr lang="fr-FR" sz="4000" dirty="0">
              <a:solidFill>
                <a:schemeClr val="bg1"/>
              </a:solidFill>
            </a:endParaRPr>
          </a:p>
        </p:txBody>
      </p:sp>
    </p:spTree>
    <p:extLst>
      <p:ext uri="{BB962C8B-B14F-4D97-AF65-F5344CB8AC3E}">
        <p14:creationId xmlns:p14="http://schemas.microsoft.com/office/powerpoint/2010/main" val="7201651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a:bodyPr>
          <a:lstStyle/>
          <a:p>
            <a:r>
              <a:rPr lang="fr-FR" sz="3600" dirty="0">
                <a:solidFill>
                  <a:srgbClr val="FF0000"/>
                </a:solidFill>
              </a:rPr>
              <a:t>Différences </a:t>
            </a:r>
            <a:r>
              <a:rPr lang="fr-FR" sz="3600" dirty="0" smtClean="0">
                <a:solidFill>
                  <a:srgbClr val="FF0000"/>
                </a:solidFill>
              </a:rPr>
              <a:t>d’éducation, selon la situation des parents</a:t>
            </a:r>
            <a:endParaRPr lang="fr-FR" sz="3600" dirty="0">
              <a:solidFill>
                <a:srgbClr val="FF0000"/>
              </a:solidFill>
            </a:endParaRPr>
          </a:p>
        </p:txBody>
      </p:sp>
      <p:graphicFrame>
        <p:nvGraphicFramePr>
          <p:cNvPr id="10" name="Graphique 9"/>
          <p:cNvGraphicFramePr>
            <a:graphicFrameLocks/>
          </p:cNvGraphicFramePr>
          <p:nvPr>
            <p:extLst/>
          </p:nvPr>
        </p:nvGraphicFramePr>
        <p:xfrm>
          <a:off x="99237" y="1128715"/>
          <a:ext cx="12092763" cy="50006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88435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Conclusion</a:t>
            </a:r>
            <a:endParaRPr lang="fr-FR" dirty="0">
              <a:solidFill>
                <a:srgbClr val="FF0000"/>
              </a:solidFill>
            </a:endParaRPr>
          </a:p>
        </p:txBody>
      </p:sp>
      <p:sp>
        <p:nvSpPr>
          <p:cNvPr id="3" name="Espace réservé du contenu 2"/>
          <p:cNvSpPr>
            <a:spLocks noGrp="1"/>
          </p:cNvSpPr>
          <p:nvPr>
            <p:ph idx="1"/>
          </p:nvPr>
        </p:nvSpPr>
        <p:spPr/>
        <p:txBody>
          <a:bodyPr>
            <a:normAutofit/>
          </a:bodyPr>
          <a:lstStyle/>
          <a:p>
            <a:r>
              <a:rPr lang="fr-FR" dirty="0" smtClean="0"/>
              <a:t>Entre filles et garçons, un décalage dans les représentations</a:t>
            </a:r>
          </a:p>
          <a:p>
            <a:pPr lvl="1"/>
            <a:r>
              <a:rPr lang="fr-FR" dirty="0" smtClean="0"/>
              <a:t>Les garçons font moins souvent la vaisselle…</a:t>
            </a:r>
          </a:p>
          <a:p>
            <a:pPr lvl="1"/>
            <a:r>
              <a:rPr lang="fr-FR" dirty="0" smtClean="0"/>
              <a:t>Mais pensent plus souvent que la répartition des tâches est équitable</a:t>
            </a:r>
          </a:p>
          <a:p>
            <a:pPr lvl="1"/>
            <a:r>
              <a:rPr lang="fr-FR" dirty="0" smtClean="0"/>
              <a:t>Prolongement : et les autres types de tâches ménagères ?</a:t>
            </a:r>
          </a:p>
          <a:p>
            <a:pPr lvl="1"/>
            <a:endParaRPr lang="fr-FR" dirty="0" smtClean="0"/>
          </a:p>
          <a:p>
            <a:r>
              <a:rPr lang="fr-FR" dirty="0" smtClean="0"/>
              <a:t>Une résultat contre les idées reçues : </a:t>
            </a:r>
          </a:p>
          <a:p>
            <a:pPr lvl="1"/>
            <a:r>
              <a:rPr lang="fr-FR" dirty="0" smtClean="0"/>
              <a:t>Les garçons scolarisés à l’étranger participent davantage à la vaisselle</a:t>
            </a:r>
          </a:p>
          <a:p>
            <a:pPr lvl="1"/>
            <a:r>
              <a:rPr lang="fr-FR" dirty="0" smtClean="0"/>
              <a:t>Prolongement : analyser les questions d’opinion</a:t>
            </a:r>
            <a:endParaRPr lang="fr-FR" dirty="0"/>
          </a:p>
          <a:p>
            <a:endParaRPr lang="fr-FR" dirty="0" smtClean="0"/>
          </a:p>
        </p:txBody>
      </p:sp>
    </p:spTree>
    <p:extLst>
      <p:ext uri="{BB962C8B-B14F-4D97-AF65-F5344CB8AC3E}">
        <p14:creationId xmlns:p14="http://schemas.microsoft.com/office/powerpoint/2010/main" val="1762658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a:bodyPr>
          <a:lstStyle/>
          <a:p>
            <a:r>
              <a:rPr lang="fr-FR" sz="3600" dirty="0" smtClean="0">
                <a:solidFill>
                  <a:srgbClr val="FF0000"/>
                </a:solidFill>
              </a:rPr>
              <a:t>Population enquêtée</a:t>
            </a:r>
            <a:endParaRPr lang="fr-FR" sz="3600" dirty="0">
              <a:solidFill>
                <a:srgbClr val="FF0000"/>
              </a:solidFill>
            </a:endParaRPr>
          </a:p>
        </p:txBody>
      </p:sp>
      <p:grpSp>
        <p:nvGrpSpPr>
          <p:cNvPr id="4" name="Grouper"/>
          <p:cNvGrpSpPr/>
          <p:nvPr/>
        </p:nvGrpSpPr>
        <p:grpSpPr>
          <a:xfrm>
            <a:off x="817950" y="1418109"/>
            <a:ext cx="2520000" cy="1800000"/>
            <a:chOff x="0" y="0"/>
            <a:chExt cx="2756521" cy="2022475"/>
          </a:xfrm>
          <a:solidFill>
            <a:schemeClr val="accent2">
              <a:alpha val="38000"/>
            </a:schemeClr>
          </a:solidFill>
        </p:grpSpPr>
        <p:sp>
          <p:nvSpPr>
            <p:cNvPr id="7" name="Figure"/>
            <p:cNvSpPr/>
            <p:nvPr/>
          </p:nvSpPr>
          <p:spPr>
            <a:xfrm>
              <a:off x="1383333" y="0"/>
              <a:ext cx="1373188" cy="20224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805" y="21600"/>
                  </a:lnTo>
                  <a:lnTo>
                    <a:pt x="11805" y="17887"/>
                  </a:lnTo>
                  <a:lnTo>
                    <a:pt x="14564" y="17887"/>
                  </a:lnTo>
                  <a:lnTo>
                    <a:pt x="14564" y="21600"/>
                  </a:lnTo>
                  <a:lnTo>
                    <a:pt x="21600" y="21600"/>
                  </a:lnTo>
                  <a:lnTo>
                    <a:pt x="21600" y="0"/>
                  </a:lnTo>
                  <a:lnTo>
                    <a:pt x="0" y="0"/>
                  </a:lnTo>
                  <a:close/>
                  <a:moveTo>
                    <a:pt x="2260" y="1708"/>
                  </a:moveTo>
                  <a:lnTo>
                    <a:pt x="5019" y="1708"/>
                  </a:lnTo>
                  <a:lnTo>
                    <a:pt x="5019" y="3582"/>
                  </a:lnTo>
                  <a:lnTo>
                    <a:pt x="2260" y="3582"/>
                  </a:lnTo>
                  <a:lnTo>
                    <a:pt x="2260" y="1708"/>
                  </a:lnTo>
                  <a:close/>
                  <a:moveTo>
                    <a:pt x="7023" y="1708"/>
                  </a:moveTo>
                  <a:lnTo>
                    <a:pt x="9789" y="1708"/>
                  </a:lnTo>
                  <a:lnTo>
                    <a:pt x="9789" y="3582"/>
                  </a:lnTo>
                  <a:lnTo>
                    <a:pt x="7023" y="3582"/>
                  </a:lnTo>
                  <a:lnTo>
                    <a:pt x="7023" y="1708"/>
                  </a:lnTo>
                  <a:close/>
                  <a:moveTo>
                    <a:pt x="11805" y="1708"/>
                  </a:moveTo>
                  <a:lnTo>
                    <a:pt x="14564" y="1708"/>
                  </a:lnTo>
                  <a:lnTo>
                    <a:pt x="14564" y="3582"/>
                  </a:lnTo>
                  <a:lnTo>
                    <a:pt x="11805" y="3582"/>
                  </a:lnTo>
                  <a:lnTo>
                    <a:pt x="11805" y="1708"/>
                  </a:lnTo>
                  <a:close/>
                  <a:moveTo>
                    <a:pt x="16581" y="1708"/>
                  </a:moveTo>
                  <a:lnTo>
                    <a:pt x="19334" y="1708"/>
                  </a:lnTo>
                  <a:lnTo>
                    <a:pt x="19334" y="3582"/>
                  </a:lnTo>
                  <a:lnTo>
                    <a:pt x="16581" y="3582"/>
                  </a:lnTo>
                  <a:lnTo>
                    <a:pt x="16581" y="1708"/>
                  </a:lnTo>
                  <a:close/>
                  <a:moveTo>
                    <a:pt x="2260" y="4989"/>
                  </a:moveTo>
                  <a:lnTo>
                    <a:pt x="5019" y="4989"/>
                  </a:lnTo>
                  <a:lnTo>
                    <a:pt x="5019" y="6867"/>
                  </a:lnTo>
                  <a:lnTo>
                    <a:pt x="2260" y="6867"/>
                  </a:lnTo>
                  <a:lnTo>
                    <a:pt x="2260" y="4989"/>
                  </a:lnTo>
                  <a:close/>
                  <a:moveTo>
                    <a:pt x="7023" y="4989"/>
                  </a:moveTo>
                  <a:lnTo>
                    <a:pt x="9789" y="4989"/>
                  </a:lnTo>
                  <a:lnTo>
                    <a:pt x="9789" y="6867"/>
                  </a:lnTo>
                  <a:lnTo>
                    <a:pt x="7023" y="6867"/>
                  </a:lnTo>
                  <a:lnTo>
                    <a:pt x="7023" y="4989"/>
                  </a:lnTo>
                  <a:close/>
                  <a:moveTo>
                    <a:pt x="11805" y="4989"/>
                  </a:moveTo>
                  <a:lnTo>
                    <a:pt x="14564" y="4989"/>
                  </a:lnTo>
                  <a:lnTo>
                    <a:pt x="14564" y="6867"/>
                  </a:lnTo>
                  <a:lnTo>
                    <a:pt x="11805" y="6867"/>
                  </a:lnTo>
                  <a:lnTo>
                    <a:pt x="11805" y="4989"/>
                  </a:lnTo>
                  <a:close/>
                  <a:moveTo>
                    <a:pt x="16581" y="4989"/>
                  </a:moveTo>
                  <a:lnTo>
                    <a:pt x="19334" y="4989"/>
                  </a:lnTo>
                  <a:lnTo>
                    <a:pt x="19334" y="6867"/>
                  </a:lnTo>
                  <a:lnTo>
                    <a:pt x="16581" y="6867"/>
                  </a:lnTo>
                  <a:lnTo>
                    <a:pt x="16581" y="4989"/>
                  </a:lnTo>
                  <a:close/>
                  <a:moveTo>
                    <a:pt x="2260" y="8270"/>
                  </a:moveTo>
                  <a:lnTo>
                    <a:pt x="5019" y="8270"/>
                  </a:lnTo>
                  <a:lnTo>
                    <a:pt x="5019" y="10151"/>
                  </a:lnTo>
                  <a:lnTo>
                    <a:pt x="2260" y="10151"/>
                  </a:lnTo>
                  <a:lnTo>
                    <a:pt x="2260" y="8270"/>
                  </a:lnTo>
                  <a:close/>
                  <a:moveTo>
                    <a:pt x="7023" y="8270"/>
                  </a:moveTo>
                  <a:lnTo>
                    <a:pt x="9789" y="8270"/>
                  </a:lnTo>
                  <a:lnTo>
                    <a:pt x="9789" y="10151"/>
                  </a:lnTo>
                  <a:lnTo>
                    <a:pt x="7023" y="10151"/>
                  </a:lnTo>
                  <a:lnTo>
                    <a:pt x="7023" y="8270"/>
                  </a:lnTo>
                  <a:close/>
                  <a:moveTo>
                    <a:pt x="11805" y="8270"/>
                  </a:moveTo>
                  <a:lnTo>
                    <a:pt x="14564" y="8270"/>
                  </a:lnTo>
                  <a:lnTo>
                    <a:pt x="14564" y="10151"/>
                  </a:lnTo>
                  <a:lnTo>
                    <a:pt x="11805" y="10151"/>
                  </a:lnTo>
                  <a:lnTo>
                    <a:pt x="11805" y="8270"/>
                  </a:lnTo>
                  <a:close/>
                  <a:moveTo>
                    <a:pt x="16581" y="8270"/>
                  </a:moveTo>
                  <a:lnTo>
                    <a:pt x="19334" y="8270"/>
                  </a:lnTo>
                  <a:lnTo>
                    <a:pt x="19334" y="10151"/>
                  </a:lnTo>
                  <a:lnTo>
                    <a:pt x="16581" y="10151"/>
                  </a:lnTo>
                  <a:lnTo>
                    <a:pt x="16581" y="8270"/>
                  </a:lnTo>
                  <a:close/>
                  <a:moveTo>
                    <a:pt x="2260" y="11554"/>
                  </a:moveTo>
                  <a:lnTo>
                    <a:pt x="5019" y="11554"/>
                  </a:lnTo>
                  <a:lnTo>
                    <a:pt x="5019" y="13428"/>
                  </a:lnTo>
                  <a:lnTo>
                    <a:pt x="2260" y="13428"/>
                  </a:lnTo>
                  <a:lnTo>
                    <a:pt x="2260" y="11554"/>
                  </a:lnTo>
                  <a:close/>
                  <a:moveTo>
                    <a:pt x="7023" y="11554"/>
                  </a:moveTo>
                  <a:lnTo>
                    <a:pt x="9789" y="11554"/>
                  </a:lnTo>
                  <a:lnTo>
                    <a:pt x="9789" y="13428"/>
                  </a:lnTo>
                  <a:lnTo>
                    <a:pt x="7023" y="13428"/>
                  </a:lnTo>
                  <a:lnTo>
                    <a:pt x="7023" y="11554"/>
                  </a:lnTo>
                  <a:close/>
                  <a:moveTo>
                    <a:pt x="11805" y="11554"/>
                  </a:moveTo>
                  <a:lnTo>
                    <a:pt x="14564" y="11554"/>
                  </a:lnTo>
                  <a:lnTo>
                    <a:pt x="14564" y="13428"/>
                  </a:lnTo>
                  <a:lnTo>
                    <a:pt x="11805" y="13428"/>
                  </a:lnTo>
                  <a:lnTo>
                    <a:pt x="11805" y="11554"/>
                  </a:lnTo>
                  <a:close/>
                  <a:moveTo>
                    <a:pt x="16581" y="11554"/>
                  </a:moveTo>
                  <a:lnTo>
                    <a:pt x="19334" y="11554"/>
                  </a:lnTo>
                  <a:lnTo>
                    <a:pt x="19334" y="13428"/>
                  </a:lnTo>
                  <a:lnTo>
                    <a:pt x="16581" y="13428"/>
                  </a:lnTo>
                  <a:lnTo>
                    <a:pt x="16581" y="11554"/>
                  </a:lnTo>
                  <a:close/>
                  <a:moveTo>
                    <a:pt x="2260" y="14839"/>
                  </a:moveTo>
                  <a:lnTo>
                    <a:pt x="5019" y="14839"/>
                  </a:lnTo>
                  <a:lnTo>
                    <a:pt x="5019" y="16717"/>
                  </a:lnTo>
                  <a:lnTo>
                    <a:pt x="2260" y="16717"/>
                  </a:lnTo>
                  <a:lnTo>
                    <a:pt x="2260" y="14839"/>
                  </a:lnTo>
                  <a:close/>
                  <a:moveTo>
                    <a:pt x="7023" y="14839"/>
                  </a:moveTo>
                  <a:lnTo>
                    <a:pt x="9789" y="14839"/>
                  </a:lnTo>
                  <a:lnTo>
                    <a:pt x="9789" y="16717"/>
                  </a:lnTo>
                  <a:lnTo>
                    <a:pt x="7023" y="16717"/>
                  </a:lnTo>
                  <a:lnTo>
                    <a:pt x="7023" y="14839"/>
                  </a:lnTo>
                  <a:close/>
                  <a:moveTo>
                    <a:pt x="11805" y="14839"/>
                  </a:moveTo>
                  <a:lnTo>
                    <a:pt x="14564" y="14839"/>
                  </a:lnTo>
                  <a:lnTo>
                    <a:pt x="14564" y="16717"/>
                  </a:lnTo>
                  <a:lnTo>
                    <a:pt x="11805" y="16717"/>
                  </a:lnTo>
                  <a:lnTo>
                    <a:pt x="11805" y="14839"/>
                  </a:lnTo>
                  <a:close/>
                  <a:moveTo>
                    <a:pt x="16581" y="14839"/>
                  </a:moveTo>
                  <a:lnTo>
                    <a:pt x="19334" y="14839"/>
                  </a:lnTo>
                  <a:lnTo>
                    <a:pt x="19334" y="16717"/>
                  </a:lnTo>
                  <a:lnTo>
                    <a:pt x="16581" y="16717"/>
                  </a:lnTo>
                  <a:lnTo>
                    <a:pt x="16581" y="14839"/>
                  </a:lnTo>
                  <a:close/>
                </a:path>
              </a:pathLst>
            </a:custGeom>
            <a:grpFill/>
            <a:ln w="25400" cap="flat">
              <a:solidFill>
                <a:schemeClr val="accent2"/>
              </a:solidFill>
              <a:prstDash val="solid"/>
              <a:round/>
            </a:ln>
            <a:effectLst/>
          </p:spPr>
          <p:txBody>
            <a:bodyPr wrap="square" lIns="45719" tIns="45719" rIns="45719" bIns="45719" numCol="1" anchor="t">
              <a:noAutofit/>
            </a:bodyPr>
            <a:lstStyle/>
            <a:p>
              <a:endParaRPr>
                <a:solidFill>
                  <a:srgbClr val="0098A1"/>
                </a:solidFill>
              </a:endParaRPr>
            </a:p>
          </p:txBody>
        </p:sp>
        <p:sp>
          <p:nvSpPr>
            <p:cNvPr id="8" name="Rectangle"/>
            <p:cNvSpPr/>
            <p:nvPr/>
          </p:nvSpPr>
          <p:spPr>
            <a:xfrm>
              <a:off x="0" y="475677"/>
              <a:ext cx="1379141" cy="1546798"/>
            </a:xfrm>
            <a:prstGeom prst="rect">
              <a:avLst/>
            </a:prstGeom>
            <a:grpFill/>
            <a:ln w="25400" cap="flat">
              <a:solidFill>
                <a:schemeClr val="accent2"/>
              </a:solidFill>
              <a:prstDash val="solid"/>
              <a:round/>
            </a:ln>
            <a:effectLst/>
          </p:spPr>
          <p:txBody>
            <a:bodyPr wrap="square" lIns="45719" tIns="45719" rIns="45719" bIns="45719" numCol="1" anchor="ctr" anchorCtr="0">
              <a:noAutofit/>
            </a:bodyPr>
            <a:lstStyle/>
            <a:p>
              <a:pPr algn="ctr"/>
              <a:r>
                <a:rPr lang="fr-FR" sz="1600" dirty="0" smtClean="0">
                  <a:ln>
                    <a:solidFill>
                      <a:schemeClr val="tx1"/>
                    </a:solidFill>
                  </a:ln>
                  <a:solidFill>
                    <a:srgbClr val="0098A1"/>
                  </a:solidFill>
                  <a:latin typeface="+mj-lt"/>
                </a:rPr>
                <a:t>Collège</a:t>
              </a:r>
            </a:p>
            <a:p>
              <a:pPr algn="ctr"/>
              <a:r>
                <a:rPr lang="fr-FR" sz="1600" dirty="0" smtClean="0">
                  <a:ln>
                    <a:solidFill>
                      <a:schemeClr val="tx1"/>
                    </a:solidFill>
                  </a:ln>
                  <a:solidFill>
                    <a:srgbClr val="0098A1"/>
                  </a:solidFill>
                  <a:latin typeface="+mj-lt"/>
                </a:rPr>
                <a:t>Miriam </a:t>
              </a:r>
              <a:r>
                <a:rPr lang="fr-FR" sz="1600" dirty="0" err="1" smtClean="0">
                  <a:ln>
                    <a:solidFill>
                      <a:schemeClr val="tx1"/>
                    </a:solidFill>
                  </a:ln>
                  <a:solidFill>
                    <a:srgbClr val="0098A1"/>
                  </a:solidFill>
                  <a:latin typeface="+mj-lt"/>
                </a:rPr>
                <a:t>Makeba</a:t>
              </a:r>
              <a:endParaRPr sz="1600" dirty="0">
                <a:ln>
                  <a:solidFill>
                    <a:schemeClr val="tx1"/>
                  </a:solidFill>
                </a:ln>
                <a:solidFill>
                  <a:srgbClr val="0098A1"/>
                </a:solidFill>
                <a:latin typeface="+mj-lt"/>
              </a:endParaRPr>
            </a:p>
          </p:txBody>
        </p:sp>
      </p:grpSp>
      <p:sp>
        <p:nvSpPr>
          <p:cNvPr id="15" name="ZoneTexte 14"/>
          <p:cNvSpPr txBox="1"/>
          <p:nvPr/>
        </p:nvSpPr>
        <p:spPr>
          <a:xfrm>
            <a:off x="4701928" y="3248736"/>
            <a:ext cx="2520000" cy="877163"/>
          </a:xfrm>
          <a:prstGeom prst="rect">
            <a:avLst/>
          </a:prstGeom>
          <a:noFill/>
          <a:ln w="38100">
            <a:solidFill>
              <a:schemeClr val="accent6"/>
            </a:solidFill>
          </a:ln>
        </p:spPr>
        <p:txBody>
          <a:bodyPr wrap="square" rtlCol="0">
            <a:spAutoFit/>
          </a:bodyPr>
          <a:lstStyle/>
          <a:p>
            <a:r>
              <a:rPr lang="fr-FR" sz="1700" dirty="0" smtClean="0">
                <a:solidFill>
                  <a:srgbClr val="37424A"/>
                </a:solidFill>
                <a:latin typeface="Calibri Light" panose="020F0302020204030204" pitchFamily="34" charset="0"/>
                <a:cs typeface="Calibri Light" panose="020F0302020204030204" pitchFamily="34" charset="0"/>
              </a:rPr>
              <a:t>Nombre d’élèves : 1265</a:t>
            </a:r>
          </a:p>
          <a:p>
            <a:pPr defTabSz="360000"/>
            <a:r>
              <a:rPr lang="fr-FR" sz="1700" b="0" dirty="0" smtClean="0">
                <a:solidFill>
                  <a:srgbClr val="37424A"/>
                </a:solidFill>
                <a:latin typeface="Calibri Light" panose="020F0302020204030204" pitchFamily="34" charset="0"/>
                <a:cs typeface="Calibri Light" panose="020F0302020204030204" pitchFamily="34" charset="0"/>
              </a:rPr>
              <a:t>Nombre d’</a:t>
            </a:r>
            <a:r>
              <a:rPr lang="fr-FR" sz="1700" dirty="0" smtClean="0">
                <a:solidFill>
                  <a:srgbClr val="37424A"/>
                </a:solidFill>
                <a:latin typeface="Calibri Light" panose="020F0302020204030204" pitchFamily="34" charset="0"/>
                <a:cs typeface="Calibri Light" panose="020F0302020204030204" pitchFamily="34" charset="0"/>
              </a:rPr>
              <a:t>e</a:t>
            </a:r>
            <a:r>
              <a:rPr lang="fr-FR" sz="1700" b="0" dirty="0" smtClean="0">
                <a:solidFill>
                  <a:srgbClr val="37424A"/>
                </a:solidFill>
                <a:latin typeface="Calibri Light" panose="020F0302020204030204" pitchFamily="34" charset="0"/>
                <a:cs typeface="Calibri Light" panose="020F0302020204030204" pitchFamily="34" charset="0"/>
              </a:rPr>
              <a:t>nquêtés : 340</a:t>
            </a:r>
          </a:p>
          <a:p>
            <a:pPr defTabSz="360000"/>
            <a:r>
              <a:rPr lang="fr-FR" sz="1700" b="1" dirty="0" smtClean="0">
                <a:solidFill>
                  <a:srgbClr val="37424A"/>
                </a:solidFill>
                <a:latin typeface="Calibri Light" panose="020F0302020204030204" pitchFamily="34" charset="0"/>
                <a:cs typeface="Calibri Light" panose="020F0302020204030204" pitchFamily="34" charset="0"/>
              </a:rPr>
              <a:t>Taux de participation : 27%</a:t>
            </a:r>
            <a:endParaRPr lang="fr-FR" sz="1700" b="1" dirty="0">
              <a:solidFill>
                <a:srgbClr val="37424A"/>
              </a:solidFill>
              <a:latin typeface="Calibri Light" panose="020F0302020204030204" pitchFamily="34" charset="0"/>
              <a:cs typeface="Calibri Light" panose="020F0302020204030204" pitchFamily="34" charset="0"/>
            </a:endParaRPr>
          </a:p>
        </p:txBody>
      </p:sp>
      <p:sp>
        <p:nvSpPr>
          <p:cNvPr id="16" name="ZoneTexte 15"/>
          <p:cNvSpPr txBox="1"/>
          <p:nvPr/>
        </p:nvSpPr>
        <p:spPr>
          <a:xfrm>
            <a:off x="8518220" y="3248736"/>
            <a:ext cx="2520805" cy="900000"/>
          </a:xfrm>
          <a:prstGeom prst="rect">
            <a:avLst/>
          </a:prstGeom>
          <a:noFill/>
          <a:ln w="38100">
            <a:solidFill>
              <a:schemeClr val="accent4"/>
            </a:solidFill>
          </a:ln>
        </p:spPr>
        <p:txBody>
          <a:bodyPr wrap="square" rtlCol="0">
            <a:spAutoFit/>
          </a:bodyPr>
          <a:lstStyle/>
          <a:p>
            <a:r>
              <a:rPr lang="fr-FR" sz="1700" dirty="0" smtClean="0">
                <a:solidFill>
                  <a:srgbClr val="37424A"/>
                </a:solidFill>
                <a:latin typeface="Calibri Light" panose="020F0302020204030204" pitchFamily="34" charset="0"/>
                <a:cs typeface="Calibri Light" panose="020F0302020204030204" pitchFamily="34" charset="0"/>
              </a:rPr>
              <a:t>Nombre d’élèves : </a:t>
            </a:r>
            <a:r>
              <a:rPr lang="fr-FR" sz="1700" b="0" dirty="0" smtClean="0">
                <a:solidFill>
                  <a:srgbClr val="37424A"/>
                </a:solidFill>
                <a:latin typeface="Calibri Light" panose="020F0302020204030204" pitchFamily="34" charset="0"/>
                <a:cs typeface="Calibri Light" panose="020F0302020204030204" pitchFamily="34" charset="0"/>
              </a:rPr>
              <a:t>687</a:t>
            </a:r>
          </a:p>
          <a:p>
            <a:pPr defTabSz="360000"/>
            <a:r>
              <a:rPr lang="fr-FR" sz="1700" dirty="0" smtClean="0">
                <a:solidFill>
                  <a:srgbClr val="37424A"/>
                </a:solidFill>
                <a:latin typeface="Calibri Light" panose="020F0302020204030204" pitchFamily="34" charset="0"/>
                <a:cs typeface="Calibri Light" panose="020F0302020204030204" pitchFamily="34" charset="0"/>
              </a:rPr>
              <a:t>Nombre d’enquêtés : 97</a:t>
            </a:r>
          </a:p>
          <a:p>
            <a:pPr defTabSz="360000"/>
            <a:r>
              <a:rPr lang="fr-FR" sz="1700" b="1" dirty="0" smtClean="0">
                <a:solidFill>
                  <a:srgbClr val="37424A"/>
                </a:solidFill>
                <a:latin typeface="Calibri Light" panose="020F0302020204030204" pitchFamily="34" charset="0"/>
                <a:cs typeface="Calibri Light" panose="020F0302020204030204" pitchFamily="34" charset="0"/>
              </a:rPr>
              <a:t>Taux de participation : 14%</a:t>
            </a:r>
            <a:endParaRPr lang="fr-FR" sz="1700" b="1" dirty="0">
              <a:solidFill>
                <a:srgbClr val="37424A"/>
              </a:solidFill>
              <a:latin typeface="Calibri Light" panose="020F0302020204030204" pitchFamily="34" charset="0"/>
              <a:cs typeface="Calibri Light" panose="020F0302020204030204" pitchFamily="34" charset="0"/>
            </a:endParaRPr>
          </a:p>
        </p:txBody>
      </p:sp>
      <p:sp>
        <p:nvSpPr>
          <p:cNvPr id="17" name="ZoneTexte 16"/>
          <p:cNvSpPr txBox="1"/>
          <p:nvPr/>
        </p:nvSpPr>
        <p:spPr>
          <a:xfrm>
            <a:off x="817950" y="3229887"/>
            <a:ext cx="2520000" cy="900000"/>
          </a:xfrm>
          <a:prstGeom prst="rect">
            <a:avLst/>
          </a:prstGeom>
          <a:noFill/>
          <a:ln w="38100">
            <a:solidFill>
              <a:schemeClr val="accent2"/>
            </a:solidFill>
          </a:ln>
        </p:spPr>
        <p:txBody>
          <a:bodyPr wrap="square" rtlCol="0">
            <a:spAutoFit/>
          </a:bodyPr>
          <a:lstStyle/>
          <a:p>
            <a:r>
              <a:rPr lang="fr-FR" sz="1700" dirty="0" smtClean="0">
                <a:solidFill>
                  <a:srgbClr val="37424A"/>
                </a:solidFill>
                <a:latin typeface="Calibri Light" panose="020F0302020204030204" pitchFamily="34" charset="0"/>
                <a:cs typeface="Calibri Light" panose="020F0302020204030204" pitchFamily="34" charset="0"/>
              </a:rPr>
              <a:t>Nombre d’élèves : </a:t>
            </a:r>
            <a:r>
              <a:rPr lang="fr-FR" sz="1700" b="0" dirty="0" smtClean="0">
                <a:solidFill>
                  <a:srgbClr val="37424A"/>
                </a:solidFill>
                <a:latin typeface="Calibri Light" panose="020F0302020204030204" pitchFamily="34" charset="0"/>
                <a:cs typeface="Calibri Light" panose="020F0302020204030204" pitchFamily="34" charset="0"/>
              </a:rPr>
              <a:t>399</a:t>
            </a:r>
          </a:p>
          <a:p>
            <a:pPr defTabSz="360000"/>
            <a:r>
              <a:rPr lang="fr-FR" sz="1700" dirty="0" smtClean="0">
                <a:solidFill>
                  <a:srgbClr val="37424A"/>
                </a:solidFill>
                <a:latin typeface="Calibri Light" panose="020F0302020204030204" pitchFamily="34" charset="0"/>
                <a:cs typeface="Calibri Light" panose="020F0302020204030204" pitchFamily="34" charset="0"/>
              </a:rPr>
              <a:t>Nombre d’enquêtés : 330</a:t>
            </a:r>
          </a:p>
          <a:p>
            <a:pPr defTabSz="360000"/>
            <a:r>
              <a:rPr lang="fr-FR" sz="1700" b="1" dirty="0" smtClean="0">
                <a:solidFill>
                  <a:srgbClr val="37424A"/>
                </a:solidFill>
                <a:latin typeface="Calibri Light" panose="020F0302020204030204" pitchFamily="34" charset="0"/>
                <a:cs typeface="Calibri Light" panose="020F0302020204030204" pitchFamily="34" charset="0"/>
              </a:rPr>
              <a:t>Taux de participation : 82%</a:t>
            </a:r>
            <a:endParaRPr lang="fr-FR" sz="1700" b="1" dirty="0">
              <a:solidFill>
                <a:srgbClr val="37424A"/>
              </a:solidFill>
              <a:latin typeface="Calibri Light" panose="020F0302020204030204" pitchFamily="34" charset="0"/>
              <a:cs typeface="Calibri Light" panose="020F0302020204030204" pitchFamily="34" charset="0"/>
            </a:endParaRPr>
          </a:p>
        </p:txBody>
      </p:sp>
      <p:grpSp>
        <p:nvGrpSpPr>
          <p:cNvPr id="18" name="Grouper"/>
          <p:cNvGrpSpPr/>
          <p:nvPr/>
        </p:nvGrpSpPr>
        <p:grpSpPr>
          <a:xfrm>
            <a:off x="4701928" y="1437870"/>
            <a:ext cx="2520000" cy="1800000"/>
            <a:chOff x="0" y="0"/>
            <a:chExt cx="2756521" cy="2022475"/>
          </a:xfrm>
          <a:solidFill>
            <a:schemeClr val="accent6">
              <a:lumMod val="40000"/>
              <a:lumOff val="60000"/>
              <a:alpha val="68000"/>
            </a:schemeClr>
          </a:solidFill>
        </p:grpSpPr>
        <p:sp>
          <p:nvSpPr>
            <p:cNvPr id="19" name="Figure"/>
            <p:cNvSpPr/>
            <p:nvPr/>
          </p:nvSpPr>
          <p:spPr>
            <a:xfrm>
              <a:off x="1383333" y="0"/>
              <a:ext cx="1373188" cy="20224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805" y="21600"/>
                  </a:lnTo>
                  <a:lnTo>
                    <a:pt x="11805" y="17887"/>
                  </a:lnTo>
                  <a:lnTo>
                    <a:pt x="14564" y="17887"/>
                  </a:lnTo>
                  <a:lnTo>
                    <a:pt x="14564" y="21600"/>
                  </a:lnTo>
                  <a:lnTo>
                    <a:pt x="21600" y="21600"/>
                  </a:lnTo>
                  <a:lnTo>
                    <a:pt x="21600" y="0"/>
                  </a:lnTo>
                  <a:lnTo>
                    <a:pt x="0" y="0"/>
                  </a:lnTo>
                  <a:close/>
                  <a:moveTo>
                    <a:pt x="2260" y="1708"/>
                  </a:moveTo>
                  <a:lnTo>
                    <a:pt x="5019" y="1708"/>
                  </a:lnTo>
                  <a:lnTo>
                    <a:pt x="5019" y="3582"/>
                  </a:lnTo>
                  <a:lnTo>
                    <a:pt x="2260" y="3582"/>
                  </a:lnTo>
                  <a:lnTo>
                    <a:pt x="2260" y="1708"/>
                  </a:lnTo>
                  <a:close/>
                  <a:moveTo>
                    <a:pt x="7023" y="1708"/>
                  </a:moveTo>
                  <a:lnTo>
                    <a:pt x="9789" y="1708"/>
                  </a:lnTo>
                  <a:lnTo>
                    <a:pt x="9789" y="3582"/>
                  </a:lnTo>
                  <a:lnTo>
                    <a:pt x="7023" y="3582"/>
                  </a:lnTo>
                  <a:lnTo>
                    <a:pt x="7023" y="1708"/>
                  </a:lnTo>
                  <a:close/>
                  <a:moveTo>
                    <a:pt x="11805" y="1708"/>
                  </a:moveTo>
                  <a:lnTo>
                    <a:pt x="14564" y="1708"/>
                  </a:lnTo>
                  <a:lnTo>
                    <a:pt x="14564" y="3582"/>
                  </a:lnTo>
                  <a:lnTo>
                    <a:pt x="11805" y="3582"/>
                  </a:lnTo>
                  <a:lnTo>
                    <a:pt x="11805" y="1708"/>
                  </a:lnTo>
                  <a:close/>
                  <a:moveTo>
                    <a:pt x="16581" y="1708"/>
                  </a:moveTo>
                  <a:lnTo>
                    <a:pt x="19334" y="1708"/>
                  </a:lnTo>
                  <a:lnTo>
                    <a:pt x="19334" y="3582"/>
                  </a:lnTo>
                  <a:lnTo>
                    <a:pt x="16581" y="3582"/>
                  </a:lnTo>
                  <a:lnTo>
                    <a:pt x="16581" y="1708"/>
                  </a:lnTo>
                  <a:close/>
                  <a:moveTo>
                    <a:pt x="2260" y="4989"/>
                  </a:moveTo>
                  <a:lnTo>
                    <a:pt x="5019" y="4989"/>
                  </a:lnTo>
                  <a:lnTo>
                    <a:pt x="5019" y="6867"/>
                  </a:lnTo>
                  <a:lnTo>
                    <a:pt x="2260" y="6867"/>
                  </a:lnTo>
                  <a:lnTo>
                    <a:pt x="2260" y="4989"/>
                  </a:lnTo>
                  <a:close/>
                  <a:moveTo>
                    <a:pt x="7023" y="4989"/>
                  </a:moveTo>
                  <a:lnTo>
                    <a:pt x="9789" y="4989"/>
                  </a:lnTo>
                  <a:lnTo>
                    <a:pt x="9789" y="6867"/>
                  </a:lnTo>
                  <a:lnTo>
                    <a:pt x="7023" y="6867"/>
                  </a:lnTo>
                  <a:lnTo>
                    <a:pt x="7023" y="4989"/>
                  </a:lnTo>
                  <a:close/>
                  <a:moveTo>
                    <a:pt x="11805" y="4989"/>
                  </a:moveTo>
                  <a:lnTo>
                    <a:pt x="14564" y="4989"/>
                  </a:lnTo>
                  <a:lnTo>
                    <a:pt x="14564" y="6867"/>
                  </a:lnTo>
                  <a:lnTo>
                    <a:pt x="11805" y="6867"/>
                  </a:lnTo>
                  <a:lnTo>
                    <a:pt x="11805" y="4989"/>
                  </a:lnTo>
                  <a:close/>
                  <a:moveTo>
                    <a:pt x="16581" y="4989"/>
                  </a:moveTo>
                  <a:lnTo>
                    <a:pt x="19334" y="4989"/>
                  </a:lnTo>
                  <a:lnTo>
                    <a:pt x="19334" y="6867"/>
                  </a:lnTo>
                  <a:lnTo>
                    <a:pt x="16581" y="6867"/>
                  </a:lnTo>
                  <a:lnTo>
                    <a:pt x="16581" y="4989"/>
                  </a:lnTo>
                  <a:close/>
                  <a:moveTo>
                    <a:pt x="2260" y="8270"/>
                  </a:moveTo>
                  <a:lnTo>
                    <a:pt x="5019" y="8270"/>
                  </a:lnTo>
                  <a:lnTo>
                    <a:pt x="5019" y="10151"/>
                  </a:lnTo>
                  <a:lnTo>
                    <a:pt x="2260" y="10151"/>
                  </a:lnTo>
                  <a:lnTo>
                    <a:pt x="2260" y="8270"/>
                  </a:lnTo>
                  <a:close/>
                  <a:moveTo>
                    <a:pt x="7023" y="8270"/>
                  </a:moveTo>
                  <a:lnTo>
                    <a:pt x="9789" y="8270"/>
                  </a:lnTo>
                  <a:lnTo>
                    <a:pt x="9789" y="10151"/>
                  </a:lnTo>
                  <a:lnTo>
                    <a:pt x="7023" y="10151"/>
                  </a:lnTo>
                  <a:lnTo>
                    <a:pt x="7023" y="8270"/>
                  </a:lnTo>
                  <a:close/>
                  <a:moveTo>
                    <a:pt x="11805" y="8270"/>
                  </a:moveTo>
                  <a:lnTo>
                    <a:pt x="14564" y="8270"/>
                  </a:lnTo>
                  <a:lnTo>
                    <a:pt x="14564" y="10151"/>
                  </a:lnTo>
                  <a:lnTo>
                    <a:pt x="11805" y="10151"/>
                  </a:lnTo>
                  <a:lnTo>
                    <a:pt x="11805" y="8270"/>
                  </a:lnTo>
                  <a:close/>
                  <a:moveTo>
                    <a:pt x="16581" y="8270"/>
                  </a:moveTo>
                  <a:lnTo>
                    <a:pt x="19334" y="8270"/>
                  </a:lnTo>
                  <a:lnTo>
                    <a:pt x="19334" y="10151"/>
                  </a:lnTo>
                  <a:lnTo>
                    <a:pt x="16581" y="10151"/>
                  </a:lnTo>
                  <a:lnTo>
                    <a:pt x="16581" y="8270"/>
                  </a:lnTo>
                  <a:close/>
                  <a:moveTo>
                    <a:pt x="2260" y="11554"/>
                  </a:moveTo>
                  <a:lnTo>
                    <a:pt x="5019" y="11554"/>
                  </a:lnTo>
                  <a:lnTo>
                    <a:pt x="5019" y="13428"/>
                  </a:lnTo>
                  <a:lnTo>
                    <a:pt x="2260" y="13428"/>
                  </a:lnTo>
                  <a:lnTo>
                    <a:pt x="2260" y="11554"/>
                  </a:lnTo>
                  <a:close/>
                  <a:moveTo>
                    <a:pt x="7023" y="11554"/>
                  </a:moveTo>
                  <a:lnTo>
                    <a:pt x="9789" y="11554"/>
                  </a:lnTo>
                  <a:lnTo>
                    <a:pt x="9789" y="13428"/>
                  </a:lnTo>
                  <a:lnTo>
                    <a:pt x="7023" y="13428"/>
                  </a:lnTo>
                  <a:lnTo>
                    <a:pt x="7023" y="11554"/>
                  </a:lnTo>
                  <a:close/>
                  <a:moveTo>
                    <a:pt x="11805" y="11554"/>
                  </a:moveTo>
                  <a:lnTo>
                    <a:pt x="14564" y="11554"/>
                  </a:lnTo>
                  <a:lnTo>
                    <a:pt x="14564" y="13428"/>
                  </a:lnTo>
                  <a:lnTo>
                    <a:pt x="11805" y="13428"/>
                  </a:lnTo>
                  <a:lnTo>
                    <a:pt x="11805" y="11554"/>
                  </a:lnTo>
                  <a:close/>
                  <a:moveTo>
                    <a:pt x="16581" y="11554"/>
                  </a:moveTo>
                  <a:lnTo>
                    <a:pt x="19334" y="11554"/>
                  </a:lnTo>
                  <a:lnTo>
                    <a:pt x="19334" y="13428"/>
                  </a:lnTo>
                  <a:lnTo>
                    <a:pt x="16581" y="13428"/>
                  </a:lnTo>
                  <a:lnTo>
                    <a:pt x="16581" y="11554"/>
                  </a:lnTo>
                  <a:close/>
                  <a:moveTo>
                    <a:pt x="2260" y="14839"/>
                  </a:moveTo>
                  <a:lnTo>
                    <a:pt x="5019" y="14839"/>
                  </a:lnTo>
                  <a:lnTo>
                    <a:pt x="5019" y="16717"/>
                  </a:lnTo>
                  <a:lnTo>
                    <a:pt x="2260" y="16717"/>
                  </a:lnTo>
                  <a:lnTo>
                    <a:pt x="2260" y="14839"/>
                  </a:lnTo>
                  <a:close/>
                  <a:moveTo>
                    <a:pt x="7023" y="14839"/>
                  </a:moveTo>
                  <a:lnTo>
                    <a:pt x="9789" y="14839"/>
                  </a:lnTo>
                  <a:lnTo>
                    <a:pt x="9789" y="16717"/>
                  </a:lnTo>
                  <a:lnTo>
                    <a:pt x="7023" y="16717"/>
                  </a:lnTo>
                  <a:lnTo>
                    <a:pt x="7023" y="14839"/>
                  </a:lnTo>
                  <a:close/>
                  <a:moveTo>
                    <a:pt x="11805" y="14839"/>
                  </a:moveTo>
                  <a:lnTo>
                    <a:pt x="14564" y="14839"/>
                  </a:lnTo>
                  <a:lnTo>
                    <a:pt x="14564" y="16717"/>
                  </a:lnTo>
                  <a:lnTo>
                    <a:pt x="11805" y="16717"/>
                  </a:lnTo>
                  <a:lnTo>
                    <a:pt x="11805" y="14839"/>
                  </a:lnTo>
                  <a:close/>
                  <a:moveTo>
                    <a:pt x="16581" y="14839"/>
                  </a:moveTo>
                  <a:lnTo>
                    <a:pt x="19334" y="14839"/>
                  </a:lnTo>
                  <a:lnTo>
                    <a:pt x="19334" y="16717"/>
                  </a:lnTo>
                  <a:lnTo>
                    <a:pt x="16581" y="16717"/>
                  </a:lnTo>
                  <a:lnTo>
                    <a:pt x="16581" y="14839"/>
                  </a:lnTo>
                  <a:close/>
                </a:path>
              </a:pathLst>
            </a:custGeom>
            <a:grpFill/>
            <a:ln w="25400" cap="flat">
              <a:solidFill>
                <a:schemeClr val="accent6"/>
              </a:solidFill>
              <a:prstDash val="solid"/>
              <a:round/>
            </a:ln>
            <a:effectLst/>
          </p:spPr>
          <p:txBody>
            <a:bodyPr wrap="square" lIns="45719" tIns="45719" rIns="45719" bIns="45719" numCol="1" anchor="t">
              <a:noAutofit/>
            </a:bodyPr>
            <a:lstStyle/>
            <a:p>
              <a:endParaRPr>
                <a:solidFill>
                  <a:srgbClr val="0098A1"/>
                </a:solidFill>
              </a:endParaRPr>
            </a:p>
          </p:txBody>
        </p:sp>
        <p:sp>
          <p:nvSpPr>
            <p:cNvPr id="20" name="Rectangle"/>
            <p:cNvSpPr/>
            <p:nvPr/>
          </p:nvSpPr>
          <p:spPr>
            <a:xfrm>
              <a:off x="0" y="475677"/>
              <a:ext cx="1379141" cy="1546798"/>
            </a:xfrm>
            <a:prstGeom prst="rect">
              <a:avLst/>
            </a:prstGeom>
            <a:grpFill/>
            <a:ln w="25400" cap="flat">
              <a:solidFill>
                <a:schemeClr val="accent6"/>
              </a:solidFill>
              <a:prstDash val="solid"/>
              <a:round/>
            </a:ln>
            <a:effectLst/>
          </p:spPr>
          <p:txBody>
            <a:bodyPr wrap="square" lIns="45719" tIns="45719" rIns="45719" bIns="45719" numCol="1" anchor="ctr" anchorCtr="0">
              <a:noAutofit/>
            </a:bodyPr>
            <a:lstStyle/>
            <a:p>
              <a:pPr algn="ctr"/>
              <a:r>
                <a:rPr lang="fr-FR" sz="1600" dirty="0" smtClean="0">
                  <a:ln>
                    <a:solidFill>
                      <a:schemeClr val="tx1"/>
                    </a:solidFill>
                  </a:ln>
                  <a:solidFill>
                    <a:srgbClr val="0098A1"/>
                  </a:solidFill>
                  <a:latin typeface="+mj-lt"/>
                </a:rPr>
                <a:t>Lycée Hélène Boucher</a:t>
              </a:r>
            </a:p>
          </p:txBody>
        </p:sp>
      </p:grpSp>
      <p:grpSp>
        <p:nvGrpSpPr>
          <p:cNvPr id="21" name="Grouper"/>
          <p:cNvGrpSpPr/>
          <p:nvPr/>
        </p:nvGrpSpPr>
        <p:grpSpPr>
          <a:xfrm>
            <a:off x="8518220" y="1434363"/>
            <a:ext cx="2520805" cy="1799999"/>
            <a:chOff x="-881" y="32106"/>
            <a:chExt cx="2757402" cy="2022474"/>
          </a:xfrm>
          <a:solidFill>
            <a:schemeClr val="accent4">
              <a:lumMod val="40000"/>
              <a:lumOff val="60000"/>
              <a:alpha val="70000"/>
            </a:schemeClr>
          </a:solidFill>
        </p:grpSpPr>
        <p:sp>
          <p:nvSpPr>
            <p:cNvPr id="22" name="Figure"/>
            <p:cNvSpPr/>
            <p:nvPr/>
          </p:nvSpPr>
          <p:spPr>
            <a:xfrm>
              <a:off x="1383332" y="32106"/>
              <a:ext cx="1373189" cy="20224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805" y="21600"/>
                  </a:lnTo>
                  <a:lnTo>
                    <a:pt x="11805" y="17887"/>
                  </a:lnTo>
                  <a:lnTo>
                    <a:pt x="14564" y="17887"/>
                  </a:lnTo>
                  <a:lnTo>
                    <a:pt x="14564" y="21600"/>
                  </a:lnTo>
                  <a:lnTo>
                    <a:pt x="21600" y="21600"/>
                  </a:lnTo>
                  <a:lnTo>
                    <a:pt x="21600" y="0"/>
                  </a:lnTo>
                  <a:lnTo>
                    <a:pt x="0" y="0"/>
                  </a:lnTo>
                  <a:close/>
                  <a:moveTo>
                    <a:pt x="2260" y="1708"/>
                  </a:moveTo>
                  <a:lnTo>
                    <a:pt x="5019" y="1708"/>
                  </a:lnTo>
                  <a:lnTo>
                    <a:pt x="5019" y="3582"/>
                  </a:lnTo>
                  <a:lnTo>
                    <a:pt x="2260" y="3582"/>
                  </a:lnTo>
                  <a:lnTo>
                    <a:pt x="2260" y="1708"/>
                  </a:lnTo>
                  <a:close/>
                  <a:moveTo>
                    <a:pt x="7023" y="1708"/>
                  </a:moveTo>
                  <a:lnTo>
                    <a:pt x="9789" y="1708"/>
                  </a:lnTo>
                  <a:lnTo>
                    <a:pt x="9789" y="3582"/>
                  </a:lnTo>
                  <a:lnTo>
                    <a:pt x="7023" y="3582"/>
                  </a:lnTo>
                  <a:lnTo>
                    <a:pt x="7023" y="1708"/>
                  </a:lnTo>
                  <a:close/>
                  <a:moveTo>
                    <a:pt x="11805" y="1708"/>
                  </a:moveTo>
                  <a:lnTo>
                    <a:pt x="14564" y="1708"/>
                  </a:lnTo>
                  <a:lnTo>
                    <a:pt x="14564" y="3582"/>
                  </a:lnTo>
                  <a:lnTo>
                    <a:pt x="11805" y="3582"/>
                  </a:lnTo>
                  <a:lnTo>
                    <a:pt x="11805" y="1708"/>
                  </a:lnTo>
                  <a:close/>
                  <a:moveTo>
                    <a:pt x="16581" y="1708"/>
                  </a:moveTo>
                  <a:lnTo>
                    <a:pt x="19334" y="1708"/>
                  </a:lnTo>
                  <a:lnTo>
                    <a:pt x="19334" y="3582"/>
                  </a:lnTo>
                  <a:lnTo>
                    <a:pt x="16581" y="3582"/>
                  </a:lnTo>
                  <a:lnTo>
                    <a:pt x="16581" y="1708"/>
                  </a:lnTo>
                  <a:close/>
                  <a:moveTo>
                    <a:pt x="2260" y="4989"/>
                  </a:moveTo>
                  <a:lnTo>
                    <a:pt x="5019" y="4989"/>
                  </a:lnTo>
                  <a:lnTo>
                    <a:pt x="5019" y="6867"/>
                  </a:lnTo>
                  <a:lnTo>
                    <a:pt x="2260" y="6867"/>
                  </a:lnTo>
                  <a:lnTo>
                    <a:pt x="2260" y="4989"/>
                  </a:lnTo>
                  <a:close/>
                  <a:moveTo>
                    <a:pt x="7023" y="4989"/>
                  </a:moveTo>
                  <a:lnTo>
                    <a:pt x="9789" y="4989"/>
                  </a:lnTo>
                  <a:lnTo>
                    <a:pt x="9789" y="6867"/>
                  </a:lnTo>
                  <a:lnTo>
                    <a:pt x="7023" y="6867"/>
                  </a:lnTo>
                  <a:lnTo>
                    <a:pt x="7023" y="4989"/>
                  </a:lnTo>
                  <a:close/>
                  <a:moveTo>
                    <a:pt x="11805" y="4989"/>
                  </a:moveTo>
                  <a:lnTo>
                    <a:pt x="14564" y="4989"/>
                  </a:lnTo>
                  <a:lnTo>
                    <a:pt x="14564" y="6867"/>
                  </a:lnTo>
                  <a:lnTo>
                    <a:pt x="11805" y="6867"/>
                  </a:lnTo>
                  <a:lnTo>
                    <a:pt x="11805" y="4989"/>
                  </a:lnTo>
                  <a:close/>
                  <a:moveTo>
                    <a:pt x="16581" y="4989"/>
                  </a:moveTo>
                  <a:lnTo>
                    <a:pt x="19334" y="4989"/>
                  </a:lnTo>
                  <a:lnTo>
                    <a:pt x="19334" y="6867"/>
                  </a:lnTo>
                  <a:lnTo>
                    <a:pt x="16581" y="6867"/>
                  </a:lnTo>
                  <a:lnTo>
                    <a:pt x="16581" y="4989"/>
                  </a:lnTo>
                  <a:close/>
                  <a:moveTo>
                    <a:pt x="2260" y="8270"/>
                  </a:moveTo>
                  <a:lnTo>
                    <a:pt x="5019" y="8270"/>
                  </a:lnTo>
                  <a:lnTo>
                    <a:pt x="5019" y="10151"/>
                  </a:lnTo>
                  <a:lnTo>
                    <a:pt x="2260" y="10151"/>
                  </a:lnTo>
                  <a:lnTo>
                    <a:pt x="2260" y="8270"/>
                  </a:lnTo>
                  <a:close/>
                  <a:moveTo>
                    <a:pt x="7023" y="8270"/>
                  </a:moveTo>
                  <a:lnTo>
                    <a:pt x="9789" y="8270"/>
                  </a:lnTo>
                  <a:lnTo>
                    <a:pt x="9789" y="10151"/>
                  </a:lnTo>
                  <a:lnTo>
                    <a:pt x="7023" y="10151"/>
                  </a:lnTo>
                  <a:lnTo>
                    <a:pt x="7023" y="8270"/>
                  </a:lnTo>
                  <a:close/>
                  <a:moveTo>
                    <a:pt x="11805" y="8270"/>
                  </a:moveTo>
                  <a:lnTo>
                    <a:pt x="14564" y="8270"/>
                  </a:lnTo>
                  <a:lnTo>
                    <a:pt x="14564" y="10151"/>
                  </a:lnTo>
                  <a:lnTo>
                    <a:pt x="11805" y="10151"/>
                  </a:lnTo>
                  <a:lnTo>
                    <a:pt x="11805" y="8270"/>
                  </a:lnTo>
                  <a:close/>
                  <a:moveTo>
                    <a:pt x="16581" y="8270"/>
                  </a:moveTo>
                  <a:lnTo>
                    <a:pt x="19334" y="8270"/>
                  </a:lnTo>
                  <a:lnTo>
                    <a:pt x="19334" y="10151"/>
                  </a:lnTo>
                  <a:lnTo>
                    <a:pt x="16581" y="10151"/>
                  </a:lnTo>
                  <a:lnTo>
                    <a:pt x="16581" y="8270"/>
                  </a:lnTo>
                  <a:close/>
                  <a:moveTo>
                    <a:pt x="2260" y="11554"/>
                  </a:moveTo>
                  <a:lnTo>
                    <a:pt x="5019" y="11554"/>
                  </a:lnTo>
                  <a:lnTo>
                    <a:pt x="5019" y="13428"/>
                  </a:lnTo>
                  <a:lnTo>
                    <a:pt x="2260" y="13428"/>
                  </a:lnTo>
                  <a:lnTo>
                    <a:pt x="2260" y="11554"/>
                  </a:lnTo>
                  <a:close/>
                  <a:moveTo>
                    <a:pt x="7023" y="11554"/>
                  </a:moveTo>
                  <a:lnTo>
                    <a:pt x="9789" y="11554"/>
                  </a:lnTo>
                  <a:lnTo>
                    <a:pt x="9789" y="13428"/>
                  </a:lnTo>
                  <a:lnTo>
                    <a:pt x="7023" y="13428"/>
                  </a:lnTo>
                  <a:lnTo>
                    <a:pt x="7023" y="11554"/>
                  </a:lnTo>
                  <a:close/>
                  <a:moveTo>
                    <a:pt x="11805" y="11554"/>
                  </a:moveTo>
                  <a:lnTo>
                    <a:pt x="14564" y="11554"/>
                  </a:lnTo>
                  <a:lnTo>
                    <a:pt x="14564" y="13428"/>
                  </a:lnTo>
                  <a:lnTo>
                    <a:pt x="11805" y="13428"/>
                  </a:lnTo>
                  <a:lnTo>
                    <a:pt x="11805" y="11554"/>
                  </a:lnTo>
                  <a:close/>
                  <a:moveTo>
                    <a:pt x="16581" y="11554"/>
                  </a:moveTo>
                  <a:lnTo>
                    <a:pt x="19334" y="11554"/>
                  </a:lnTo>
                  <a:lnTo>
                    <a:pt x="19334" y="13428"/>
                  </a:lnTo>
                  <a:lnTo>
                    <a:pt x="16581" y="13428"/>
                  </a:lnTo>
                  <a:lnTo>
                    <a:pt x="16581" y="11554"/>
                  </a:lnTo>
                  <a:close/>
                  <a:moveTo>
                    <a:pt x="2260" y="14839"/>
                  </a:moveTo>
                  <a:lnTo>
                    <a:pt x="5019" y="14839"/>
                  </a:lnTo>
                  <a:lnTo>
                    <a:pt x="5019" y="16717"/>
                  </a:lnTo>
                  <a:lnTo>
                    <a:pt x="2260" y="16717"/>
                  </a:lnTo>
                  <a:lnTo>
                    <a:pt x="2260" y="14839"/>
                  </a:lnTo>
                  <a:close/>
                  <a:moveTo>
                    <a:pt x="7023" y="14839"/>
                  </a:moveTo>
                  <a:lnTo>
                    <a:pt x="9789" y="14839"/>
                  </a:lnTo>
                  <a:lnTo>
                    <a:pt x="9789" y="16717"/>
                  </a:lnTo>
                  <a:lnTo>
                    <a:pt x="7023" y="16717"/>
                  </a:lnTo>
                  <a:lnTo>
                    <a:pt x="7023" y="14839"/>
                  </a:lnTo>
                  <a:close/>
                  <a:moveTo>
                    <a:pt x="11805" y="14839"/>
                  </a:moveTo>
                  <a:lnTo>
                    <a:pt x="14564" y="14839"/>
                  </a:lnTo>
                  <a:lnTo>
                    <a:pt x="14564" y="16717"/>
                  </a:lnTo>
                  <a:lnTo>
                    <a:pt x="11805" y="16717"/>
                  </a:lnTo>
                  <a:lnTo>
                    <a:pt x="11805" y="14839"/>
                  </a:lnTo>
                  <a:close/>
                  <a:moveTo>
                    <a:pt x="16581" y="14839"/>
                  </a:moveTo>
                  <a:lnTo>
                    <a:pt x="19334" y="14839"/>
                  </a:lnTo>
                  <a:lnTo>
                    <a:pt x="19334" y="16717"/>
                  </a:lnTo>
                  <a:lnTo>
                    <a:pt x="16581" y="16717"/>
                  </a:lnTo>
                  <a:lnTo>
                    <a:pt x="16581" y="14839"/>
                  </a:lnTo>
                  <a:close/>
                </a:path>
              </a:pathLst>
            </a:custGeom>
            <a:grpFill/>
            <a:ln w="25400" cap="flat">
              <a:solidFill>
                <a:schemeClr val="accent4"/>
              </a:solidFill>
              <a:prstDash val="solid"/>
              <a:round/>
            </a:ln>
            <a:effectLst/>
          </p:spPr>
          <p:txBody>
            <a:bodyPr wrap="square" lIns="45719" tIns="45719" rIns="45719" bIns="45719" numCol="1" anchor="t">
              <a:noAutofit/>
            </a:bodyPr>
            <a:lstStyle/>
            <a:p>
              <a:endParaRPr>
                <a:solidFill>
                  <a:srgbClr val="0098A1"/>
                </a:solidFill>
              </a:endParaRPr>
            </a:p>
          </p:txBody>
        </p:sp>
        <p:sp>
          <p:nvSpPr>
            <p:cNvPr id="23" name="Rectangle"/>
            <p:cNvSpPr/>
            <p:nvPr/>
          </p:nvSpPr>
          <p:spPr>
            <a:xfrm>
              <a:off x="-881" y="505372"/>
              <a:ext cx="1379141" cy="1546798"/>
            </a:xfrm>
            <a:prstGeom prst="rect">
              <a:avLst/>
            </a:prstGeom>
            <a:grpFill/>
            <a:ln w="25400" cap="flat">
              <a:solidFill>
                <a:schemeClr val="accent4"/>
              </a:solidFill>
              <a:prstDash val="solid"/>
              <a:round/>
            </a:ln>
            <a:effectLst/>
          </p:spPr>
          <p:txBody>
            <a:bodyPr wrap="square" lIns="45719" tIns="45719" rIns="45719" bIns="45719" numCol="1" anchor="ctr" anchorCtr="0">
              <a:noAutofit/>
            </a:bodyPr>
            <a:lstStyle/>
            <a:p>
              <a:pPr algn="ctr"/>
              <a:r>
                <a:rPr lang="fr-FR" sz="1600" dirty="0" smtClean="0">
                  <a:ln>
                    <a:solidFill>
                      <a:schemeClr val="tx1"/>
                    </a:solidFill>
                  </a:ln>
                  <a:solidFill>
                    <a:srgbClr val="0098A1"/>
                  </a:solidFill>
                  <a:latin typeface="+mj-lt"/>
                </a:rPr>
                <a:t>Lycée Henri Bergson</a:t>
              </a:r>
              <a:endParaRPr sz="1600" dirty="0">
                <a:ln>
                  <a:solidFill>
                    <a:schemeClr val="tx1"/>
                  </a:solidFill>
                </a:ln>
                <a:solidFill>
                  <a:srgbClr val="0098A1"/>
                </a:solidFill>
                <a:latin typeface="+mj-lt"/>
              </a:endParaRPr>
            </a:p>
          </p:txBody>
        </p:sp>
      </p:grpSp>
      <p:sp>
        <p:nvSpPr>
          <p:cNvPr id="24" name="ZoneTexte 23"/>
          <p:cNvSpPr txBox="1"/>
          <p:nvPr/>
        </p:nvSpPr>
        <p:spPr>
          <a:xfrm>
            <a:off x="745266" y="4356610"/>
            <a:ext cx="10433324" cy="1231106"/>
          </a:xfrm>
          <a:prstGeom prst="rect">
            <a:avLst/>
          </a:prstGeom>
          <a:solidFill>
            <a:schemeClr val="bg1">
              <a:lumMod val="95000"/>
            </a:schemeClr>
          </a:solidFill>
          <a:ln w="28575">
            <a:solidFill>
              <a:schemeClr val="tx1"/>
            </a:solidFill>
          </a:ln>
        </p:spPr>
        <p:txBody>
          <a:bodyPr wrap="square" rtlCol="0">
            <a:spAutoFit/>
          </a:bodyPr>
          <a:lstStyle>
            <a:defPPr>
              <a:defRPr lang="fr-FR"/>
            </a:defPPr>
            <a:lvl1pPr defTabSz="360000">
              <a:defRPr sz="1700">
                <a:solidFill>
                  <a:srgbClr val="37424A"/>
                </a:solidFill>
                <a:latin typeface="Calibri Light" panose="020F0302020204030204" pitchFamily="34" charset="0"/>
                <a:cs typeface="Calibri Light" panose="020F0302020204030204" pitchFamily="34" charset="0"/>
              </a:defRPr>
            </a:lvl1pPr>
          </a:lstStyle>
          <a:p>
            <a:pPr algn="ctr"/>
            <a:endParaRPr lang="fr-FR" dirty="0" smtClean="0"/>
          </a:p>
          <a:p>
            <a:pPr algn="ctr"/>
            <a:r>
              <a:rPr lang="fr-FR" sz="2000" dirty="0" smtClean="0"/>
              <a:t>Au total, 767 élèves ont participé à notre enquête sur une population totale de 2351 </a:t>
            </a:r>
          </a:p>
          <a:p>
            <a:pPr marL="285750" indent="-285750" algn="ctr">
              <a:buFont typeface="Wingdings" panose="05000000000000000000" pitchFamily="2" charset="2"/>
              <a:buChar char="è"/>
            </a:pPr>
            <a:r>
              <a:rPr lang="fr-FR" sz="2000" dirty="0" smtClean="0">
                <a:sym typeface="Wingdings" panose="05000000000000000000" pitchFamily="2" charset="2"/>
              </a:rPr>
              <a:t>Taux de participation de 33 %</a:t>
            </a:r>
          </a:p>
          <a:p>
            <a:pPr marL="285750" indent="-285750" algn="ctr">
              <a:buFont typeface="Wingdings" panose="05000000000000000000" pitchFamily="2" charset="2"/>
              <a:buChar char="è"/>
            </a:pPr>
            <a:endParaRPr lang="fr-FR" dirty="0"/>
          </a:p>
        </p:txBody>
      </p:sp>
    </p:spTree>
    <p:extLst>
      <p:ext uri="{BB962C8B-B14F-4D97-AF65-F5344CB8AC3E}">
        <p14:creationId xmlns:p14="http://schemas.microsoft.com/office/powerpoint/2010/main" val="28277725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Compléments</a:t>
            </a:r>
            <a:endParaRPr lang="fr-FR" dirty="0"/>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3671443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93715"/>
            <a:ext cx="10515600" cy="635000"/>
          </a:xfrm>
        </p:spPr>
        <p:txBody>
          <a:bodyPr>
            <a:normAutofit/>
          </a:bodyPr>
          <a:lstStyle/>
          <a:p>
            <a:r>
              <a:rPr lang="fr-FR" sz="3600" dirty="0" smtClean="0">
                <a:solidFill>
                  <a:srgbClr val="FF0000"/>
                </a:solidFill>
              </a:rPr>
              <a:t>Participation aux tâches ménagères</a:t>
            </a:r>
            <a:endParaRPr lang="fr-FR" sz="3600" dirty="0">
              <a:solidFill>
                <a:srgbClr val="FF0000"/>
              </a:solidFill>
            </a:endParaRPr>
          </a:p>
        </p:txBody>
      </p:sp>
      <p:sp>
        <p:nvSpPr>
          <p:cNvPr id="2" name="ZoneTexte 1"/>
          <p:cNvSpPr txBox="1"/>
          <p:nvPr/>
        </p:nvSpPr>
        <p:spPr>
          <a:xfrm>
            <a:off x="1068946" y="1416675"/>
            <a:ext cx="4452694" cy="461665"/>
          </a:xfrm>
          <a:prstGeom prst="rect">
            <a:avLst/>
          </a:prstGeom>
          <a:noFill/>
        </p:spPr>
        <p:txBody>
          <a:bodyPr wrap="none" rtlCol="0">
            <a:spAutoFit/>
          </a:bodyPr>
          <a:lstStyle/>
          <a:p>
            <a:r>
              <a:rPr lang="fr-FR" sz="2400" b="1" dirty="0" smtClean="0"/>
              <a:t>Différences entre établissements</a:t>
            </a:r>
            <a:endParaRPr lang="fr-FR" sz="2400" b="1" dirty="0"/>
          </a:p>
        </p:txBody>
      </p:sp>
      <p:graphicFrame>
        <p:nvGraphicFramePr>
          <p:cNvPr id="7" name="Espace réservé du contenu 6"/>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37406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6"/>
            <a:ext cx="10515600" cy="937464"/>
          </a:xfrm>
        </p:spPr>
        <p:txBody>
          <a:bodyPr>
            <a:normAutofit/>
          </a:bodyPr>
          <a:lstStyle/>
          <a:p>
            <a:r>
              <a:rPr lang="fr-FR" sz="3600" dirty="0">
                <a:solidFill>
                  <a:srgbClr val="FF0000"/>
                </a:solidFill>
              </a:rPr>
              <a:t>Fréquence vaisselle</a:t>
            </a:r>
            <a:endParaRPr lang="fr-FR" sz="3600" dirty="0"/>
          </a:p>
        </p:txBody>
      </p:sp>
      <p:sp>
        <p:nvSpPr>
          <p:cNvPr id="3" name="Espace réservé du texte 2"/>
          <p:cNvSpPr>
            <a:spLocks noGrp="1"/>
          </p:cNvSpPr>
          <p:nvPr>
            <p:ph type="body" idx="1"/>
          </p:nvPr>
        </p:nvSpPr>
        <p:spPr>
          <a:xfrm>
            <a:off x="839787" y="1079920"/>
            <a:ext cx="5157787" cy="823912"/>
          </a:xfrm>
        </p:spPr>
        <p:txBody>
          <a:bodyPr/>
          <a:lstStyle/>
          <a:p>
            <a:r>
              <a:rPr lang="fr-FR" dirty="0" smtClean="0"/>
              <a:t>Selon la taille de la fratrie</a:t>
            </a:r>
            <a:endParaRPr lang="fr-FR" dirty="0"/>
          </a:p>
        </p:txBody>
      </p:sp>
      <p:sp>
        <p:nvSpPr>
          <p:cNvPr id="5" name="Espace réservé du texte 4"/>
          <p:cNvSpPr>
            <a:spLocks noGrp="1"/>
          </p:cNvSpPr>
          <p:nvPr>
            <p:ph type="body" sz="quarter" idx="3"/>
          </p:nvPr>
        </p:nvSpPr>
        <p:spPr>
          <a:xfrm>
            <a:off x="6097588" y="1079920"/>
            <a:ext cx="5183188" cy="823912"/>
          </a:xfrm>
        </p:spPr>
        <p:txBody>
          <a:bodyPr/>
          <a:lstStyle/>
          <a:p>
            <a:r>
              <a:rPr lang="fr-FR" dirty="0" smtClean="0"/>
              <a:t>Selon la présence des sœurs</a:t>
            </a:r>
            <a:endParaRPr lang="fr-FR" dirty="0"/>
          </a:p>
        </p:txBody>
      </p:sp>
      <p:graphicFrame>
        <p:nvGraphicFramePr>
          <p:cNvPr id="7" name="Espace réservé du contenu 6"/>
          <p:cNvGraphicFramePr>
            <a:graphicFrameLocks noGrp="1"/>
          </p:cNvGraphicFramePr>
          <p:nvPr>
            <p:ph sz="half" idx="2"/>
            <p:extLst/>
          </p:nvPr>
        </p:nvGraphicFramePr>
        <p:xfrm>
          <a:off x="839788" y="2017384"/>
          <a:ext cx="5157787" cy="41722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Espace réservé du contenu 7"/>
          <p:cNvGraphicFramePr>
            <a:graphicFrameLocks noGrp="1"/>
          </p:cNvGraphicFramePr>
          <p:nvPr>
            <p:ph sz="quarter" idx="4"/>
            <p:extLst/>
          </p:nvPr>
        </p:nvGraphicFramePr>
        <p:xfrm>
          <a:off x="6172200" y="2017384"/>
          <a:ext cx="5183188" cy="41722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82504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484906"/>
            <a:ext cx="10515600" cy="937464"/>
          </a:xfrm>
        </p:spPr>
        <p:txBody>
          <a:bodyPr>
            <a:normAutofit fontScale="90000"/>
          </a:bodyPr>
          <a:lstStyle/>
          <a:p>
            <a:r>
              <a:rPr lang="fr-FR" sz="3600" dirty="0" smtClean="0">
                <a:solidFill>
                  <a:srgbClr val="FF0000"/>
                </a:solidFill>
              </a:rPr>
              <a:t>Des taux de participation variables qui nécessitent un redressement avant analyse statistique</a:t>
            </a:r>
            <a:endParaRPr lang="fr-FR" sz="3600" dirty="0"/>
          </a:p>
        </p:txBody>
      </p:sp>
      <p:sp>
        <p:nvSpPr>
          <p:cNvPr id="3" name="Espace réservé du texte 2"/>
          <p:cNvSpPr>
            <a:spLocks noGrp="1"/>
          </p:cNvSpPr>
          <p:nvPr>
            <p:ph type="body" idx="1"/>
          </p:nvPr>
        </p:nvSpPr>
        <p:spPr>
          <a:xfrm>
            <a:off x="823096" y="1505760"/>
            <a:ext cx="5674519" cy="546878"/>
          </a:xfrm>
        </p:spPr>
        <p:txBody>
          <a:bodyPr>
            <a:normAutofit/>
          </a:bodyPr>
          <a:lstStyle/>
          <a:p>
            <a:r>
              <a:rPr lang="fr-FR" sz="2200" dirty="0" smtClean="0"/>
              <a:t>Taux de participation à l’enquête selon le sexe</a:t>
            </a:r>
            <a:endParaRPr lang="fr-FR" sz="2200" dirty="0"/>
          </a:p>
        </p:txBody>
      </p:sp>
      <p:sp>
        <p:nvSpPr>
          <p:cNvPr id="6" name="Espace réservé du contenu 5"/>
          <p:cNvSpPr>
            <a:spLocks noGrp="1"/>
          </p:cNvSpPr>
          <p:nvPr>
            <p:ph sz="quarter" idx="4"/>
          </p:nvPr>
        </p:nvSpPr>
        <p:spPr>
          <a:xfrm>
            <a:off x="6601603" y="2028825"/>
            <a:ext cx="5183188" cy="3684588"/>
          </a:xfrm>
        </p:spPr>
        <p:txBody>
          <a:bodyPr>
            <a:noAutofit/>
          </a:bodyPr>
          <a:lstStyle/>
          <a:p>
            <a:pPr>
              <a:buFont typeface="Wingdings" panose="05000000000000000000" pitchFamily="2" charset="2"/>
              <a:buChar char="è"/>
            </a:pPr>
            <a:r>
              <a:rPr lang="fr-FR" sz="2400" dirty="0" smtClean="0">
                <a:sym typeface="Wingdings" panose="05000000000000000000" pitchFamily="2" charset="2"/>
              </a:rPr>
              <a:t>Structure de l’échantillon différente de la structure de la population </a:t>
            </a:r>
            <a:endParaRPr lang="fr-FR" sz="2400" dirty="0">
              <a:sym typeface="Wingdings" panose="05000000000000000000" pitchFamily="2" charset="2"/>
            </a:endParaRPr>
          </a:p>
          <a:p>
            <a:pPr marL="361950" indent="0">
              <a:buNone/>
            </a:pPr>
            <a:r>
              <a:rPr lang="fr-FR" sz="2400" i="1" dirty="0" smtClean="0">
                <a:sym typeface="Wingdings" panose="05000000000000000000" pitchFamily="2" charset="2"/>
              </a:rPr>
              <a:t>ex : les filles représentent 59% de l’échantillon contre 53% dans la population</a:t>
            </a:r>
            <a:endParaRPr lang="fr-FR" sz="2400" dirty="0">
              <a:sym typeface="Wingdings" panose="05000000000000000000" pitchFamily="2" charset="2"/>
            </a:endParaRPr>
          </a:p>
          <a:p>
            <a:pPr>
              <a:buFont typeface="Wingdings" panose="05000000000000000000" pitchFamily="2" charset="2"/>
              <a:buChar char="è"/>
            </a:pPr>
            <a:r>
              <a:rPr lang="fr-FR" sz="2400" dirty="0" smtClean="0"/>
              <a:t>L’échantillon a été redressé pour que l’analyse statistique réalisée sur les 767 élèves enquêtés soit généralisable à l’ensemble des 2351 élèves de notre population d’étude.</a:t>
            </a:r>
            <a:endParaRPr lang="fr-FR" sz="2400" dirty="0"/>
          </a:p>
        </p:txBody>
      </p:sp>
      <p:graphicFrame>
        <p:nvGraphicFramePr>
          <p:cNvPr id="7" name="Espace réservé du contenu 6"/>
          <p:cNvGraphicFramePr>
            <a:graphicFrameLocks noGrp="1"/>
          </p:cNvGraphicFramePr>
          <p:nvPr>
            <p:ph sz="half" idx="2"/>
            <p:extLst/>
          </p:nvPr>
        </p:nvGraphicFramePr>
        <p:xfrm>
          <a:off x="1182688" y="2052638"/>
          <a:ext cx="4721225" cy="3378170"/>
        </p:xfrm>
        <a:graphic>
          <a:graphicData uri="http://schemas.openxmlformats.org/drawingml/2006/chart">
            <c:chart xmlns:c="http://schemas.openxmlformats.org/drawingml/2006/chart" xmlns:r="http://schemas.openxmlformats.org/officeDocument/2006/relationships" r:id="rId3"/>
          </a:graphicData>
        </a:graphic>
      </p:graphicFrame>
      <p:sp>
        <p:nvSpPr>
          <p:cNvPr id="8" name="Espace réservé du contenu 5"/>
          <p:cNvSpPr txBox="1">
            <a:spLocks/>
          </p:cNvSpPr>
          <p:nvPr/>
        </p:nvSpPr>
        <p:spPr>
          <a:xfrm>
            <a:off x="719108" y="1422370"/>
            <a:ext cx="11472892"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400" dirty="0"/>
          </a:p>
        </p:txBody>
      </p:sp>
      <p:sp>
        <p:nvSpPr>
          <p:cNvPr id="4" name="ZoneTexte 3"/>
          <p:cNvSpPr txBox="1"/>
          <p:nvPr/>
        </p:nvSpPr>
        <p:spPr>
          <a:xfrm>
            <a:off x="1097352" y="5356227"/>
            <a:ext cx="5126006" cy="954107"/>
          </a:xfrm>
          <a:prstGeom prst="rect">
            <a:avLst/>
          </a:prstGeom>
          <a:noFill/>
        </p:spPr>
        <p:txBody>
          <a:bodyPr wrap="square" rtlCol="0">
            <a:spAutoFit/>
          </a:bodyPr>
          <a:lstStyle/>
          <a:p>
            <a:r>
              <a:rPr lang="fr-FR" sz="1400" b="1" dirty="0" smtClean="0">
                <a:solidFill>
                  <a:schemeClr val="tx1">
                    <a:lumMod val="65000"/>
                    <a:lumOff val="35000"/>
                  </a:schemeClr>
                </a:solidFill>
              </a:rPr>
              <a:t>Champ</a:t>
            </a:r>
            <a:r>
              <a:rPr lang="fr-FR" sz="1400" dirty="0" smtClean="0">
                <a:solidFill>
                  <a:schemeClr val="tx1">
                    <a:lumMod val="65000"/>
                    <a:lumOff val="35000"/>
                  </a:schemeClr>
                </a:solidFill>
              </a:rPr>
              <a:t> : élèves du collège M. </a:t>
            </a:r>
            <a:r>
              <a:rPr lang="fr-FR" sz="1400" dirty="0" err="1" smtClean="0">
                <a:solidFill>
                  <a:schemeClr val="tx1">
                    <a:lumMod val="65000"/>
                    <a:lumOff val="35000"/>
                  </a:schemeClr>
                </a:solidFill>
              </a:rPr>
              <a:t>Makeba</a:t>
            </a:r>
            <a:r>
              <a:rPr lang="fr-FR" sz="1400" dirty="0" smtClean="0">
                <a:solidFill>
                  <a:schemeClr val="tx1">
                    <a:lumMod val="65000"/>
                    <a:lumOff val="35000"/>
                  </a:schemeClr>
                </a:solidFill>
              </a:rPr>
              <a:t> et des lycées H. Boucher et H. </a:t>
            </a:r>
            <a:r>
              <a:rPr lang="fr-FR" sz="1400" dirty="0">
                <a:solidFill>
                  <a:schemeClr val="tx1">
                    <a:lumMod val="65000"/>
                    <a:lumOff val="35000"/>
                  </a:schemeClr>
                </a:solidFill>
              </a:rPr>
              <a:t>B</a:t>
            </a:r>
            <a:r>
              <a:rPr lang="fr-FR" sz="1400" dirty="0" smtClean="0">
                <a:solidFill>
                  <a:schemeClr val="tx1">
                    <a:lumMod val="65000"/>
                    <a:lumOff val="35000"/>
                  </a:schemeClr>
                </a:solidFill>
              </a:rPr>
              <a:t>ergson </a:t>
            </a:r>
          </a:p>
          <a:p>
            <a:r>
              <a:rPr lang="fr-FR" sz="1400" b="1" dirty="0" smtClean="0">
                <a:solidFill>
                  <a:schemeClr val="tx1">
                    <a:lumMod val="65000"/>
                    <a:lumOff val="35000"/>
                  </a:schemeClr>
                </a:solidFill>
              </a:rPr>
              <a:t>Source </a:t>
            </a:r>
            <a:r>
              <a:rPr lang="fr-FR" sz="1400" dirty="0" smtClean="0">
                <a:solidFill>
                  <a:schemeClr val="tx1">
                    <a:lumMod val="65000"/>
                    <a:lumOff val="35000"/>
                  </a:schemeClr>
                </a:solidFill>
              </a:rPr>
              <a:t>: enquête « Filles/Garçons : tout-tes </a:t>
            </a:r>
            <a:r>
              <a:rPr lang="fr-FR" sz="1400" dirty="0" err="1" smtClean="0">
                <a:solidFill>
                  <a:schemeClr val="tx1">
                    <a:lumMod val="65000"/>
                    <a:lumOff val="35000"/>
                  </a:schemeClr>
                </a:solidFill>
              </a:rPr>
              <a:t>pareil-les</a:t>
            </a:r>
            <a:r>
              <a:rPr lang="fr-FR" sz="1400" dirty="0" smtClean="0">
                <a:solidFill>
                  <a:schemeClr val="tx1">
                    <a:lumMod val="65000"/>
                    <a:lumOff val="35000"/>
                  </a:schemeClr>
                </a:solidFill>
              </a:rPr>
              <a:t>, </a:t>
            </a:r>
            <a:r>
              <a:rPr lang="fr-FR" sz="1400" dirty="0" err="1" smtClean="0">
                <a:solidFill>
                  <a:schemeClr val="tx1">
                    <a:lumMod val="65000"/>
                    <a:lumOff val="35000"/>
                  </a:schemeClr>
                </a:solidFill>
              </a:rPr>
              <a:t>tou-tes</a:t>
            </a:r>
            <a:r>
              <a:rPr lang="fr-FR" sz="1400" dirty="0" smtClean="0">
                <a:solidFill>
                  <a:schemeClr val="tx1">
                    <a:lumMod val="65000"/>
                    <a:lumOff val="35000"/>
                  </a:schemeClr>
                </a:solidFill>
              </a:rPr>
              <a:t> </a:t>
            </a:r>
            <a:r>
              <a:rPr lang="fr-FR" sz="1400" dirty="0" err="1" smtClean="0">
                <a:solidFill>
                  <a:schemeClr val="tx1">
                    <a:lumMod val="65000"/>
                    <a:lumOff val="35000"/>
                  </a:schemeClr>
                </a:solidFill>
              </a:rPr>
              <a:t>différent-es</a:t>
            </a:r>
            <a:r>
              <a:rPr lang="fr-FR" sz="1400" dirty="0" smtClean="0">
                <a:solidFill>
                  <a:schemeClr val="tx1">
                    <a:lumMod val="65000"/>
                    <a:lumOff val="35000"/>
                  </a:schemeClr>
                </a:solidFill>
              </a:rPr>
              <a:t> ? », 2022</a:t>
            </a:r>
            <a:endParaRPr lang="fr-FR" sz="1400" dirty="0">
              <a:solidFill>
                <a:schemeClr val="tx1">
                  <a:lumMod val="65000"/>
                  <a:lumOff val="35000"/>
                </a:schemeClr>
              </a:solidFill>
            </a:endParaRPr>
          </a:p>
        </p:txBody>
      </p:sp>
    </p:spTree>
    <p:extLst>
      <p:ext uri="{BB962C8B-B14F-4D97-AF65-F5344CB8AC3E}">
        <p14:creationId xmlns:p14="http://schemas.microsoft.com/office/powerpoint/2010/main" val="881746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solidFill>
                  <a:srgbClr val="FF0000"/>
                </a:solidFill>
              </a:rPr>
              <a:t>Description de la population enquêtée</a:t>
            </a:r>
          </a:p>
        </p:txBody>
      </p:sp>
      <p:sp>
        <p:nvSpPr>
          <p:cNvPr id="3" name="Espace réservé du texte 2"/>
          <p:cNvSpPr>
            <a:spLocks noGrp="1"/>
          </p:cNvSpPr>
          <p:nvPr>
            <p:ph type="body" idx="1"/>
          </p:nvPr>
        </p:nvSpPr>
        <p:spPr>
          <a:xfrm>
            <a:off x="839787" y="1352614"/>
            <a:ext cx="5157787" cy="599582"/>
          </a:xfrm>
        </p:spPr>
        <p:txBody>
          <a:bodyPr/>
          <a:lstStyle/>
          <a:p>
            <a:r>
              <a:rPr lang="fr-FR" dirty="0" smtClean="0"/>
              <a:t>Proportion de filles par établissement</a:t>
            </a:r>
            <a:endParaRPr lang="fr-FR" dirty="0"/>
          </a:p>
        </p:txBody>
      </p:sp>
      <p:sp>
        <p:nvSpPr>
          <p:cNvPr id="5" name="Espace réservé du texte 4"/>
          <p:cNvSpPr>
            <a:spLocks noGrp="1"/>
          </p:cNvSpPr>
          <p:nvPr>
            <p:ph type="body" sz="quarter" idx="3"/>
          </p:nvPr>
        </p:nvSpPr>
        <p:spPr>
          <a:xfrm>
            <a:off x="6172200" y="1538288"/>
            <a:ext cx="5183188" cy="400050"/>
          </a:xfrm>
        </p:spPr>
        <p:txBody>
          <a:bodyPr>
            <a:normAutofit lnSpcReduction="10000"/>
          </a:bodyPr>
          <a:lstStyle/>
          <a:p>
            <a:r>
              <a:rPr lang="fr-FR" dirty="0" smtClean="0"/>
              <a:t>Proportion d’élèves par classe</a:t>
            </a:r>
            <a:endParaRPr lang="fr-FR" dirty="0"/>
          </a:p>
        </p:txBody>
      </p:sp>
      <p:graphicFrame>
        <p:nvGraphicFramePr>
          <p:cNvPr id="7" name="Espace réservé du contenu 6"/>
          <p:cNvGraphicFramePr>
            <a:graphicFrameLocks noGrp="1"/>
          </p:cNvGraphicFramePr>
          <p:nvPr>
            <p:ph sz="half" idx="2"/>
            <p:extLst/>
          </p:nvPr>
        </p:nvGraphicFramePr>
        <p:xfrm>
          <a:off x="839787" y="1873935"/>
          <a:ext cx="5157787" cy="34528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Espace réservé du contenu 7"/>
          <p:cNvGraphicFramePr>
            <a:graphicFrameLocks noGrp="1"/>
          </p:cNvGraphicFramePr>
          <p:nvPr>
            <p:ph sz="quarter" idx="4"/>
            <p:extLst/>
          </p:nvPr>
        </p:nvGraphicFramePr>
        <p:xfrm>
          <a:off x="6172200" y="1889359"/>
          <a:ext cx="5183188"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9" name="ZoneTexte 8"/>
          <p:cNvSpPr txBox="1"/>
          <p:nvPr/>
        </p:nvSpPr>
        <p:spPr>
          <a:xfrm>
            <a:off x="1103375" y="5509995"/>
            <a:ext cx="5126006" cy="646331"/>
          </a:xfrm>
          <a:prstGeom prst="rect">
            <a:avLst/>
          </a:prstGeom>
          <a:noFill/>
        </p:spPr>
        <p:txBody>
          <a:bodyPr wrap="square" rtlCol="0">
            <a:spAutoFit/>
          </a:bodyPr>
          <a:lstStyle/>
          <a:p>
            <a:r>
              <a:rPr lang="fr-FR" sz="1200" b="1" dirty="0" smtClean="0">
                <a:solidFill>
                  <a:schemeClr val="tx1">
                    <a:lumMod val="65000"/>
                    <a:lumOff val="35000"/>
                  </a:schemeClr>
                </a:solidFill>
              </a:rPr>
              <a:t>Champ</a:t>
            </a:r>
            <a:r>
              <a:rPr lang="fr-FR" sz="1200" dirty="0" smtClean="0">
                <a:solidFill>
                  <a:schemeClr val="tx1">
                    <a:lumMod val="65000"/>
                    <a:lumOff val="35000"/>
                  </a:schemeClr>
                </a:solidFill>
              </a:rPr>
              <a:t> : élèves du collège M. </a:t>
            </a:r>
            <a:r>
              <a:rPr lang="fr-FR" sz="1200" dirty="0" err="1" smtClean="0">
                <a:solidFill>
                  <a:schemeClr val="tx1">
                    <a:lumMod val="65000"/>
                    <a:lumOff val="35000"/>
                  </a:schemeClr>
                </a:solidFill>
              </a:rPr>
              <a:t>Makeba</a:t>
            </a:r>
            <a:r>
              <a:rPr lang="fr-FR" sz="1200" dirty="0" smtClean="0">
                <a:solidFill>
                  <a:schemeClr val="tx1">
                    <a:lumMod val="65000"/>
                    <a:lumOff val="35000"/>
                  </a:schemeClr>
                </a:solidFill>
              </a:rPr>
              <a:t> et des lycées H. Boucher et H. </a:t>
            </a:r>
            <a:r>
              <a:rPr lang="fr-FR" sz="1200" dirty="0">
                <a:solidFill>
                  <a:schemeClr val="tx1">
                    <a:lumMod val="65000"/>
                    <a:lumOff val="35000"/>
                  </a:schemeClr>
                </a:solidFill>
              </a:rPr>
              <a:t>B</a:t>
            </a:r>
            <a:r>
              <a:rPr lang="fr-FR" sz="1200" dirty="0" smtClean="0">
                <a:solidFill>
                  <a:schemeClr val="tx1">
                    <a:lumMod val="65000"/>
                    <a:lumOff val="35000"/>
                  </a:schemeClr>
                </a:solidFill>
              </a:rPr>
              <a:t>ergson </a:t>
            </a:r>
          </a:p>
          <a:p>
            <a:r>
              <a:rPr lang="fr-FR" sz="1200" b="1" dirty="0" smtClean="0">
                <a:solidFill>
                  <a:schemeClr val="tx1">
                    <a:lumMod val="65000"/>
                    <a:lumOff val="35000"/>
                  </a:schemeClr>
                </a:solidFill>
              </a:rPr>
              <a:t>Source </a:t>
            </a:r>
            <a:r>
              <a:rPr lang="fr-FR" sz="1200" dirty="0" smtClean="0">
                <a:solidFill>
                  <a:schemeClr val="tx1">
                    <a:lumMod val="65000"/>
                    <a:lumOff val="35000"/>
                  </a:schemeClr>
                </a:solidFill>
              </a:rPr>
              <a:t>: enquête « Filles/Garçons : tout-tes </a:t>
            </a:r>
            <a:r>
              <a:rPr lang="fr-FR" sz="1200" dirty="0" err="1" smtClean="0">
                <a:solidFill>
                  <a:schemeClr val="tx1">
                    <a:lumMod val="65000"/>
                    <a:lumOff val="35000"/>
                  </a:schemeClr>
                </a:solidFill>
              </a:rPr>
              <a:t>pareil-les</a:t>
            </a:r>
            <a:r>
              <a:rPr lang="fr-FR" sz="1200" dirty="0" smtClean="0">
                <a:solidFill>
                  <a:schemeClr val="tx1">
                    <a:lumMod val="65000"/>
                    <a:lumOff val="35000"/>
                  </a:schemeClr>
                </a:solidFill>
              </a:rPr>
              <a:t>, </a:t>
            </a:r>
            <a:r>
              <a:rPr lang="fr-FR" sz="1200" dirty="0" err="1" smtClean="0">
                <a:solidFill>
                  <a:schemeClr val="tx1">
                    <a:lumMod val="65000"/>
                    <a:lumOff val="35000"/>
                  </a:schemeClr>
                </a:solidFill>
              </a:rPr>
              <a:t>tou-tes</a:t>
            </a:r>
            <a:r>
              <a:rPr lang="fr-FR" sz="1200" dirty="0" smtClean="0">
                <a:solidFill>
                  <a:schemeClr val="tx1">
                    <a:lumMod val="65000"/>
                    <a:lumOff val="35000"/>
                  </a:schemeClr>
                </a:solidFill>
              </a:rPr>
              <a:t> </a:t>
            </a:r>
            <a:r>
              <a:rPr lang="fr-FR" sz="1200" dirty="0" err="1" smtClean="0">
                <a:solidFill>
                  <a:schemeClr val="tx1">
                    <a:lumMod val="65000"/>
                    <a:lumOff val="35000"/>
                  </a:schemeClr>
                </a:solidFill>
              </a:rPr>
              <a:t>différent-es</a:t>
            </a:r>
            <a:r>
              <a:rPr lang="fr-FR" sz="1200" dirty="0" smtClean="0">
                <a:solidFill>
                  <a:schemeClr val="tx1">
                    <a:lumMod val="65000"/>
                    <a:lumOff val="35000"/>
                  </a:schemeClr>
                </a:solidFill>
              </a:rPr>
              <a:t> ? », 2022</a:t>
            </a:r>
            <a:endParaRPr lang="fr-FR" sz="1200" dirty="0">
              <a:solidFill>
                <a:schemeClr val="tx1">
                  <a:lumMod val="65000"/>
                  <a:lumOff val="35000"/>
                </a:schemeClr>
              </a:solidFill>
            </a:endParaRPr>
          </a:p>
        </p:txBody>
      </p:sp>
      <p:sp>
        <p:nvSpPr>
          <p:cNvPr id="10" name="ZoneTexte 9"/>
          <p:cNvSpPr txBox="1"/>
          <p:nvPr/>
        </p:nvSpPr>
        <p:spPr>
          <a:xfrm>
            <a:off x="6261162" y="5449452"/>
            <a:ext cx="5126006" cy="646331"/>
          </a:xfrm>
          <a:prstGeom prst="rect">
            <a:avLst/>
          </a:prstGeom>
          <a:noFill/>
        </p:spPr>
        <p:txBody>
          <a:bodyPr wrap="square" rtlCol="0">
            <a:spAutoFit/>
          </a:bodyPr>
          <a:lstStyle/>
          <a:p>
            <a:r>
              <a:rPr lang="fr-FR" sz="1200" b="1" dirty="0" smtClean="0">
                <a:solidFill>
                  <a:schemeClr val="tx1">
                    <a:lumMod val="65000"/>
                    <a:lumOff val="35000"/>
                  </a:schemeClr>
                </a:solidFill>
              </a:rPr>
              <a:t>Champ</a:t>
            </a:r>
            <a:r>
              <a:rPr lang="fr-FR" sz="1200" dirty="0" smtClean="0">
                <a:solidFill>
                  <a:schemeClr val="tx1">
                    <a:lumMod val="65000"/>
                    <a:lumOff val="35000"/>
                  </a:schemeClr>
                </a:solidFill>
              </a:rPr>
              <a:t> : élèves du collège M. </a:t>
            </a:r>
            <a:r>
              <a:rPr lang="fr-FR" sz="1200" dirty="0" err="1" smtClean="0">
                <a:solidFill>
                  <a:schemeClr val="tx1">
                    <a:lumMod val="65000"/>
                    <a:lumOff val="35000"/>
                  </a:schemeClr>
                </a:solidFill>
              </a:rPr>
              <a:t>Makeba</a:t>
            </a:r>
            <a:r>
              <a:rPr lang="fr-FR" sz="1200" dirty="0" smtClean="0">
                <a:solidFill>
                  <a:schemeClr val="tx1">
                    <a:lumMod val="65000"/>
                    <a:lumOff val="35000"/>
                  </a:schemeClr>
                </a:solidFill>
              </a:rPr>
              <a:t> et des lycées H. Boucher et H. Bergson</a:t>
            </a:r>
          </a:p>
          <a:p>
            <a:r>
              <a:rPr lang="fr-FR" sz="1200" b="1" dirty="0" smtClean="0">
                <a:solidFill>
                  <a:schemeClr val="tx1">
                    <a:lumMod val="65000"/>
                    <a:lumOff val="35000"/>
                  </a:schemeClr>
                </a:solidFill>
              </a:rPr>
              <a:t>Source </a:t>
            </a:r>
            <a:r>
              <a:rPr lang="fr-FR" sz="1200" dirty="0" smtClean="0">
                <a:solidFill>
                  <a:schemeClr val="tx1">
                    <a:lumMod val="65000"/>
                    <a:lumOff val="35000"/>
                  </a:schemeClr>
                </a:solidFill>
              </a:rPr>
              <a:t>: enquête « Filles/Garçons : tout-tes </a:t>
            </a:r>
            <a:r>
              <a:rPr lang="fr-FR" sz="1200" dirty="0" err="1" smtClean="0">
                <a:solidFill>
                  <a:schemeClr val="tx1">
                    <a:lumMod val="65000"/>
                    <a:lumOff val="35000"/>
                  </a:schemeClr>
                </a:solidFill>
              </a:rPr>
              <a:t>pareil-les</a:t>
            </a:r>
            <a:r>
              <a:rPr lang="fr-FR" sz="1200" dirty="0" smtClean="0">
                <a:solidFill>
                  <a:schemeClr val="tx1">
                    <a:lumMod val="65000"/>
                    <a:lumOff val="35000"/>
                  </a:schemeClr>
                </a:solidFill>
              </a:rPr>
              <a:t>, </a:t>
            </a:r>
            <a:r>
              <a:rPr lang="fr-FR" sz="1200" dirty="0" err="1" smtClean="0">
                <a:solidFill>
                  <a:schemeClr val="tx1">
                    <a:lumMod val="65000"/>
                    <a:lumOff val="35000"/>
                  </a:schemeClr>
                </a:solidFill>
              </a:rPr>
              <a:t>tou-tes</a:t>
            </a:r>
            <a:r>
              <a:rPr lang="fr-FR" sz="1200" dirty="0" smtClean="0">
                <a:solidFill>
                  <a:schemeClr val="tx1">
                    <a:lumMod val="65000"/>
                    <a:lumOff val="35000"/>
                  </a:schemeClr>
                </a:solidFill>
              </a:rPr>
              <a:t> </a:t>
            </a:r>
            <a:r>
              <a:rPr lang="fr-FR" sz="1200" dirty="0" err="1" smtClean="0">
                <a:solidFill>
                  <a:schemeClr val="tx1">
                    <a:lumMod val="65000"/>
                    <a:lumOff val="35000"/>
                  </a:schemeClr>
                </a:solidFill>
              </a:rPr>
              <a:t>différent-es</a:t>
            </a:r>
            <a:r>
              <a:rPr lang="fr-FR" sz="1200" dirty="0" smtClean="0">
                <a:solidFill>
                  <a:schemeClr val="tx1">
                    <a:lumMod val="65000"/>
                    <a:lumOff val="35000"/>
                  </a:schemeClr>
                </a:solidFill>
              </a:rPr>
              <a:t> ? », 2022</a:t>
            </a:r>
            <a:endParaRPr lang="fr-FR" sz="1200" dirty="0">
              <a:solidFill>
                <a:schemeClr val="tx1">
                  <a:lumMod val="65000"/>
                  <a:lumOff val="35000"/>
                </a:schemeClr>
              </a:solidFill>
            </a:endParaRPr>
          </a:p>
        </p:txBody>
      </p:sp>
    </p:spTree>
    <p:extLst>
      <p:ext uri="{BB962C8B-B14F-4D97-AF65-F5344CB8AC3E}">
        <p14:creationId xmlns:p14="http://schemas.microsoft.com/office/powerpoint/2010/main" val="67645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641</TotalTime>
  <Words>4307</Words>
  <Application>Microsoft Office PowerPoint</Application>
  <PresentationFormat>Grand écran</PresentationFormat>
  <Paragraphs>547</Paragraphs>
  <Slides>72</Slides>
  <Notes>34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72</vt:i4>
      </vt:variant>
    </vt:vector>
  </HeadingPairs>
  <TitlesOfParts>
    <vt:vector size="78" baseType="lpstr">
      <vt:lpstr>Arial</vt:lpstr>
      <vt:lpstr>Calibri</vt:lpstr>
      <vt:lpstr>Calibri Light</vt:lpstr>
      <vt:lpstr>Times New Roman</vt:lpstr>
      <vt:lpstr>Wingdings</vt:lpstr>
      <vt:lpstr>Thème Office</vt:lpstr>
      <vt:lpstr>                La fabrique de l’enquête Filles-Garçons :  tous pareils, tous différents ?   par Louna Baudhuin, Imène Salhi et Manon Raboul avec Cris</vt:lpstr>
      <vt:lpstr>La préparation de l’enquête</vt:lpstr>
      <vt:lpstr>La collecte des données</vt:lpstr>
      <vt:lpstr>La préparation des données</vt:lpstr>
      <vt:lpstr>L’analyse des données</vt:lpstr>
      <vt:lpstr>                Qui sont les enquêté·es ? Enquêtons sur nos enquêté·es…    par Rose Teulat et Rona Aliu avec Julie et Roméo </vt:lpstr>
      <vt:lpstr>Population enquêtée</vt:lpstr>
      <vt:lpstr>Des taux de participation variables qui nécessitent un redressement avant analyse statistique</vt:lpstr>
      <vt:lpstr>Description de la population enquêtée</vt:lpstr>
      <vt:lpstr>Niveau de vie et parcours scolaire</vt:lpstr>
      <vt:lpstr>Configuration familiale</vt:lpstr>
      <vt:lpstr>Traditions familiales</vt:lpstr>
      <vt:lpstr>Traditions familiales</vt:lpstr>
      <vt:lpstr>A retenir…</vt:lpstr>
      <vt:lpstr>        L’investissement en cours  Les différences entre filles et garçons   par Imène Salhi , Radja Diarra et Élise Sezer avec Géraldine et Constance</vt:lpstr>
      <vt:lpstr>Qui pose des questions en cours ?</vt:lpstr>
      <vt:lpstr>Présentation PowerPoint</vt:lpstr>
      <vt:lpstr>Qui utilise son portable en cours ?</vt:lpstr>
      <vt:lpstr> Au lycée les élèves utilisent plus leur tel que les collégiens, à Bergson plus qu’à Hélène Boucher.</vt:lpstr>
      <vt:lpstr>L’usage du téléphone est plus fréquente au fur et à mesure des classes, chez les filles comme chez les garçons.</vt:lpstr>
      <vt:lpstr>Qui se fait reprendre en cours ?  Les garçons se font plus reprendre en cours que les filles.</vt:lpstr>
      <vt:lpstr>Qui se fait reprendre en cours ?  Les élèves se font plus reprendre à Makeba.  Les différences filles-garçons sont les mêmes entre établissements.</vt:lpstr>
      <vt:lpstr>Qui se fait reprendre en cours ? Parmi les élèves qui partent souvent en vacances, ce qui peut indiquer un niveau socioéconomique élevé, les filles et les garçons se font autant reprendre, tandis que parmi les élèves qui partent rarement ou jamais en vacances, et donc possiblement en situation plus défavorisée, les garçons se font plus reprendre que les filles. </vt:lpstr>
      <vt:lpstr>Qu’est-ce que cela nous apprend sur l’attitude en cours ?</vt:lpstr>
      <vt:lpstr>Questionnements</vt:lpstr>
      <vt:lpstr>         Usage des réseaux sociaux Les différences entre filles et garçons   par Aminata Cisse et Gaoussou Toure avec Léa et Bénédicte</vt:lpstr>
      <vt:lpstr>Nos questions</vt:lpstr>
      <vt:lpstr>Usage des réseaux sociaux</vt:lpstr>
      <vt:lpstr>Effet classe / Age ?</vt:lpstr>
      <vt:lpstr>Présentation PowerPoint</vt:lpstr>
      <vt:lpstr>Présentation PowerPoint</vt:lpstr>
      <vt:lpstr>        Le contrôle parental Les différences entre filles et garçons  par  Louna Baudhuin et Jade Larbes avec Valentine et Paul</vt:lpstr>
      <vt:lpstr>Introduction</vt:lpstr>
      <vt:lpstr>Présentation PowerPoint</vt:lpstr>
      <vt:lpstr>Les horaires limites de sorties – vue d’ensemble</vt:lpstr>
      <vt:lpstr>Les horaires de sortie selon l’âge</vt:lpstr>
      <vt:lpstr>Les horaires de sortie et l’origine sociale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        Comment occupe t-on notre Temps libre ? Les différences entre filles et garçons  par Desslyne Shako et Manon Raboul avec Elizabeth et Nancy </vt:lpstr>
      <vt:lpstr>Objectifs </vt:lpstr>
      <vt:lpstr>Plan</vt:lpstr>
      <vt:lpstr>Données</vt:lpstr>
      <vt:lpstr>Méthode d’analyse</vt:lpstr>
      <vt:lpstr>Présentation PowerPoint</vt:lpstr>
      <vt:lpstr>Présentation PowerPoint</vt:lpstr>
      <vt:lpstr>Présentation PowerPoint</vt:lpstr>
      <vt:lpstr>Devoirs, révisions…</vt:lpstr>
      <vt:lpstr>Conclusion</vt:lpstr>
      <vt:lpstr>Perspective </vt:lpstr>
      <vt:lpstr>            La participation aux tâches ménagères Les différences entre filles et garçons   par Aya Arezzouki et Aïssata Toure avec Giulia </vt:lpstr>
      <vt:lpstr>Pourquoi a-t-on choisi ce thème ?</vt:lpstr>
      <vt:lpstr>Fréquence vaisselle</vt:lpstr>
      <vt:lpstr>Fréquence vaisselle</vt:lpstr>
      <vt:lpstr>Fréquence vaisselle, selon la taille de la fratrie</vt:lpstr>
      <vt:lpstr>Fréquence vaisselle, selon la migration des élèves</vt:lpstr>
      <vt:lpstr>Participation aux tâches ménagères (opinion)</vt:lpstr>
      <vt:lpstr>Participation aux tâches ménagères</vt:lpstr>
      <vt:lpstr>Différences d’éducation</vt:lpstr>
      <vt:lpstr>Différences d’éducation entre filles et garçons</vt:lpstr>
      <vt:lpstr>Différences d’éducation, selon la situation des parents</vt:lpstr>
      <vt:lpstr>Conclusion</vt:lpstr>
      <vt:lpstr>Compléments</vt:lpstr>
      <vt:lpstr>Participation aux tâches ménagères</vt:lpstr>
      <vt:lpstr>Fréquence vaisselle</vt:lpstr>
    </vt:vector>
  </TitlesOfParts>
  <Company>INED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Silvia Adamets Huix Y Sense</dc:creator>
  <cp:lastModifiedBy>Silvia Adamets Huix Y Sense</cp:lastModifiedBy>
  <cp:revision>65</cp:revision>
  <cp:lastPrinted>2022-06-01T12:17:43Z</cp:lastPrinted>
  <dcterms:created xsi:type="dcterms:W3CDTF">2022-03-29T08:21:21Z</dcterms:created>
  <dcterms:modified xsi:type="dcterms:W3CDTF">2022-06-09T09:53:58Z</dcterms:modified>
</cp:coreProperties>
</file>